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3" r:id="rId4"/>
    <p:sldId id="294" r:id="rId5"/>
    <p:sldId id="262" r:id="rId6"/>
    <p:sldId id="258" r:id="rId7"/>
    <p:sldId id="278" r:id="rId8"/>
    <p:sldId id="260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6" r:id="rId23"/>
    <p:sldId id="277" r:id="rId24"/>
    <p:sldId id="280" r:id="rId25"/>
    <p:sldId id="279" r:id="rId26"/>
    <p:sldId id="282" r:id="rId27"/>
    <p:sldId id="284" r:id="rId28"/>
    <p:sldId id="285" r:id="rId29"/>
    <p:sldId id="283" r:id="rId30"/>
    <p:sldId id="274" r:id="rId31"/>
    <p:sldId id="288" r:id="rId32"/>
    <p:sldId id="286" r:id="rId33"/>
    <p:sldId id="290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4" autoAdjust="0"/>
    <p:restoredTop sz="88866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2488311542876336E-2"/>
          <c:y val="3.4688104097088453E-2"/>
          <c:w val="0.82893989193426454"/>
          <c:h val="0.307175964967746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НДФЛ,  руб.</c:v>
                </c:pt>
                <c:pt idx="1">
                  <c:v>Имущественный налог,  руб.</c:v>
                </c:pt>
                <c:pt idx="2">
                  <c:v>Земельный налог,  руб.</c:v>
                </c:pt>
                <c:pt idx="3">
                  <c:v>Гос.пошлина,  руб.</c:v>
                </c:pt>
                <c:pt idx="4">
                  <c:v>Акцизы,  руб.</c:v>
                </c:pt>
                <c:pt idx="5">
                  <c:v>Арендная плата,  руб.</c:v>
                </c:pt>
                <c:pt idx="6">
                  <c:v>Прочие доходы,  руб.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7220</c:v>
                </c:pt>
                <c:pt idx="1">
                  <c:v>153700</c:v>
                </c:pt>
                <c:pt idx="2">
                  <c:v>9800</c:v>
                </c:pt>
                <c:pt idx="3">
                  <c:v>4000</c:v>
                </c:pt>
                <c:pt idx="4">
                  <c:v>10000</c:v>
                </c:pt>
                <c:pt idx="5">
                  <c:v>1500</c:v>
                </c:pt>
                <c:pt idx="6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НДФЛ,  руб.</c:v>
                </c:pt>
                <c:pt idx="1">
                  <c:v>Имущественный налог,  руб.</c:v>
                </c:pt>
                <c:pt idx="2">
                  <c:v>Земельный налог,  руб.</c:v>
                </c:pt>
                <c:pt idx="3">
                  <c:v>Гос.пошлина,  руб.</c:v>
                </c:pt>
                <c:pt idx="4">
                  <c:v>Акцизы,  руб.</c:v>
                </c:pt>
                <c:pt idx="5">
                  <c:v>Арендная плата,  руб.</c:v>
                </c:pt>
                <c:pt idx="6">
                  <c:v>Прочие доходы,  руб.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6520</c:v>
                </c:pt>
                <c:pt idx="1">
                  <c:v>198400</c:v>
                </c:pt>
                <c:pt idx="2">
                  <c:v>1176</c:v>
                </c:pt>
                <c:pt idx="3">
                  <c:v>10000</c:v>
                </c:pt>
                <c:pt idx="4">
                  <c:v>20000</c:v>
                </c:pt>
                <c:pt idx="5">
                  <c:v>1858</c:v>
                </c:pt>
                <c:pt idx="6">
                  <c:v>30000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НДФЛ,  руб.</c:v>
                </c:pt>
                <c:pt idx="1">
                  <c:v>Имущественный налог,  руб.</c:v>
                </c:pt>
                <c:pt idx="2">
                  <c:v>Земельный налог,  руб.</c:v>
                </c:pt>
                <c:pt idx="3">
                  <c:v>Гос.пошлина,  руб.</c:v>
                </c:pt>
                <c:pt idx="4">
                  <c:v>Акцизы,  руб.</c:v>
                </c:pt>
                <c:pt idx="5">
                  <c:v>Арендная плата,  руб.</c:v>
                </c:pt>
                <c:pt idx="6">
                  <c:v>Прочие доходы,  руб.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6710</c:v>
                </c:pt>
                <c:pt idx="1">
                  <c:v>299200</c:v>
                </c:pt>
                <c:pt idx="2">
                  <c:v>1146</c:v>
                </c:pt>
                <c:pt idx="3">
                  <c:v>15000</c:v>
                </c:pt>
                <c:pt idx="4">
                  <c:v>160000</c:v>
                </c:pt>
                <c:pt idx="5">
                  <c:v>238000</c:v>
                </c:pt>
                <c:pt idx="6">
                  <c:v>50000</c:v>
                </c:pt>
              </c:numCache>
            </c:numRef>
          </c:val>
        </c:ser>
        <c:shape val="cylinder"/>
        <c:axId val="72357760"/>
        <c:axId val="72359296"/>
        <c:axId val="0"/>
      </c:bar3DChart>
      <c:catAx>
        <c:axId val="72357760"/>
        <c:scaling>
          <c:orientation val="minMax"/>
        </c:scaling>
        <c:axPos val="b"/>
        <c:minorGridlines/>
        <c:tickLblPos val="nextTo"/>
        <c:crossAx val="72359296"/>
        <c:crosses val="autoZero"/>
        <c:auto val="1"/>
        <c:lblAlgn val="ctr"/>
        <c:lblOffset val="100"/>
      </c:catAx>
      <c:valAx>
        <c:axId val="72359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48000"/>
                  <a:satMod val="110000"/>
                </a:schemeClr>
              </a:solidFill>
              <a:prstDash val="solid"/>
            </a:ln>
            <a:effectLst/>
          </c:spPr>
        </c:majorGridlines>
        <c:numFmt formatCode="#,##0.00" sourceLinked="1"/>
        <c:tickLblPos val="none"/>
        <c:crossAx val="7235776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legend>
      <c:legendPos val="r"/>
      <c:layout/>
    </c:legend>
    <c:plotVisOnly val="1"/>
  </c:chart>
  <c:txPr>
    <a:bodyPr/>
    <a:lstStyle/>
    <a:p>
      <a:pPr>
        <a:defRPr sz="1800" b="1" i="1">
          <a:solidFill>
            <a:srgbClr val="7030A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191682496204839"/>
          <c:y val="0"/>
          <c:w val="0.87776087498092314"/>
          <c:h val="0.744393302292178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имущественные налоги,  руб.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153700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имущественные налоги,  руб.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198400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имущественные налоги,  руб.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299200</c:v>
                </c:pt>
              </c:numCache>
            </c:numRef>
          </c:val>
        </c:ser>
        <c:shape val="pyramid"/>
        <c:axId val="74865280"/>
        <c:axId val="74871168"/>
        <c:axId val="0"/>
      </c:bar3DChart>
      <c:catAx>
        <c:axId val="74865280"/>
        <c:scaling>
          <c:orientation val="minMax"/>
        </c:scaling>
        <c:axPos val="b"/>
        <c:majorTickMark val="none"/>
        <c:tickLblPos val="nextTo"/>
        <c:crossAx val="74871168"/>
        <c:crosses val="autoZero"/>
        <c:auto val="1"/>
        <c:lblAlgn val="ctr"/>
        <c:lblOffset val="100"/>
      </c:catAx>
      <c:valAx>
        <c:axId val="74871168"/>
        <c:scaling>
          <c:orientation val="minMax"/>
        </c:scaling>
        <c:delete val="1"/>
        <c:axPos val="l"/>
        <c:majorGridlines/>
        <c:numFmt formatCode="#,##0.00" sourceLinked="1"/>
        <c:majorTickMark val="none"/>
        <c:tickLblPos val="none"/>
        <c:crossAx val="74865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solidFill>
          <a:schemeClr val="accent6">
            <a:lumMod val="40000"/>
            <a:lumOff val="6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0.10358418172672176"/>
          <c:y val="0.18437711874206544"/>
          <c:w val="0.87634427416871485"/>
          <c:h val="0.259645890211863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Входящие письма, ед.</c:v>
                </c:pt>
                <c:pt idx="1">
                  <c:v>Исходящие письма, ед.</c:v>
                </c:pt>
                <c:pt idx="2">
                  <c:v>Постановления Главы, ед.</c:v>
                </c:pt>
                <c:pt idx="3">
                  <c:v>Распоряжения Главы, ед.</c:v>
                </c:pt>
                <c:pt idx="4">
                  <c:v>принято решений на сессиях Алмазнинского поселкового совета депутатов, ед.</c:v>
                </c:pt>
                <c:pt idx="5">
                  <c:v>Проведено проверок надзорными органами, ед.</c:v>
                </c:pt>
                <c:pt idx="6">
                  <c:v>Получено  требований и протестов, ед.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1465</c:v>
                </c:pt>
                <c:pt idx="1">
                  <c:v>1021</c:v>
                </c:pt>
                <c:pt idx="2">
                  <c:v>162</c:v>
                </c:pt>
                <c:pt idx="3">
                  <c:v>94</c:v>
                </c:pt>
                <c:pt idx="4">
                  <c:v>32</c:v>
                </c:pt>
                <c:pt idx="5">
                  <c:v>2</c:v>
                </c:pt>
                <c:pt idx="6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1"/>
              <c:layout>
                <c:manualLayout>
                  <c:x val="2.1505225826320064E-2"/>
                  <c:y val="-1.932353624973685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Входящие письма, ед.</c:v>
                </c:pt>
                <c:pt idx="1">
                  <c:v>Исходящие письма, ед.</c:v>
                </c:pt>
                <c:pt idx="2">
                  <c:v>Постановления Главы, ед.</c:v>
                </c:pt>
                <c:pt idx="3">
                  <c:v>Распоряжения Главы, ед.</c:v>
                </c:pt>
                <c:pt idx="4">
                  <c:v>принято решений на сессиях Алмазнинского поселкового совета депутатов, ед.</c:v>
                </c:pt>
                <c:pt idx="5">
                  <c:v>Проведено проверок надзорными органами, ед.</c:v>
                </c:pt>
                <c:pt idx="6">
                  <c:v>Получено  требований и протестов, ед.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1264</c:v>
                </c:pt>
                <c:pt idx="1">
                  <c:v>1010</c:v>
                </c:pt>
                <c:pt idx="2">
                  <c:v>176</c:v>
                </c:pt>
                <c:pt idx="3">
                  <c:v>89</c:v>
                </c:pt>
                <c:pt idx="4">
                  <c:v>44</c:v>
                </c:pt>
                <c:pt idx="5">
                  <c:v>13</c:v>
                </c:pt>
                <c:pt idx="6">
                  <c:v>117</c:v>
                </c:pt>
              </c:numCache>
            </c:numRef>
          </c:val>
        </c:ser>
        <c:dLbls>
          <c:showVal val="1"/>
        </c:dLbls>
        <c:overlap val="-25"/>
        <c:axId val="74908416"/>
        <c:axId val="74909952"/>
      </c:barChart>
      <c:catAx>
        <c:axId val="749084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74909952"/>
        <c:crosses val="autoZero"/>
        <c:auto val="1"/>
        <c:lblAlgn val="ctr"/>
        <c:lblOffset val="100"/>
      </c:catAx>
      <c:valAx>
        <c:axId val="749099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49084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>
                <a:solidFill>
                  <a:schemeClr val="accent5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rAngAx val="1"/>
    </c:view3D>
    <c:plotArea>
      <c:layout>
        <c:manualLayout>
          <c:layoutTarget val="inner"/>
          <c:xMode val="edge"/>
          <c:yMode val="edge"/>
          <c:x val="1.7031812358323746E-2"/>
          <c:y val="3.2252009795731604E-2"/>
          <c:w val="0.85753996486673456"/>
          <c:h val="0.574496779660761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Рождение</c:v>
                </c:pt>
                <c:pt idx="1">
                  <c:v>Заключение брака</c:v>
                </c:pt>
                <c:pt idx="2">
                  <c:v>Расторжение брака</c:v>
                </c:pt>
                <c:pt idx="3">
                  <c:v>Установление отцовства</c:v>
                </c:pt>
                <c:pt idx="4">
                  <c:v>Смерть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Рождение</c:v>
                </c:pt>
                <c:pt idx="1">
                  <c:v>Заключение брака</c:v>
                </c:pt>
                <c:pt idx="2">
                  <c:v>Расторжение брака</c:v>
                </c:pt>
                <c:pt idx="3">
                  <c:v>Установление отцовства</c:v>
                </c:pt>
                <c:pt idx="4">
                  <c:v>Смерть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Рождение</c:v>
                </c:pt>
                <c:pt idx="1">
                  <c:v>Заключение брака</c:v>
                </c:pt>
                <c:pt idx="2">
                  <c:v>Расторжение брака</c:v>
                </c:pt>
                <c:pt idx="3">
                  <c:v>Установление отцовства</c:v>
                </c:pt>
                <c:pt idx="4">
                  <c:v>Смерть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</c:ser>
        <c:shape val="cone"/>
        <c:axId val="87530880"/>
        <c:axId val="87951616"/>
        <c:axId val="0"/>
      </c:bar3DChart>
      <c:catAx>
        <c:axId val="87530880"/>
        <c:scaling>
          <c:orientation val="minMax"/>
        </c:scaling>
        <c:axPos val="b"/>
        <c:numFmt formatCode="General" sourceLinked="0"/>
        <c:tickLblPos val="nextTo"/>
        <c:crossAx val="87951616"/>
        <c:crosses val="autoZero"/>
        <c:auto val="1"/>
        <c:lblAlgn val="ctr"/>
        <c:lblOffset val="100"/>
      </c:catAx>
      <c:valAx>
        <c:axId val="879516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753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1592257705567"/>
          <c:y val="0.21587606924444327"/>
          <c:w val="0.12737519491940813"/>
          <c:h val="0.5051654873557094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оформлено земельных участков, ед.</c:v>
                </c:pt>
                <c:pt idx="1">
                  <c:v>отказано в оформлении, ед.</c:v>
                </c:pt>
                <c:pt idx="2">
                  <c:v>анулированные заявки, ед.</c:v>
                </c:pt>
                <c:pt idx="3">
                  <c:v>возврат заявок, ед.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оформлено земельных участков, ед.</c:v>
                </c:pt>
                <c:pt idx="1">
                  <c:v>отказано в оформлении, ед.</c:v>
                </c:pt>
                <c:pt idx="2">
                  <c:v>анулированные заявки, ед.</c:v>
                </c:pt>
                <c:pt idx="3">
                  <c:v>возврат заявок, ед.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17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gapWidth val="75"/>
        <c:shape val="cylinder"/>
        <c:axId val="88005632"/>
        <c:axId val="88007424"/>
        <c:axId val="87593408"/>
      </c:bar3DChart>
      <c:catAx>
        <c:axId val="88005632"/>
        <c:scaling>
          <c:orientation val="minMax"/>
        </c:scaling>
        <c:axPos val="b"/>
        <c:numFmt formatCode="General" sourceLinked="0"/>
        <c:majorTickMark val="none"/>
        <c:tickLblPos val="nextTo"/>
        <c:crossAx val="88007424"/>
        <c:crosses val="autoZero"/>
        <c:auto val="1"/>
        <c:lblAlgn val="ctr"/>
        <c:lblOffset val="100"/>
      </c:catAx>
      <c:valAx>
        <c:axId val="88007424"/>
        <c:scaling>
          <c:orientation val="minMax"/>
        </c:scaling>
        <c:axPos val="l"/>
        <c:numFmt formatCode="General" sourceLinked="1"/>
        <c:majorTickMark val="none"/>
        <c:tickLblPos val="nextTo"/>
        <c:crossAx val="88005632"/>
        <c:crosses val="autoZero"/>
        <c:crossBetween val="between"/>
      </c:valAx>
      <c:serAx>
        <c:axId val="87593408"/>
        <c:scaling>
          <c:orientation val="minMax"/>
        </c:scaling>
        <c:delete val="1"/>
        <c:axPos val="b"/>
        <c:tickLblPos val="none"/>
        <c:crossAx val="88007424"/>
        <c:crosses val="autoZero"/>
      </c:serAx>
    </c:plotArea>
    <c:legend>
      <c:legendPos val="b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0370297787358736E-2"/>
                  <c:y val="-7.4261083612912462E-2"/>
                </c:manualLayout>
              </c:layout>
              <c:showVal val="1"/>
            </c:dLbl>
            <c:dLbl>
              <c:idx val="1"/>
              <c:layout>
                <c:manualLayout>
                  <c:x val="2.9629422249596391E-3"/>
                  <c:y val="-7.6511419479970338E-2"/>
                </c:manualLayout>
              </c:layout>
              <c:showVal val="1"/>
            </c:dLbl>
            <c:dLbl>
              <c:idx val="2"/>
              <c:layout>
                <c:manualLayout>
                  <c:x val="3.5555306699515669E-2"/>
                  <c:y val="-8.326242708114421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передано земельных участков в собственность, ед.</c:v>
                </c:pt>
                <c:pt idx="1">
                  <c:v>оформлены доп.соглашения к договорам аренды, ед.</c:v>
                </c:pt>
                <c:pt idx="2">
                  <c:v>передано земельных участков в аренду, ед.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2222066687197291E-2"/>
                  <c:y val="-8.5512762948202259E-2"/>
                </c:manualLayout>
              </c:layout>
              <c:showVal val="1"/>
            </c:dLbl>
            <c:dLbl>
              <c:idx val="1"/>
              <c:layout>
                <c:manualLayout>
                  <c:x val="7.1110613399031339E-2"/>
                  <c:y val="-0.10126511401760792"/>
                </c:manualLayout>
              </c:layout>
              <c:showVal val="1"/>
            </c:dLbl>
            <c:dLbl>
              <c:idx val="2"/>
              <c:layout>
                <c:manualLayout>
                  <c:x val="0.10666592009854711"/>
                  <c:y val="-0.10576578575172385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передано земельных участков в собственность, ед.</c:v>
                </c:pt>
                <c:pt idx="1">
                  <c:v>оформлены доп.соглашения к договорам аренды, ед.</c:v>
                </c:pt>
                <c:pt idx="2">
                  <c:v>передано земельных участков в аренду, ед.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gapDepth val="0"/>
        <c:shape val="cylinder"/>
        <c:axId val="96775552"/>
        <c:axId val="96777344"/>
        <c:axId val="87624768"/>
      </c:bar3DChart>
      <c:catAx>
        <c:axId val="9677555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77344"/>
        <c:crosses val="autoZero"/>
        <c:auto val="1"/>
        <c:lblAlgn val="ctr"/>
        <c:lblOffset val="100"/>
      </c:catAx>
      <c:valAx>
        <c:axId val="96777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75552"/>
        <c:crosses val="autoZero"/>
        <c:crossBetween val="between"/>
      </c:valAx>
      <c:serAx>
        <c:axId val="87624768"/>
        <c:scaling>
          <c:orientation val="minMax"/>
        </c:scaling>
        <c:axPos val="b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77344"/>
        <c:crosses val="autoZero"/>
      </c:ser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состоящее на учете в ВУС администрации муниципального образования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338062608917802"/>
          <c:y val="8.755927487131543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1870078740157371E-2"/>
          <c:y val="0.12852253720579737"/>
          <c:w val="0.95812992125984264"/>
          <c:h val="0.710453887976525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522</a:t>
                    </a:r>
                    <a:endParaRPr lang="en-US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506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503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3.7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1.3</c:v>
                </c:pt>
                <c:pt idx="1">
                  <c:v>2</c:v>
                </c:pt>
                <c:pt idx="2">
                  <c:v>1.8</c:v>
                </c:pt>
              </c:numCache>
            </c:numRef>
          </c:val>
        </c:ser>
        <c:dLbls>
          <c:showVal val="1"/>
        </c:dLbls>
        <c:gapWidth val="219"/>
        <c:overlap val="-27"/>
        <c:axId val="105572608"/>
        <c:axId val="105652224"/>
      </c:barChart>
      <c:catAx>
        <c:axId val="105572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52224"/>
        <c:crosses val="autoZero"/>
        <c:auto val="1"/>
        <c:lblAlgn val="ctr"/>
        <c:lblOffset val="100"/>
      </c:catAx>
      <c:valAx>
        <c:axId val="105652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55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04998740166299"/>
          <c:y val="1.3034406040681113E-2"/>
          <c:w val="0.87797005795235061"/>
          <c:h val="0.7462586837271655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3010607025291631E-3"/>
                  <c:y val="-2.2503358670579562E-2"/>
                </c:manualLayout>
              </c:layout>
              <c:showVal val="1"/>
            </c:dLbl>
            <c:dLbl>
              <c:idx val="1"/>
              <c:layout>
                <c:manualLayout>
                  <c:x val="1.5770555909273589E-2"/>
                  <c:y val="-4.725705320821702E-2"/>
                </c:manualLayout>
              </c:layout>
              <c:showVal val="1"/>
            </c:dLbl>
            <c:dLbl>
              <c:idx val="2"/>
              <c:layout>
                <c:manualLayout>
                  <c:x val="2.8673738016861084E-3"/>
                  <c:y val="-3.3755038005869271E-2"/>
                </c:manualLayout>
              </c:layout>
              <c:showVal val="1"/>
            </c:dLbl>
            <c:dLbl>
              <c:idx val="3"/>
              <c:layout>
                <c:manualLayout>
                  <c:x val="1.0035808305901376E-2"/>
                  <c:y val="-3.1504702138811354E-2"/>
                </c:manualLayout>
              </c:layout>
              <c:showVal val="1"/>
            </c:dLbl>
            <c:dLbl>
              <c:idx val="4"/>
              <c:layout>
                <c:manualLayout>
                  <c:x val="8.6021214050583175E-3"/>
                  <c:y val="-2.700403040469544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8255709739985211E-2"/>
                </c:manualLayout>
              </c:layout>
              <c:showVal val="1"/>
            </c:dLbl>
            <c:dLbl>
              <c:idx val="6"/>
              <c:layout>
                <c:manualLayout>
                  <c:x val="8.6021214050583175E-3"/>
                  <c:y val="-4.275638147410113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оплата проезда детям - спортсменам, руб.</c:v>
                </c:pt>
                <c:pt idx="1">
                  <c:v>на ремонт муниципального жилья, руб.</c:v>
                </c:pt>
                <c:pt idx="2">
                  <c:v>оплата ветеранам тыла ко Дню Победы, руб.</c:v>
                </c:pt>
                <c:pt idx="3">
                  <c:v>малоимущим семья, оказавшимися в трудной жизненной ситуации, руб.</c:v>
                </c:pt>
                <c:pt idx="4">
                  <c:v>на приобретение дров для отопления жилого помещения, руб.</c:v>
                </c:pt>
                <c:pt idx="5">
                  <c:v>жителям, пострадавшим от пожара, руб.</c:v>
                </c:pt>
                <c:pt idx="6">
                  <c:v>оплата  мед.услуг и проезда жителям, инвалидам для проведения лечения и обследования, 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102377.78</c:v>
                </c:pt>
                <c:pt idx="1">
                  <c:v>165000</c:v>
                </c:pt>
                <c:pt idx="2">
                  <c:v>50000</c:v>
                </c:pt>
                <c:pt idx="3">
                  <c:v>20000</c:v>
                </c:pt>
                <c:pt idx="4">
                  <c:v>0</c:v>
                </c:pt>
                <c:pt idx="5">
                  <c:v>0</c:v>
                </c:pt>
                <c:pt idx="6">
                  <c:v>74860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8.6021214050583175E-3"/>
                  <c:y val="-4.0506045607043163E-2"/>
                </c:manualLayout>
              </c:layout>
              <c:showVal val="1"/>
            </c:dLbl>
            <c:dLbl>
              <c:idx val="1"/>
              <c:layout>
                <c:manualLayout>
                  <c:x val="1.2903182107587481E-2"/>
                  <c:y val="-3.6005373872927265E-2"/>
                </c:manualLayout>
              </c:layout>
              <c:showVal val="1"/>
            </c:dLbl>
            <c:dLbl>
              <c:idx val="2"/>
              <c:layout>
                <c:manualLayout>
                  <c:x val="1.1469495206744425E-2"/>
                  <c:y val="-4.5006717341159089E-2"/>
                </c:manualLayout>
              </c:layout>
              <c:showVal val="1"/>
            </c:dLbl>
            <c:dLbl>
              <c:idx val="3"/>
              <c:layout>
                <c:manualLayout>
                  <c:x val="1.1469495206744425E-2"/>
                  <c:y val="-4.0506045607043163E-2"/>
                </c:manualLayout>
              </c:layout>
              <c:showVal val="1"/>
            </c:dLbl>
            <c:dLbl>
              <c:idx val="4"/>
              <c:layout>
                <c:manualLayout>
                  <c:x val="1.1469495206744425E-2"/>
                  <c:y val="-4.0506045607043163E-2"/>
                </c:manualLayout>
              </c:layout>
              <c:showVal val="1"/>
            </c:dLbl>
            <c:dLbl>
              <c:idx val="5"/>
              <c:layout>
                <c:manualLayout>
                  <c:x val="4.0143233223605503E-2"/>
                  <c:y val="-3.8255709739985232E-2"/>
                </c:manualLayout>
              </c:layout>
              <c:showVal val="1"/>
            </c:dLbl>
            <c:dLbl>
              <c:idx val="6"/>
              <c:layout>
                <c:manualLayout>
                  <c:x val="4.3010607025291636E-2"/>
                  <c:y val="-4.050604560704316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оплата проезда детям - спортсменам, руб.</c:v>
                </c:pt>
                <c:pt idx="1">
                  <c:v>на ремонт муниципального жилья, руб.</c:v>
                </c:pt>
                <c:pt idx="2">
                  <c:v>оплата ветеранам тыла ко Дню Победы, руб.</c:v>
                </c:pt>
                <c:pt idx="3">
                  <c:v>малоимущим семья, оказавшимися в трудной жизненной ситуации, руб.</c:v>
                </c:pt>
                <c:pt idx="4">
                  <c:v>на приобретение дров для отопления жилого помещения, руб.</c:v>
                </c:pt>
                <c:pt idx="5">
                  <c:v>жителям, пострадавшим от пожара, руб.</c:v>
                </c:pt>
                <c:pt idx="6">
                  <c:v>оплата  мед.услуг и проезда жителям, инвалидам для проведения лечения и обследования, руб.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102510</c:v>
                </c:pt>
                <c:pt idx="1">
                  <c:v>20000</c:v>
                </c:pt>
                <c:pt idx="2">
                  <c:v>45000</c:v>
                </c:pt>
                <c:pt idx="3">
                  <c:v>40000</c:v>
                </c:pt>
                <c:pt idx="4">
                  <c:v>10000</c:v>
                </c:pt>
                <c:pt idx="5">
                  <c:v>120000</c:v>
                </c:pt>
                <c:pt idx="6">
                  <c:v>40000</c:v>
                </c:pt>
              </c:numCache>
            </c:numRef>
          </c:val>
        </c:ser>
        <c:dLbls>
          <c:showVal val="1"/>
        </c:dLbls>
        <c:gapDepth val="0"/>
        <c:shape val="cylinder"/>
        <c:axId val="105827328"/>
        <c:axId val="105460480"/>
        <c:axId val="105828352"/>
      </c:bar3DChart>
      <c:catAx>
        <c:axId val="1058273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60480"/>
        <c:crosses val="autoZero"/>
        <c:auto val="1"/>
        <c:lblAlgn val="ctr"/>
        <c:lblOffset val="100"/>
      </c:catAx>
      <c:valAx>
        <c:axId val="105460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5827328"/>
        <c:crosses val="autoZero"/>
        <c:crossBetween val="between"/>
      </c:valAx>
      <c:serAx>
        <c:axId val="105828352"/>
        <c:scaling>
          <c:orientation val="minMax"/>
        </c:scaling>
        <c:axPos val="b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604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114542213761151"/>
          <c:y val="2.9940807307106392E-2"/>
          <c:w val="0.76389678229140545"/>
          <c:h val="0.74625868372716553"/>
        </c:manualLayout>
      </c:layout>
      <c:bar3DChart>
        <c:barDir val="col"/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dLbls>
            <c:dLbl>
              <c:idx val="0"/>
              <c:layout>
                <c:manualLayout>
                  <c:x val="8.8888266748789226E-3"/>
                  <c:y val="-6.525974014468065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неблагополучные семьи</c:v>
                </c:pt>
              </c:strCache>
            </c:str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dLbls>
            <c:dLbl>
              <c:idx val="0"/>
              <c:layout>
                <c:manualLayout>
                  <c:x val="6.9629142286551482E-2"/>
                  <c:y val="-6.976041187879661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неблагополучные семьи</c:v>
                </c:pt>
              </c:strCache>
            </c:strRef>
          </c:cat>
          <c:val>
            <c:numRef>
              <c:f>Лист1!$D$2:$D$2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Val val="1"/>
        </c:dLbls>
        <c:shape val="cylinder"/>
        <c:axId val="105912192"/>
        <c:axId val="105913728"/>
        <c:axId val="105831936"/>
      </c:bar3DChart>
      <c:catAx>
        <c:axId val="1059121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3728"/>
        <c:crosses val="autoZero"/>
        <c:auto val="1"/>
        <c:lblAlgn val="ctr"/>
        <c:lblOffset val="100"/>
      </c:catAx>
      <c:valAx>
        <c:axId val="105913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2192"/>
        <c:crosses val="autoZero"/>
        <c:crossBetween val="between"/>
      </c:valAx>
      <c:serAx>
        <c:axId val="105831936"/>
        <c:scaling>
          <c:orientation val="minMax"/>
        </c:scaling>
        <c:axPos val="b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3728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0.74008</cdr:x>
      <cdr:y>0.28202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83513" y="1379552"/>
          <a:ext cx="2136562" cy="351213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0.76807</cdr:x>
      <cdr:y>0.45681</cdr:y>
    </cdr:from>
    <cdr:to>
      <cdr:x>0.80283</cdr:x>
      <cdr:y>0.53525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18132" y="1987723"/>
          <a:ext cx="381000" cy="34131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99F7-930C-4022-9CA9-CE480DC1754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5E19-8E5D-44BE-B186-C2E42916B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65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Бюджет муниципального образования</a:t>
            </a:r>
            <a:r>
              <a:rPr lang="ru-RU" baseline="0" dirty="0" smtClean="0"/>
              <a:t> «Поселок Алмазный» является на 90 процентов является дотационным. В местный бюджет дотации поступают из Республиканского бюджета и из бюджета Мирнинского района. Основными поступлениями в бюджет являются:</a:t>
            </a:r>
          </a:p>
          <a:p>
            <a:r>
              <a:rPr lang="ru-RU" baseline="0" dirty="0" smtClean="0"/>
              <a:t>-налог на доходы физических лиц, в виде отчислений в бюджет поселения  - 10 % от Республиканского бюджета</a:t>
            </a:r>
          </a:p>
          <a:p>
            <a:r>
              <a:rPr lang="ru-RU" baseline="0" dirty="0" smtClean="0"/>
              <a:t>- Имущественный налог, исчисляемый налоговым органом  от кадастровой стоимости имущества, находящегося в собственности граждан, перечисляемый в бюджет поселения</a:t>
            </a:r>
          </a:p>
          <a:p>
            <a:pPr>
              <a:buFontTx/>
              <a:buChar char="-"/>
            </a:pPr>
            <a:r>
              <a:rPr lang="ru-RU" baseline="0" dirty="0" smtClean="0"/>
              <a:t>Земельный налог, исчисляемый налоговым органом от кадастровой стоимости земельного участка, находящегося в собственности граждан, перечисляемый в бюджет поселения</a:t>
            </a:r>
          </a:p>
          <a:p>
            <a:pPr>
              <a:buFontTx/>
              <a:buChar char="-"/>
            </a:pPr>
            <a:r>
              <a:rPr lang="ru-RU" baseline="0" dirty="0" err="1" smtClean="0"/>
              <a:t>гос.пошлина</a:t>
            </a:r>
            <a:r>
              <a:rPr lang="ru-RU" baseline="0" dirty="0" smtClean="0"/>
              <a:t> за совершение нотариальных действия должностными лицами органов местного самоуправления</a:t>
            </a:r>
          </a:p>
          <a:p>
            <a:pPr>
              <a:buFontTx/>
              <a:buChar char="-"/>
            </a:pPr>
            <a:r>
              <a:rPr lang="ru-RU" baseline="0" dirty="0" smtClean="0"/>
              <a:t>Акцизы – доходы от уплаты акцизов на дизельное топливо, подлежащее распределению между бюджетами РФ и местными бюджетами с учетом установленных дифференцированных нормативов отчислений в местный бюджет</a:t>
            </a:r>
          </a:p>
          <a:p>
            <a:pPr>
              <a:buFontTx/>
              <a:buChar char="-"/>
            </a:pPr>
            <a:r>
              <a:rPr lang="ru-RU" baseline="0" dirty="0" smtClean="0"/>
              <a:t>Арендная плата, исчисляемая от кадастровой стоимости земельных участков и муниципального имущества, переданных на условиях аренды, поступающих в бюджет поселения в размере 50%</a:t>
            </a:r>
          </a:p>
          <a:p>
            <a:pPr>
              <a:buFontTx/>
              <a:buChar char="-"/>
            </a:pPr>
            <a:r>
              <a:rPr lang="ru-RU" baseline="0" dirty="0" smtClean="0"/>
              <a:t> прочие доходы, это доходы от продаж земельных участков, находящихся в границах поселения, государственная собственность на которые не разграничена.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В течение 2017 года в области пожарной безопасности и ГО и ЧС в МО «Поселок Алмазный» велась непрерывная работа по отработке поступившей документации из вышестоящих организаций, по взаимодействию с органами управления и контроля за данными мероприятиями, по организации проверок и тренировках:</a:t>
            </a:r>
          </a:p>
          <a:p>
            <a:pPr lvl="0"/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Руководством администрации МО «Поселок Алмазный» и прииска «</a:t>
            </a:r>
            <a:r>
              <a:rPr lang="ru-RU" sz="1200" b="1" kern="12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Ирелях</a:t>
            </a:r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» были приняты меры по обеспечению безопасного пропуска паводковых вод;</a:t>
            </a:r>
          </a:p>
          <a:p>
            <a:pPr lvl="0"/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По обеспечению защиты лесов от пожаров в пожароопасный период;</a:t>
            </a:r>
          </a:p>
          <a:p>
            <a:pPr lvl="0"/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По обеспечению пожарной безопасности на объектах в период 2017 учебного года.</a:t>
            </a:r>
          </a:p>
          <a:p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На обеспечение мероприятий по пожарной безопасности, ГО и ЧС в 2017 году было выделено 700 000,00 руб., из них использовано 308 167 руб.:</a:t>
            </a:r>
          </a:p>
          <a:p>
            <a:pPr lvl="0"/>
            <a:r>
              <a:rPr lang="ru-RU" sz="1200" b="1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оплата специалисту за исполнение нормативно-правовых актов – 97 867,00 руб.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97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воинском учете в ВУС администрации на 01.01.2018 г состоит: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Всего ГПЗ (граждан, пребывающих в запасе) - 503 человека. Из них офицеров – 13 человек, солдаты и сержанты – 459 человек.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Юношей, подлежащих первоначальной постановке на воинский учет (допризывного возраста) – 8 человек.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Граждан призывного возраста – 33 человека.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Призвано в ряды РА – 4 чел. Переведено в запас по состоянию здоровья –  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чел.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ВСЕГО: граждан, подлежащих запасу и граждан, подлежащих призыву – 472 человека.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С декабря по январь месяц были оформлены личные дела на юношей 2001 года рождения для постановки на первичный воинский учет – 7 личных дел. Постановка на первичный воинский учет будет проводится по графику Отдела (ВК РС (Я)) по г. Мирный,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Мирнинскому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Анабарскому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Оленекскому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улусам.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73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1" baseline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64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 году работа Общественного Совета велась на территории МО «Поселок Алмазный» совместно с МПЧ № 5, социальными педагогами школы № 4, школьной инспекцией. Проведено 9 рейдовых мероприятий в неблагополучные семьи с разъяснительной работой  в части злоупотребления алкогольной продукцией, курения в помещениях, соблюдения пожарной безопасности.  В квартирах, где проживают неблагополучные семьи с детьми установлены дымовые датчики.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35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72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Имущественные налоги, поступающие в бюджет поселения, взимаемые по ставкам,</a:t>
            </a:r>
            <a:r>
              <a:rPr lang="ru-RU" baseline="0" dirty="0" smtClean="0"/>
              <a:t> применяемым к объектам налогообложения, расположенных в границах поселения. В 2017 году прирост в процентном соотношении к 2015 году составил 94%.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подготовлено 267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НПА, в том числе: Постановлений – 176, Распоряжений – 89, за отчетный период </a:t>
            </a:r>
            <a:r>
              <a:rPr lang="ru-RU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Алмазнинским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поселковым Советом депутатов проведено сессий 3 созыва  и принято 23 решения: 4 созыва и принято 21 решение. Надзорными органами проведено 13 проверок, получено требований и протестов от прокуратуры 117 документов. Поступило входящей корреспонденции за 2017 год 1264 писем, исходящих 1010 писем.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29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2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отчетный период 2017 года администрацией составлено следующее количество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актов гражданского состояния: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 брака – 6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Расторжение брака – 3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Регистрация рождения – 9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Регистрация смерти – 8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Установление отцовства – 1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На территории нашего поселения стало уже традиционно ежегодно проводить торжественную регистрацию</a:t>
            </a:r>
            <a:r>
              <a:rPr lang="ru-RU" baseline="0" dirty="0" smtClean="0"/>
              <a:t> новорожденных ко Дню Матери.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69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87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связи с вступлением в законную силу нового Федерального Закона 119-ФЗ «Дальневосточный гектар» с 01.10.2016 года ведется активная работа по оформлению земельных участков через активный сайт «</a:t>
            </a:r>
            <a:r>
              <a:rPr lang="ru-RU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надальнийвосток,рф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на бумажном носителе.</a:t>
            </a:r>
            <a:b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на 01.01.2018 г. отработано 61 заявлений о предоставлении земельных участков в безвозмездное пользование по разным видам разрешенного использования,</a:t>
            </a:r>
          </a:p>
          <a:p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них на бумажном носителе 19 заявлений, </a:t>
            </a:r>
          </a:p>
          <a:p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- по которым переданы в безвозмездное пользование 17, общей площадью 12 208,0 кв.м., </a:t>
            </a:r>
          </a:p>
          <a:p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- по двум заявлениям отказано,</a:t>
            </a:r>
          </a:p>
          <a:p>
            <a:pPr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поступило через сайт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надальнийвосток.рф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42 заявления,</a:t>
            </a:r>
          </a:p>
          <a:p>
            <a:pPr>
              <a:buFontTx/>
              <a:buNone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-  из них по 23 заявлениям земельные участки оформлены общей площадью 27 823,3 кв.м., </a:t>
            </a:r>
          </a:p>
          <a:p>
            <a:pPr>
              <a:buFontTx/>
              <a:buNone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-  по 15 заявления отказано, </a:t>
            </a:r>
          </a:p>
          <a:p>
            <a:pPr>
              <a:buFontTx/>
              <a:buNone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-  4 заявления аннулированы заявителем,</a:t>
            </a:r>
          </a:p>
          <a:p>
            <a:pPr>
              <a:buFontTx/>
              <a:buNone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-  1 заявление возвращено заявителю. </a:t>
            </a:r>
          </a:p>
          <a:p>
            <a:pPr>
              <a:buFontTx/>
              <a:buNone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оформлены земельные участки общей площадью 40 031,3 кв.м.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83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период 2017 года оформлено 36 земельных участков,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общей площадью 7 019 510, 16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из них: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Передано в собственность гражданам 23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зем.уч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площадью 10 042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заключено дополнительных соглашений к договорам аренды к 11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зем.уч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площадью 7 009 468,16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-передано в аренду 2 земельных участка, 270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основном земельные </a:t>
            </a:r>
            <a:r>
              <a:rPr lang="ru-RU" sz="1200" b="1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участкиоформлены</a:t>
            </a: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видам разрешенного использования: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-индивидуальное жилищное строительство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ведение садоводства</a:t>
            </a:r>
          </a:p>
          <a:p>
            <a:pPr marL="171450" indent="-171450">
              <a:buFontTx/>
              <a:buChar char="-"/>
            </a:pPr>
            <a:r>
              <a:rPr lang="ru-RU" sz="12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строительство гаражных боксов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E19-8E5D-44BE-B186-C2E42916B89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32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8D65-A89B-4FAE-9BC4-A6335BAF9BF3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591D-6F3B-49C8-8C67-8A44A9B2D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775C-D872-4A30-88EB-39738DB5B7D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9764-2EBF-4185-97C3-271383453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1000-C3F1-4E62-BA0B-6CFACA5B0A7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C3A7-6708-4801-92E0-682CB8CAD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3FCD-DD69-497B-A255-5A6D7E4191E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F82B-DD68-4E49-87FA-BBF705A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E817-0832-443D-A441-F9B89A2B2F0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3A56-8363-40D1-9FF5-0FC6BB63B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33F1-8FCB-4258-8B6C-283C0FD6EE4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00E1-BCAE-4309-975F-77705E20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C5D8-6EFD-473C-ADFD-D7689416A1F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924E-F1B9-4053-BAD3-A8B72E1C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55FA-7512-4A20-89C5-411CBC37902F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946A-7132-4ACF-BF8F-70137D84D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CBC5-1E2C-43A2-80F1-B4B203A9888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FB2D-DE1B-48B6-A356-3B54CC8A7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714D-7C37-49D1-B70D-FE69C4C65AF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9E31-7CFC-4386-8278-E8507679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09E1-0E87-45AD-8320-FB4B43A55085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F099-1F62-40FE-8156-25B634A47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895EE-2EEE-4BB0-B29D-A26DE5028DA5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9C050-E2D0-4C05-A623-30AA9908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5000660" cy="1357322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«Поселок Алмазный» Мирнинского района Республики Саха (Якутия)</a:t>
            </a:r>
          </a:p>
        </p:txBody>
      </p:sp>
      <p:pic>
        <p:nvPicPr>
          <p:cNvPr id="5" name="Содержимое 5" descr="МО Поселок Алмаз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643182"/>
            <a:ext cx="3370126" cy="3781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9001156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Физкультура и спорт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D:\!!!СЛУЖЕБНЫЕ WINDOWS\Desktop\kartinki-fizkultura-i-sport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485632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D:\!!!СЛУЖЕБНЫЕ WINDOWS\Desktop\kids-at-pl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187" y="2357406"/>
            <a:ext cx="459581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500858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проведения спортивно-оздоровительной работы с населением поселка администрацией разработана муниципальная программа «Развитие физической культуры и спорта в МО «Поселок Алмазный» на 2017-2021 г.г.». Согласно утвержденному плану совместно со  спортивным комплексом «Молодежный» проведено более 30 спортивно-массовых мероприятий, в которых приняли участие все слои населения.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Традиционно проводятся соревнования, посвященные Дню велосипедного спорта, Дню бега и оздоровительной ходьбы, Неделе волейбола, Международному Дню защиты детей и другим, федеральным и республиканским праздникам.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создания условий спортивной конкуренции приглашаются спортсмены поселений Мирнинского района, что дает возможность обмениваться опытом и стремиться к достижению еще больших вершин в различных спортивных направлениях.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спортсмены имеют  большие достижения и занимают призовые места на районном, республиканском и российском уровнях.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спортивного года в Бале Чемпионов-2017 Мирнинского района приняли участие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Юрчик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Андрей Алексеевич в номинации «Лучший спортсмен» и Михеева Виктория Анатольевна в номинации «За значительный вклад в развитие физической культуры и плодотворное сотрудничество».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 чемпионов – 2017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D:\!!!СЛУЖЕБНЫЕ WINDOWS\Desktop\К отчету главы\Спорт\Бал Чемпионов 2017\IMG-20180109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00039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D:\!!!СЛУЖЕБНЫЕ WINDOWS\Desktop\К отчету главы\Спорт\Бал Чемпионов 2017\IMG-20180109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5643602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 волейболу - 2017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D:\!!!СЛУЖЕБНЫЕ WINDOWS\Desktop\К отчету главы\Спорт\Фото волейбол 01.2017\IMG-20170202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92895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D:\!!!СЛУЖЕБНЫЕ WINDOWS\Desktop\К отчету главы\Спорт\Фото волейбол 01.2017\IMG-2017020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52" y="928670"/>
            <a:ext cx="32861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D:\!!!СЛУЖЕБНЫЕ WINDOWS\Desktop\К отчету главы\Спорт\Фото волейбол 01.2017\IMG-20170202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480"/>
            <a:ext cx="321467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D:\!!!СЛУЖЕБНЫЕ WINDOWS\Desktop\К отчету главы\Спорт\Фото волейбол 01.2017\IMG-20170202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378618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D:\!!!СЛУЖЕБНЫЕ WINDOWS\Desktop\К отчету главы\Спорт\Фото волейбол 01.2017\IMG-20170206-WA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714356"/>
            <a:ext cx="242889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Лыжня России - 2017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D:\!!!СЛУЖЕБНЫЕ WINDOWS\Desktop\К отчету главы\Спорт\Лыжня России-2017\IMG-20170404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3571900" cy="390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D:\!!!СЛУЖЕБНЫЕ WINDOWS\Desktop\К отчету главы\Спорт\Лыжня России-2017\IMG-20170404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07196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 вольной борьбе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D:\!!!СЛУЖЕБНЫЕ WINDOWS\Desktop\К отчету главы\Спорт\Вольная борьба 17-18\IMG-20180106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95" y="1600200"/>
            <a:ext cx="3466501" cy="454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D:\!!!СЛУЖЕБНЫЕ WINDOWS\Desktop\К отчету главы\Спорт\Вольная борьба 17-18\IMG-20180106-WA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6434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Веселые старты Деда Мороза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D:\!!!СЛУЖЕБНЫЕ WINDOWS\Desktop\К отчету главы\Спорт\Веселые старты с Дедом Морозом 17-18\20180105_150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76528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турнир по футболу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D:\!!!СЛУЖЕБНЫЕ WINDOWS\Desktop\К отчету главы\Спорт\Новогодний турнир по футболу 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600079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Соревнования, посвященные году Экологии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384037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42853"/>
            <a:ext cx="7143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Территория муниципального образования «Поселок Алмазный» включает в себя поселки Алмазный, Новый, Березовый, которая расположена в Восточной части Мирнинского района Республики Саха (Якутия). На севере и западе граничит с территорией муниципального образования «Поселок Светлый», на юге с территорией муниципального образования «</a:t>
            </a:r>
            <a:r>
              <a:rPr lang="ru-RU" sz="16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Чуонинский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наслег», на востоке с </a:t>
            </a:r>
            <a:r>
              <a:rPr lang="ru-RU" sz="16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Сунтарским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районом. Охватывает восточную часть Средне – Сибирского плоскогорья и </a:t>
            </a:r>
            <a:r>
              <a:rPr lang="ru-RU" sz="16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северо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западную часть Вилюйской низменности. Максимальное возвышение над уровнем моря составляет 420 метров .</a:t>
            </a:r>
            <a:b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Территория ,в основном, покрыта лиственничной тайгой. Ель, сосна, береза занимают второстепенное положение. В бассейне реки </a:t>
            </a:r>
            <a:r>
              <a:rPr lang="ru-RU" sz="16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Ирелях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как и реки Малая </a:t>
            </a:r>
            <a:r>
              <a:rPr lang="ru-RU" sz="16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Ботуобия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нет лесных массивов, пригодных для заготовки деловой древесины.</a:t>
            </a:r>
            <a:b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состоянию на 01.01.2018 года в поселке Алмазный проживают 1608 человек, </a:t>
            </a:r>
          </a:p>
          <a:p>
            <a:pPr algn="ctr"/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п.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Березовый – 4 человека, п. Новый 63 человека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b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территории , подчиненной администрации п. Алмазный, проходит автомобильная дорога федерального значения «Вилюй». Большая часть </a:t>
            </a:r>
            <a:r>
              <a:rPr lang="ru-RU" sz="16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внутрипоселковых</a:t>
            </a: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дорог асфальтированная.</a:t>
            </a:r>
          </a:p>
          <a:p>
            <a:pPr algn="r"/>
            <a:endParaRPr lang="ru-RU" sz="16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getImage_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716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4286256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Поселок Алмазный основан в 1958 году в связи с открытием и разработкой месторождений алмазов. Отнесен к категории рабочих поселков в 1962 году. Выполняет функции горнодобывающего центра, градообразующим предприятием является Прииск «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Ирелях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Мирнинского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горно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–обогатительного комбината АК «АЛРОСА» (ОАО).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CAQ9T8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71744"/>
            <a:ext cx="228601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Драга № 20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0034" y="4714884"/>
            <a:ext cx="207170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культурно 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dirty="0"/>
          </a:p>
        </p:txBody>
      </p:sp>
      <p:pic>
        <p:nvPicPr>
          <p:cNvPr id="4" name="Содержимое 3" descr="DSCF0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500174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D:\!!!СЛУЖЕБНЫЕ WINDOWS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643434"/>
            <a:ext cx="3357570" cy="221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8389"/>
            <a:ext cx="3657600" cy="243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57364"/>
            <a:ext cx="3017508" cy="229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1214422"/>
            <a:ext cx="185738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3985090"/>
            <a:ext cx="2520280" cy="287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2786058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357982"/>
          </a:xfrm>
        </p:spPr>
        <p:txBody>
          <a:bodyPr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объектами культуры в МО «Поселок Алмазный» являются ДК «Алмазный»,  Детская музыкальная школа, поселковая библиотека и Детский подростковый клуб «Подснежник».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 администрацией ведется работа по исполнению плана мероприятий муниципальной целевой программы «Развитие культуры на территории МО «Поселок Алмазный» Мирнинского района на 2017-2021 годы», утвержденной постановлением главы. 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ДК «Алмазный» совместно с администрацией поселка в истекшем году подготовлены и проведены такие массовые мероприятия как Проводы зимы, Первое мая, День защиты детей, День поселка, День урожая, Новогодний утренник для детей, культурно-развлекательные программы к Международному женскому дню, Дню защитника Отечества и др.  Ко Дню матери проведена, ставшая уже традиционной, регистрация новорожденных.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Стоит отметить, что воспитанники, участники культурной самодеятельности ДК «Алмазный», принимают участие в районных мероприятиях, фестивалях и концертах. Имеют высокие достижения и награды, являются лауреатами и дипломантами данных мероприятий.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D:\!!!СЛУЖЕБНЫЕ WINDOWS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71461">
            <a:off x="476902" y="1779363"/>
            <a:ext cx="2571750" cy="214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D:\!!!СЛУЖЕБНЫЕ WINDOWS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4401">
            <a:off x="6018410" y="1823143"/>
            <a:ext cx="2628900" cy="194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D:\!!!СЛУЖЕБНЫЕ WINDOWS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0504">
            <a:off x="719561" y="4200382"/>
            <a:ext cx="2695575" cy="193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Picture 5" descr="D:\!!!СЛУЖЕБНЫЕ WINDOWS\Desktop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1877">
            <a:off x="5712838" y="4069588"/>
            <a:ext cx="2571750" cy="209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D:\!!!СЛУЖЕБНЫЕ WINDOWS\Desktop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071678"/>
            <a:ext cx="28527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МО «Поселок Алмазный»  функционирует 4 продовольственных коммерческих магазина, 4 магазина смешанных товаров (промышленные товары, канц. товары, бытовая химия и прочее).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предприятия торговли обеспечивают население товарами первой необходимости в полном объеме, жалоб от населения по вопросам торговли в истекшем году не поступало.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 территории МО «Поселок Алмазный» зарегистрировано 52 субъекта малого и среднего предпринимательства. 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Земельные отношения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П_Алмаз_ЛИСТ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797" b="6797"/>
          <a:stretch>
            <a:fillRect/>
          </a:stretch>
        </p:blipFill>
        <p:spPr>
          <a:xfrm>
            <a:off x="0" y="1071546"/>
            <a:ext cx="892971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119-ФЗ – Дальневосточный гектар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000108"/>
          <a:ext cx="857256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земельных  участков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768041939"/>
              </p:ext>
            </p:extLst>
          </p:nvPr>
        </p:nvGraphicFramePr>
        <p:xfrm>
          <a:off x="285720" y="1000108"/>
          <a:ext cx="857256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070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7" y="463778"/>
            <a:ext cx="7886700" cy="10845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области ГО и защиты населения от ЧС на территории  МО «Поселок Алмазный»</a:t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2428" y="2681764"/>
            <a:ext cx="2745334" cy="2043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«Поселок Алмазный» и прииска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Ирелях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безопасного пропуска паводковых вод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90188" y="3162632"/>
            <a:ext cx="2092872" cy="15625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обеспечению защиты лесов от пожаров в пожароопасный период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2638" y="2854588"/>
            <a:ext cx="2185988" cy="18705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обеспечению пожарной безопасности на объектах в период 2017 учебного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59484" y="1767592"/>
            <a:ext cx="3691987" cy="6549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22588" y="5157192"/>
            <a:ext cx="7098824" cy="1513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мероприятий по пожарной безопасности, ГО и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ЧС: 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700 000,00 руб.,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использовано 308 167 руб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специалисту 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97 867,00 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056832" y="2494751"/>
            <a:ext cx="633356" cy="667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16016" y="2422539"/>
            <a:ext cx="20608" cy="740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83060" y="2494751"/>
            <a:ext cx="606456" cy="649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1237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военно-учетного органа администрации</a:t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«Поселок Алмазный»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1220278"/>
              </p:ext>
            </p:extLst>
          </p:nvPr>
        </p:nvGraphicFramePr>
        <p:xfrm>
          <a:off x="628650" y="1417638"/>
          <a:ext cx="8220075" cy="5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52956" y="2060848"/>
            <a:ext cx="1495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граждан состоящих в запасе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81469" y="2547550"/>
            <a:ext cx="257175" cy="247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52956" y="3602880"/>
            <a:ext cx="16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Прапорщики, </a:t>
            </a:r>
            <a:endParaRPr lang="ru-RU" dirty="0" smtClean="0"/>
          </a:p>
          <a:p>
            <a:r>
              <a:rPr lang="ru-RU" dirty="0" smtClean="0"/>
              <a:t>солдаты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52563" y="4935986"/>
            <a:ext cx="298226" cy="2571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52956" y="4289016"/>
            <a:ext cx="1664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Граждане призывного возраста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727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c178465cfd739ac6d98d962b378d7dce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7787208" cy="5000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16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местного бюджета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92975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6632"/>
            <a:ext cx="8229600" cy="6552728"/>
          </a:xfrm>
        </p:spPr>
        <p:txBody>
          <a:bodyPr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остаются без внимания люди пожилого возраста и инвалиды. Ко Дню Инвалида, Дню пожилого человека эти слои населения обеспечиваются продуктовыми наборами.  ДК «Алмазный» подготавливает и проводит концертную программу.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программой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Мирнинский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доброжелателен к детям» приобретены продуктовые наборы для 11-ти многодетных  малообеспеченных  семей. Выданы 4 справки малообеспеченным семьям для получения молочных продуктов питания детям до трех лет.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Ежемесячно выдается молочная продукция для четырех детей-инвалидов, нуждающихся в дополнительном молочном питании по назначению врача.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Для 25 многодетных малообеспеченных семей, 4 детей – инвалидов, предоставлены новогодние подарки 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2017 году проведена комиссионная работа по выявлению малоимущих особо нуждающихся в материальной поддержке граждан, внесенных в реестр по персонифицированному учету. В следствие чего между Министерством по Социальной защите населения Республики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аха (Якутия) и администрацией МО «Поселок Алмазный» заключено соглашение о предоставлении адресной материальной помощи для нуждающихся граждан, находящихся в трудной жизненной ситуации, состоящих в реестре персонифицированного учета на сумму 100 000 (сто тысяч рублей). Материальная помощь оказывается в размере прожиточного минимума и оказана  шести малообеспеченным семьям.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2017 году в ДОУ № 17 п. Алмазный «Колокольчик» предоставлены 5 бюджетных путевок, для детей чьи родители не являются работниками АК «АЛРОСА» (ПАО).</a:t>
            </a:r>
          </a:p>
          <a:p>
            <a:pPr algn="just"/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269249147"/>
              </p:ext>
            </p:extLst>
          </p:nvPr>
        </p:nvGraphicFramePr>
        <p:xfrm>
          <a:off x="285720" y="1000108"/>
          <a:ext cx="885828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781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программ «Социальная политика» и «Алмазный, доброжелателен к детям» выделена материальная помощь: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 на ремонт муниципального жилья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руб.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 оплата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мед.услуг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обследования, проезда на обследование детям, детям – инвалидам, не  работающим пенсионерам 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40 000 руб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помощь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жителям, пострадавшим от пожара   120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руб.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 оплата проезда детям – спортсменам, выезжающим на соревнования за пределы Мирнинского района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102 510 руб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ветеранам тыла ко Дню Победы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руб.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 многодетным малоимущим семьям для приобретения сезонных детских вещей и попавшим в трудную жизненную ситуацию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-  одиноко проживающим жителям для приобретения  дров для отопления жилого помещения  10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руб.</a:t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– инвалидам ко Дню инвалида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предоставлены подарочные сертификаты.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Большую материальную помощь нашим жителям, пострадавшим от пожаров оказал МО «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Мирнинский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в виде материальной помощи в размере 640 000 рублей.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Малоимущим, многодетным и малообеспеченным семьям выданы Социальные сертификаты со скидкой 5% для возможности приобретения товаров в магазинах г. Мирного с льготной скидкой. Сертификаты предоставленным МО «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Мирнинский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РС (Я).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6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Общественного Совета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384950549"/>
              </p:ext>
            </p:extLst>
          </p:nvPr>
        </p:nvGraphicFramePr>
        <p:xfrm>
          <a:off x="285720" y="1000108"/>
          <a:ext cx="857256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253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Жилилщно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71480"/>
            <a:ext cx="8640960" cy="6286520"/>
          </a:xfrm>
        </p:spPr>
        <p:txBody>
          <a:bodyPr/>
          <a:lstStyle/>
          <a:p>
            <a:pPr lvl="0"/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2017 года в сфере ЖКХ проведены следующие работы:</a:t>
            </a:r>
          </a:p>
          <a:p>
            <a:pPr lvl="0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канав (вырубка растительности, углубление канав, очистка гильз от грязи и земли) –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4500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Речная, ул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Маршака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Гагарина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Молодежная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Спортивная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Строда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Дражная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Геодезическая. Сумма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контракта составила – 1370,2 млн.руб., местный бюджет – 68,2 тыс.руб., республиканский бюджет – 1364 млн.руб. Подрядчик – ИП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Зуребиани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</a:p>
          <a:p>
            <a:pPr lvl="0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муниципальный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«Уборка и вывоз несанкционированных свалок на территории МО «Поселок Алмазный»». Сумма муниципального контракта составила – 450 000 руб. Подрядчик – ООО «МП ЖХ». Всего ликвидировано 13 свалок, всего вывезено мусора 492 м</a:t>
            </a:r>
            <a:r>
              <a:rPr lang="ru-RU" sz="16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«Уборка и вывоз несанкционированных свалок металлолома (в том числе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автокузовов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территории МО «Поселок Алмазный»». Сумма муниципального контракта составила – 250 000 руб. Подрядчик – ООО «ВССК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лтд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Всего вывезено 20 кузовов автомобилей.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«Выполнение работ по установке дорожных знаков и дорожной разметки на территории МО «Поселок Алмазный»». Сумма муниципального контракта составила – 2 100 000 руб. Подрядчик – ООО «Северный ветер». 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«Уборка кладбище гражданского захоронения». Сумма муниципального контракта составила – 39 000 руб. 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2017 года на территории поселения проведено 13 субботников, 5 тематических лекций со школьниками 3-7-х классов на тему, посвященных Году экологии.  В летний период силами летнего трудового отряда выполнена уборка территории поселка и берег </a:t>
            </a:r>
            <a:r>
              <a:rPr lang="ru-RU" sz="1600" b="1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Малая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Ботуобуйа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39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929750" cy="100013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имущественных налогов в бюджет поселения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143001"/>
          <a:ext cx="8786843" cy="535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с документацией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!!!СЛУЖЕБНЫЕ WINDOWS\Downloads\__20160210_12264262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4643470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Официальное обнародование нормативных правовых актов администрации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информация о деятельности администрации, ее структуре, а также нормативно правовые акты главы поселка и представительного органа муниципального образования размещаются в течение года на официальном сайте Мирнинского района во вкладке «Поселок Алмазный».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акты направляются в течение года в Министерство по развитию институтов гражданского общества Республики Саха (Якутия) для включения их в регистр муниципальных правовых актов. </a:t>
            </a:r>
          </a:p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алмазный-край.рф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642918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</a:t>
            </a:r>
            <a:r>
              <a:rPr lang="ru-RU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ельскохозяйственная</a:t>
            </a:r>
            <a: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деятельность</a:t>
            </a:r>
          </a:p>
          <a:p>
            <a:pPr algn="r"/>
            <a:endParaRPr lang="ru-RU" sz="16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428736"/>
            <a:ext cx="5715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Жители нашего поселка принимают участие в развитие сельского хозяйства , держат крупный рогатый скот, птицу . Имеются личные подсобные хозяйства в количестве 4 единиц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содержат крупный рогатый скот в количестве 13 голов. Принимают участие в выставке своей продукции на районном уровне. В 2017 году две семьи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получили субсидию на развитие своей деятельности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Содержимое 9" descr="hranenie-jaic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307183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D:\!!!СЛУЖЕБНЫЕ WINDOWS\Desktop\tarelki-tvorog-maslo-smet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3286148" cy="245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!!!СЛУЖЕБНЫЕ WINDOWS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357430"/>
            <a:ext cx="285752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отдела ЗАГС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скачать фото обручальных коле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2147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D:\!!!СЛУЖЕБНЫЕ WINDOWS\Desktop\noz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4541848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D:\!!!СЛУЖЕБНЫЕ WINDOWS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464347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1082</TotalTime>
  <Words>1988</Words>
  <Application>Microsoft Office PowerPoint</Application>
  <PresentationFormat>Экран (4:3)</PresentationFormat>
  <Paragraphs>162</Paragraphs>
  <Slides>34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000051</vt:lpstr>
      <vt:lpstr>Муниципальное образование «Поселок Алмазный» Мирнинского района Республики Саха (Якутия)</vt:lpstr>
      <vt:lpstr>Слайд 2</vt:lpstr>
      <vt:lpstr>Структура доходов местного бюджета</vt:lpstr>
      <vt:lpstr>Динамика поступления имущественных налогов в бюджет поселения</vt:lpstr>
      <vt:lpstr>Работа с документацией</vt:lpstr>
      <vt:lpstr>                                                     </vt:lpstr>
      <vt:lpstr> Официальное обнародование нормативных правовых актов администрации </vt:lpstr>
      <vt:lpstr>Слайд 8</vt:lpstr>
      <vt:lpstr>Работа отдела ЗАГС</vt:lpstr>
      <vt:lpstr>Слайд 10</vt:lpstr>
      <vt:lpstr>Физкультура и спорт</vt:lpstr>
      <vt:lpstr>Слайд 12</vt:lpstr>
      <vt:lpstr>Бал чемпионов – 2017 </vt:lpstr>
      <vt:lpstr>Соревнования по волейболу - 2017</vt:lpstr>
      <vt:lpstr>Лыжня России - 2017</vt:lpstr>
      <vt:lpstr>Соревнования по вольной борьбе </vt:lpstr>
      <vt:lpstr>Веселые старты Деда Мороза</vt:lpstr>
      <vt:lpstr>Новогодний турнир по футболу</vt:lpstr>
      <vt:lpstr>Соревнования, посвященные году Экологии</vt:lpstr>
      <vt:lpstr>Организация культурно – досуговой деятельности</vt:lpstr>
      <vt:lpstr>Слайд 21</vt:lpstr>
      <vt:lpstr>Малое и среднее предпринимательство</vt:lpstr>
      <vt:lpstr>Слайд 23</vt:lpstr>
      <vt:lpstr>   Земельные отношения</vt:lpstr>
      <vt:lpstr>119-ФЗ – Дальневосточный гектар</vt:lpstr>
      <vt:lpstr>Оформление земельных  участков</vt:lpstr>
      <vt:lpstr> Работа в области ГО и защиты населения от ЧС на территории  МО «Поселок Алмазный» </vt:lpstr>
      <vt:lpstr>Работа военно-учетного органа администрации МО «Поселок Алмазный»</vt:lpstr>
      <vt:lpstr>Социальная политика</vt:lpstr>
      <vt:lpstr>Слайд 30</vt:lpstr>
      <vt:lpstr>Оказание материальной помощи </vt:lpstr>
      <vt:lpstr>Слайд 32</vt:lpstr>
      <vt:lpstr>Работа Общественного Совета</vt:lpstr>
      <vt:lpstr>Жилилщно – коммунальное хозяйство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Мария Кароваева</dc:creator>
  <cp:lastModifiedBy>ГЛАВА</cp:lastModifiedBy>
  <cp:revision>91</cp:revision>
  <dcterms:created xsi:type="dcterms:W3CDTF">2018-01-11T00:18:44Z</dcterms:created>
  <dcterms:modified xsi:type="dcterms:W3CDTF">2018-03-12T08:38:55Z</dcterms:modified>
</cp:coreProperties>
</file>