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53"/>
  </p:notesMasterIdLst>
  <p:sldIdLst>
    <p:sldId id="256" r:id="rId2"/>
    <p:sldId id="351" r:id="rId3"/>
    <p:sldId id="264" r:id="rId4"/>
    <p:sldId id="270" r:id="rId5"/>
    <p:sldId id="277" r:id="rId6"/>
    <p:sldId id="278" r:id="rId7"/>
    <p:sldId id="315" r:id="rId8"/>
    <p:sldId id="316" r:id="rId9"/>
    <p:sldId id="317" r:id="rId10"/>
    <p:sldId id="346" r:id="rId11"/>
    <p:sldId id="347" r:id="rId12"/>
    <p:sldId id="348" r:id="rId13"/>
    <p:sldId id="318" r:id="rId14"/>
    <p:sldId id="320" r:id="rId15"/>
    <p:sldId id="322" r:id="rId16"/>
    <p:sldId id="323" r:id="rId17"/>
    <p:sldId id="324" r:id="rId18"/>
    <p:sldId id="325" r:id="rId19"/>
    <p:sldId id="326" r:id="rId20"/>
    <p:sldId id="327" r:id="rId21"/>
    <p:sldId id="349" r:id="rId22"/>
    <p:sldId id="350" r:id="rId23"/>
    <p:sldId id="328" r:id="rId24"/>
    <p:sldId id="330" r:id="rId25"/>
    <p:sldId id="283" r:id="rId26"/>
    <p:sldId id="285" r:id="rId27"/>
    <p:sldId id="335" r:id="rId28"/>
    <p:sldId id="336" r:id="rId29"/>
    <p:sldId id="337" r:id="rId30"/>
    <p:sldId id="338" r:id="rId31"/>
    <p:sldId id="342" r:id="rId32"/>
    <p:sldId id="286" r:id="rId33"/>
    <p:sldId id="287" r:id="rId34"/>
    <p:sldId id="333" r:id="rId35"/>
    <p:sldId id="334" r:id="rId36"/>
    <p:sldId id="301" r:id="rId37"/>
    <p:sldId id="302" r:id="rId38"/>
    <p:sldId id="304" r:id="rId39"/>
    <p:sldId id="305" r:id="rId40"/>
    <p:sldId id="310" r:id="rId41"/>
    <p:sldId id="339" r:id="rId42"/>
    <p:sldId id="340" r:id="rId43"/>
    <p:sldId id="341" r:id="rId44"/>
    <p:sldId id="293" r:id="rId45"/>
    <p:sldId id="298" r:id="rId46"/>
    <p:sldId id="306" r:id="rId47"/>
    <p:sldId id="314" r:id="rId48"/>
    <p:sldId id="343" r:id="rId49"/>
    <p:sldId id="344" r:id="rId50"/>
    <p:sldId id="295" r:id="rId51"/>
    <p:sldId id="308" r:id="rId52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37" autoAdjust="0"/>
  </p:normalViewPr>
  <p:slideViewPr>
    <p:cSldViewPr>
      <p:cViewPr>
        <p:scale>
          <a:sx n="98" d="100"/>
          <a:sy n="98" d="100"/>
        </p:scale>
        <p:origin x="-200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31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3"/>
  <c:chart>
    <c:autoTitleDeleted val="1"/>
    <c:plotArea>
      <c:layout>
        <c:manualLayout>
          <c:layoutTarget val="inner"/>
          <c:xMode val="edge"/>
          <c:yMode val="edge"/>
          <c:x val="0.18846742009862164"/>
          <c:y val="0"/>
          <c:w val="0.78469849956289328"/>
          <c:h val="0.79711734301072257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139.19999999999999</c:v>
                </c:pt>
                <c:pt idx="1">
                  <c:v>153.69999999999999</c:v>
                </c:pt>
                <c:pt idx="2">
                  <c:v>198.4</c:v>
                </c:pt>
              </c:numCache>
            </c:numRef>
          </c:val>
        </c:ser>
        <c:marker val="1"/>
        <c:axId val="97895936"/>
        <c:axId val="97897472"/>
      </c:lineChart>
      <c:catAx>
        <c:axId val="97895936"/>
        <c:scaling>
          <c:orientation val="minMax"/>
        </c:scaling>
        <c:axPos val="b"/>
        <c:majorTickMark val="none"/>
        <c:tickLblPos val="nextTo"/>
        <c:crossAx val="97897472"/>
        <c:crosses val="autoZero"/>
        <c:auto val="1"/>
        <c:lblAlgn val="ctr"/>
        <c:lblOffset val="100"/>
      </c:catAx>
      <c:valAx>
        <c:axId val="97897472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one"/>
        <c:crossAx val="9789593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00B0F0"/>
                </a:solidFill>
              </a:defRPr>
            </a:pPr>
            <a:r>
              <a:rPr lang="ru-RU" dirty="0" smtClean="0">
                <a:solidFill>
                  <a:srgbClr val="00B0F0"/>
                </a:solidFill>
              </a:rPr>
              <a:t>2014 </a:t>
            </a:r>
            <a:r>
              <a:rPr lang="ru-RU" dirty="0">
                <a:solidFill>
                  <a:srgbClr val="00B0F0"/>
                </a:solidFill>
              </a:rPr>
              <a:t>год</a:t>
            </a:r>
          </a:p>
        </c:rich>
      </c:tx>
    </c:title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explosion val="56"/>
          <c:dLbls>
            <c:dLbl>
              <c:idx val="3"/>
              <c:delete val="1"/>
            </c:dLbl>
            <c:dLbl>
              <c:idx val="4"/>
              <c:delete val="1"/>
            </c:dLbl>
            <c:showPercent val="1"/>
            <c:showLeaderLines val="1"/>
          </c:dLbls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72.2</c:v>
                </c:pt>
                <c:pt idx="1">
                  <c:v>2</c:v>
                </c:pt>
                <c:pt idx="2">
                  <c:v>9.8000000000000007</c:v>
                </c:pt>
                <c:pt idx="3">
                  <c:v>0.4</c:v>
                </c:pt>
                <c:pt idx="4">
                  <c:v>0.1</c:v>
                </c:pt>
                <c:pt idx="5">
                  <c:v>15</c:v>
                </c:pt>
                <c:pt idx="6">
                  <c:v>0.5</c:v>
                </c:pt>
              </c:numCache>
            </c:numRef>
          </c:val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title>
      <c:tx>
        <c:rich>
          <a:bodyPr/>
          <a:lstStyle/>
          <a:p>
            <a:pPr>
              <a:defRPr>
                <a:solidFill>
                  <a:srgbClr val="00B0F0"/>
                </a:solidFill>
              </a:defRPr>
            </a:pPr>
            <a:r>
              <a:rPr lang="ru-RU" dirty="0" smtClean="0">
                <a:solidFill>
                  <a:srgbClr val="00B0F0"/>
                </a:solidFill>
              </a:rPr>
              <a:t>2015 </a:t>
            </a:r>
            <a:r>
              <a:rPr lang="ru-RU" dirty="0">
                <a:solidFill>
                  <a:srgbClr val="00B0F0"/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0.33076029797400258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7403877332964886E-3"/>
          <c:y val="0.26722884343972481"/>
          <c:w val="0.80073889399794806"/>
          <c:h val="0.598169041686497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</c:v>
                </c:pt>
              </c:strCache>
            </c:strRef>
          </c:tx>
          <c:explosion val="59"/>
          <c:dLbls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showPercent val="1"/>
            <c:showLeaderLines val="1"/>
          </c:dLbls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00B0F0"/>
                </a:solidFill>
              </a:defRPr>
            </a:pPr>
            <a:r>
              <a:rPr lang="ru-RU" dirty="0" smtClean="0">
                <a:solidFill>
                  <a:srgbClr val="00B0F0"/>
                </a:solidFill>
              </a:rPr>
              <a:t>2016 </a:t>
            </a:r>
            <a:r>
              <a:rPr lang="ru-RU" dirty="0">
                <a:solidFill>
                  <a:srgbClr val="00B0F0"/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4.5409379096287616E-2"/>
          <c:y val="3.6213738305062255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.29123715669531564"/>
          <c:w val="0.48294036951828284"/>
          <c:h val="0.484897011776263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explosion val="73"/>
          <c:dLbls>
            <c:dLbl>
              <c:idx val="4"/>
              <c:delete val="1"/>
            </c:dLbl>
            <c:showPercent val="1"/>
            <c:showLeaderLines val="1"/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Имущественный налог</c:v>
                </c:pt>
                <c:pt idx="2">
                  <c:v>Земельный налог</c:v>
                </c:pt>
                <c:pt idx="3">
                  <c:v>Гос.пошлина</c:v>
                </c:pt>
                <c:pt idx="4">
                  <c:v>Акцизы</c:v>
                </c:pt>
                <c:pt idx="5">
                  <c:v>Арендная плата</c:v>
                </c:pt>
                <c:pt idx="6">
                  <c:v>Прочие доходы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65.2</c:v>
                </c:pt>
                <c:pt idx="1">
                  <c:v>2</c:v>
                </c:pt>
                <c:pt idx="2">
                  <c:v>11.76</c:v>
                </c:pt>
                <c:pt idx="3">
                  <c:v>0.1</c:v>
                </c:pt>
                <c:pt idx="4">
                  <c:v>2</c:v>
                </c:pt>
                <c:pt idx="5">
                  <c:v>18.579999999999988</c:v>
                </c:pt>
                <c:pt idx="6">
                  <c:v>0.30000000000000032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489466703827934"/>
          <c:y val="1.2611668593079091E-3"/>
          <c:w val="0.42773338993879678"/>
          <c:h val="0.99873883314069578"/>
        </c:manualLayout>
      </c:layout>
      <c:txPr>
        <a:bodyPr/>
        <a:lstStyle/>
        <a:p>
          <a:pPr>
            <a:defRPr sz="11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5A70E-70EC-49F2-B06E-BC70B74516BA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328A4-2F8E-42E0-A202-CF37AAF04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4743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328A4-2F8E-42E0-A202-CF37AAF04BD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328A4-2F8E-42E0-A202-CF37AAF04BD9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127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12" Type="http://schemas.openxmlformats.org/officeDocument/2006/relationships/image" Target="../media/image126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jpeg"/><Relationship Id="rId15" Type="http://schemas.openxmlformats.org/officeDocument/2006/relationships/image" Target="../media/image129.jpeg"/><Relationship Id="rId10" Type="http://schemas.openxmlformats.org/officeDocument/2006/relationships/image" Target="../media/image124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Relationship Id="rId14" Type="http://schemas.openxmlformats.org/officeDocument/2006/relationships/image" Target="../media/image12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252520" cy="1656184"/>
          </a:xfrm>
        </p:spPr>
        <p:txBody>
          <a:bodyPr anchor="t"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Муниципальное образование «Поселок Алмазный» </a:t>
            </a:r>
            <a:b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Мирнинского района Республики Саха (Якутия)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Содержимое 5" descr="МО Поселок Алмазны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1628800"/>
            <a:ext cx="3019124" cy="4296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1640" y="620688"/>
            <a:ext cx="6390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Детская площадка по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ул.Речная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п.Алмазный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7564" y="1844823"/>
            <a:ext cx="77586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Отремонтирована и окрашена собственными силами смены № 2 Драги № 201 прииска «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Ирелях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»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МГОКа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АК «АЛРОСА» (ПАО) и энергетика Драги № 201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Марова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Михаила Викторовича. </a:t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Мастер смены № 2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Челюканова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Татьяна Сергеевна.</a:t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445261"/>
            <a:ext cx="3811521" cy="21439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3445261"/>
            <a:ext cx="3765386" cy="2118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330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4940" y="404664"/>
            <a:ext cx="7110536" cy="1224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Благоустройство территории для детской площадки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п.Алмазный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628799"/>
            <a:ext cx="75425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Инициатор стройки детской площадки – жительница поселка Перелыгина Ирина Максимовна. Под ее руководством снесен сарай, завезена отсыпка и спланирована территория для детской площадки.</a:t>
            </a:r>
            <a:b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Прииск «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Ирелях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»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МГОКа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и индивидуальные предприниматели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п.Алмазный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помогли завезти отсыпку и спланировать техникой площадку.</a:t>
            </a:r>
            <a:b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В настоящее время установлены детские элементы. Ограждение площадки будет устанавливаться в 2017 году.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933056"/>
            <a:ext cx="3529280" cy="1986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3789040"/>
            <a:ext cx="2870685" cy="2153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6426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62068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Благоустройство спортивной площадки</a:t>
            </a:r>
            <a:b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268760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Благоустройство проводилось силами женского Совета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п.Алмазный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, работниками драги № 201 Прииска «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Ирелях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», ЖЭУ № 6 ООО «МП ЖХ». Прииск «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Ирелях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»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МГОКа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завез на площадку новый песок. 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996952"/>
            <a:ext cx="3103637" cy="23277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2636912"/>
            <a:ext cx="2284101" cy="3045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2780928"/>
            <a:ext cx="2160240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8208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548680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Благоустройство стелы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п.Алмазный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pic>
        <p:nvPicPr>
          <p:cNvPr id="6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340768"/>
            <a:ext cx="3264857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8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791353" y="1985511"/>
            <a:ext cx="4416597" cy="32711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10233" y="4005064"/>
            <a:ext cx="4464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rgbClr val="FF0000"/>
                </a:solidFill>
                <a:latin typeface="Monotype Corsiva" pitchFamily="66" charset="0"/>
              </a:rPr>
              <a:t>Сумма муниципального контракта составила </a:t>
            </a:r>
            <a:r>
              <a:rPr lang="ru-RU" sz="2000" dirty="0">
                <a:solidFill>
                  <a:srgbClr val="0070C0"/>
                </a:solidFill>
                <a:latin typeface="Monotype Corsiva" pitchFamily="66" charset="0"/>
              </a:rPr>
              <a:t>332 975,12 рублей. </a:t>
            </a:r>
            <a:endParaRPr lang="ru-RU" sz="2000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lvl="0"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Срок </a:t>
            </a:r>
            <a:r>
              <a:rPr lang="ru-RU" sz="2000" dirty="0">
                <a:solidFill>
                  <a:srgbClr val="FF0000"/>
                </a:solidFill>
                <a:latin typeface="Monotype Corsiva" pitchFamily="66" charset="0"/>
              </a:rPr>
              <a:t>сдачи объекта – 01.08.2016 г. </a:t>
            </a:r>
          </a:p>
          <a:p>
            <a:pPr lvl="0" algn="ctr"/>
            <a:r>
              <a:rPr lang="ru-RU" sz="2000" dirty="0">
                <a:solidFill>
                  <a:srgbClr val="FF0000"/>
                </a:solidFill>
                <a:latin typeface="Monotype Corsiva" pitchFamily="66" charset="0"/>
              </a:rPr>
              <a:t>Источник финансирования – бюджет МО «Поселок Алмазный».</a:t>
            </a:r>
          </a:p>
          <a:p>
            <a:pPr lvl="0" algn="ctr"/>
            <a:r>
              <a:rPr lang="ru-RU" sz="2000" dirty="0">
                <a:solidFill>
                  <a:srgbClr val="FF0000"/>
                </a:solidFill>
                <a:latin typeface="Monotype Corsiva" pitchFamily="66" charset="0"/>
              </a:rPr>
              <a:t>Подрядчик – ИП </a:t>
            </a:r>
            <a:r>
              <a:rPr lang="ru-RU" sz="2000" dirty="0" err="1">
                <a:solidFill>
                  <a:srgbClr val="FF0000"/>
                </a:solidFill>
                <a:latin typeface="Monotype Corsiva" pitchFamily="66" charset="0"/>
              </a:rPr>
              <a:t>Артенян</a:t>
            </a:r>
            <a:r>
              <a:rPr lang="ru-RU" sz="2000" dirty="0">
                <a:solidFill>
                  <a:srgbClr val="FF0000"/>
                </a:solidFill>
                <a:latin typeface="Monotype Corsiva" pitchFamily="66" charset="0"/>
              </a:rPr>
              <a:t> Н.Р.</a:t>
            </a:r>
          </a:p>
          <a:p>
            <a:pPr lvl="0" algn="ctr"/>
            <a:endParaRPr lang="ru-RU" sz="2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951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3608" y="548680"/>
            <a:ext cx="66247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Благоустройство дороги в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п.Новый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80170" y="1196752"/>
            <a:ext cx="68407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Сумма муниципального контракта составила 481 150 рублей. Срок сдачи объекта – июнь 2016 г. </a:t>
            </a:r>
            <a:b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Источник финансирования – бюджет МО «Поселок Алмазный» - 153 150 рублей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субсидия Республики Саха (Якутия) – 328 000 рублей)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Подрядчик – МУП «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Чароит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».</a:t>
            </a:r>
            <a:b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Произведена отсыпка дороги по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ул.Набережная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,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ул.Алмазная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в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п.Новый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,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грейдерование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. </a:t>
            </a:r>
            <a:b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36978" y="3631574"/>
            <a:ext cx="2772714" cy="2079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64764" y="3942827"/>
            <a:ext cx="2382423" cy="1786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94617" y="3580320"/>
            <a:ext cx="2796718" cy="2097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599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908720"/>
            <a:ext cx="80648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Установка опор уличного освещения в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п.Алмазный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 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Сумма муниципального контракта составила 500 000 рублей. 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Срок сдачи объекта – 01.10.2016 г. 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Источник финансирования – бюджет Республики Саха (Якутия) – 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500 000 рублей.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Подрядчик – ООО «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Мирнинское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отделение ВСЭМ».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Установлены новые опоры по улицам Геодезическая, Спортивная, Дражная (всего – 7 шт.). 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Установлены новые светодиодные светильники уличного освещения (всего – 9 шт.).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568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836712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ул.Геодезическая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(установка опор)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pic>
        <p:nvPicPr>
          <p:cNvPr id="6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492896"/>
            <a:ext cx="3679702" cy="2759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2420888"/>
            <a:ext cx="3660941" cy="27457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0039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6926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b="1" dirty="0" err="1">
                <a:solidFill>
                  <a:srgbClr val="FF0000"/>
                </a:solidFill>
                <a:latin typeface="Monotype Corsiva" pitchFamily="66" charset="0"/>
              </a:rPr>
              <a:t>ул.Спортивная</a:t>
            </a:r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</a:rPr>
              <a:t> (установка опор)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12184" y="692695"/>
            <a:ext cx="4298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b="1" dirty="0" err="1">
                <a:solidFill>
                  <a:srgbClr val="FF0000"/>
                </a:solidFill>
                <a:latin typeface="Monotype Corsiva" pitchFamily="66" charset="0"/>
              </a:rPr>
              <a:t>ул.Дражная</a:t>
            </a:r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</a:rPr>
              <a:t> (установка опор)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8141" y="2218243"/>
            <a:ext cx="3563416" cy="2672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9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1484784"/>
            <a:ext cx="2075904" cy="3690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1484784"/>
            <a:ext cx="1890912" cy="3361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1310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548680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Благоустройство канав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п.Алмазный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166843"/>
            <a:ext cx="8064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Сумма муниципального контракта составила 1 100 000 рублей. Срок сдачи объекта – 01.10.2016 г. </a:t>
            </a:r>
            <a:b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Источник финансирования – бюджет Республики Саха (Якутия) – 1 000 000 рублей; бюджет МО «Поселок Алмазный» - 100 000 рублей.</a:t>
            </a:r>
            <a:b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Подрядчик – ООО «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Мирнинское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отделение ВСЭМ».</a:t>
            </a:r>
            <a:b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Дренажные канавы по ул.Байкалова, Октябрьская углублены, в некоторых местах  прорыты дополнительные  канавы.  Гильзы прочищены от ила и грязи, в некоторых местах положены новые гильзы.</a:t>
            </a:r>
            <a:b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pic>
        <p:nvPicPr>
          <p:cNvPr id="8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933056"/>
            <a:ext cx="2595017" cy="1946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4221088"/>
            <a:ext cx="2280543" cy="1710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551495" y="3718899"/>
            <a:ext cx="2319187" cy="1739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5328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692696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Благоустройство канав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ул.Октябрьская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pic>
        <p:nvPicPr>
          <p:cNvPr id="6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628800"/>
            <a:ext cx="2067952" cy="3676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9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851154" y="2689082"/>
            <a:ext cx="3297675" cy="2473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1700808"/>
            <a:ext cx="2054398" cy="3652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4904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66" y="548953"/>
            <a:ext cx="4071998" cy="5688632"/>
          </a:xfrm>
        </p:spPr>
        <p:txBody>
          <a:bodyPr anchor="t">
            <a:normAutofit/>
          </a:bodyPr>
          <a:lstStyle/>
          <a:p>
            <a:pPr algn="ctr"/>
            <a:r>
              <a:rPr lang="ru-RU" sz="1500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Территория муниципального образования «Поселок Алмазный» включает в себя поселки Алмазный, Новый, Березовый, которая расположена в Восточной части Мирнинского района Республики Саха (Якутия). На севере и западе граничит с территорией муниципального образования «Поселок Светлый», на юге с территорией муниципального образования «</a:t>
            </a:r>
            <a:r>
              <a:rPr lang="ru-RU" sz="1500" b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Чуонинский</a:t>
            </a:r>
            <a:r>
              <a:rPr lang="ru-RU" sz="1500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наслег», на востоке с </a:t>
            </a:r>
            <a:r>
              <a:rPr lang="ru-RU" sz="1500" b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Сунтарским</a:t>
            </a:r>
            <a:r>
              <a:rPr lang="ru-RU" sz="1500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районом. Охватывает восточную часть Средне – Сибирского плоскогорья и </a:t>
            </a:r>
            <a:r>
              <a:rPr lang="ru-RU" sz="1500" b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северо</a:t>
            </a:r>
            <a:r>
              <a:rPr lang="ru-RU" sz="1500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– западную часть Вилюйской низменности. Максимальное возвышение над уровнем моря составляет 420 метров .</a:t>
            </a:r>
            <a:br>
              <a:rPr lang="ru-RU" sz="1500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1500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Территория ,в основном, покрыта лиственничной тайгой. Ель, сосна, береза занимают второстепенное положение. В бассейне реки Ирелях, как и реки Малая </a:t>
            </a:r>
            <a:r>
              <a:rPr lang="ru-RU" sz="1500" b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Ботуобия</a:t>
            </a:r>
            <a:r>
              <a:rPr lang="ru-RU" sz="1500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нет лесных массивов, пригодных для заготовки деловой древесины.</a:t>
            </a:r>
            <a:br>
              <a:rPr lang="ru-RU" sz="1500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1500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 состоянию на 01.01.2015 года в поселке проживают 1518 человек. </a:t>
            </a:r>
            <a:br>
              <a:rPr lang="ru-RU" sz="1500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1500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 территории , подчиненной администрации п. Алмазный, проходит автомобильная дорога федерального значения «Вилюй». Большая часть внутрипоселковых дорог асфальтированная</a:t>
            </a:r>
            <a:r>
              <a:rPr lang="ru-RU" sz="15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  <a:br>
              <a:rPr lang="ru-RU" sz="15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sz="1500" b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1" name="Содержимое 10" descr="25 июня 2011г.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1890" y="4365104"/>
            <a:ext cx="1747002" cy="1445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Под светом лун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91274" y="2786058"/>
            <a:ext cx="2109882" cy="1507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CAZHWKI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04274" y="4581128"/>
            <a:ext cx="1744190" cy="14327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подснежники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04274" y="548680"/>
            <a:ext cx="1925444" cy="180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Дары природы северной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0486" y="2643182"/>
            <a:ext cx="2269811" cy="13618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getImage_3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8048" y="548680"/>
            <a:ext cx="2032722" cy="1724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548680"/>
            <a:ext cx="7704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Уборка  несанкционированных  свалок  ТКО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п.Алмазный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/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</a:b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099" y="3535433"/>
            <a:ext cx="2739526" cy="205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3789040"/>
            <a:ext cx="2837124" cy="2127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1546895"/>
            <a:ext cx="2673245" cy="2004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95536" y="1625898"/>
            <a:ext cx="540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Сумма муниципального контракта составила  400 000 рублей. Срок сдачи объекта – 01.10.2016 г. </a:t>
            </a:r>
            <a:b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Источник финансирования – бюджет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МО «Мирнинский район».</a:t>
            </a:r>
            <a:b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Подрядчик – ООО «МП ЖХ». 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213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548680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Участие женского Совета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п.Алмазный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во Всероссийской экологической акции «Вода России»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pic>
        <p:nvPicPr>
          <p:cNvPr id="6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916832"/>
            <a:ext cx="3369771" cy="1895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2636912"/>
            <a:ext cx="4796507" cy="2698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850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30982" y="620688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Участие женского Совета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п.Алмазный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в очистке берега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р.М.Ботуобия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1801257"/>
            <a:ext cx="3395951" cy="1910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8060" y="3994373"/>
            <a:ext cx="3435955" cy="1932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982" y="1790295"/>
            <a:ext cx="3415441" cy="1921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974427"/>
            <a:ext cx="3506871" cy="1972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285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548680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Уборка несанкционированных свалок металлолома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(кузовов)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20180" y="1412469"/>
            <a:ext cx="6543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1900" b="1" dirty="0">
                <a:solidFill>
                  <a:srgbClr val="0070C0"/>
                </a:solidFill>
                <a:latin typeface="Monotype Corsiva" pitchFamily="66" charset="0"/>
              </a:rPr>
              <a:t>В 2016 году с территории МО «Поселок Алмазный» вывезено 40 кузовов автомобилей. </a:t>
            </a:r>
          </a:p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1900" b="1" dirty="0">
                <a:solidFill>
                  <a:srgbClr val="0070C0"/>
                </a:solidFill>
                <a:latin typeface="Monotype Corsiva" pitchFamily="66" charset="0"/>
              </a:rPr>
              <a:t>Сумма контракта составила – 400 000 руб.</a:t>
            </a:r>
          </a:p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1900" b="1" dirty="0">
                <a:solidFill>
                  <a:srgbClr val="0070C0"/>
                </a:solidFill>
                <a:latin typeface="Monotype Corsiva" pitchFamily="66" charset="0"/>
              </a:rPr>
              <a:t>Источник финансирования – </a:t>
            </a:r>
            <a:r>
              <a:rPr lang="ru-RU" sz="1900" b="1" dirty="0" smtClean="0">
                <a:solidFill>
                  <a:srgbClr val="0070C0"/>
                </a:solidFill>
                <a:latin typeface="Monotype Corsiva" pitchFamily="66" charset="0"/>
              </a:rPr>
              <a:t> бюджет МО </a:t>
            </a:r>
            <a:r>
              <a:rPr lang="ru-RU" sz="1900" b="1" dirty="0">
                <a:solidFill>
                  <a:srgbClr val="0070C0"/>
                </a:solidFill>
                <a:latin typeface="Monotype Corsiva" pitchFamily="66" charset="0"/>
              </a:rPr>
              <a:t>«Мирнинский район»</a:t>
            </a:r>
          </a:p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1900" b="1" dirty="0">
                <a:solidFill>
                  <a:srgbClr val="0070C0"/>
                </a:solidFill>
                <a:latin typeface="Monotype Corsiva" pitchFamily="66" charset="0"/>
              </a:rPr>
              <a:t>Исполнитель – ИП </a:t>
            </a:r>
            <a:r>
              <a:rPr lang="ru-RU" sz="1900" b="1" dirty="0" err="1">
                <a:solidFill>
                  <a:srgbClr val="0070C0"/>
                </a:solidFill>
                <a:latin typeface="Monotype Corsiva" pitchFamily="66" charset="0"/>
              </a:rPr>
              <a:t>Артенян</a:t>
            </a:r>
            <a:r>
              <a:rPr lang="ru-RU" sz="1900" b="1" dirty="0">
                <a:solidFill>
                  <a:srgbClr val="0070C0"/>
                </a:solidFill>
                <a:latin typeface="Monotype Corsiva" pitchFamily="66" charset="0"/>
              </a:rPr>
              <a:t> Н.Р.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3528010"/>
            <a:ext cx="6372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Установка спутников в гильзы дренажных канав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4484771"/>
            <a:ext cx="64068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70C0"/>
                </a:solidFill>
                <a:latin typeface="Monotype Corsiva" pitchFamily="66" charset="0"/>
              </a:rPr>
              <a:t>По улицам Речная, Байкалова, Октябрьская в гильзы дренажных канав установлены спутники.</a:t>
            </a:r>
          </a:p>
          <a:p>
            <a:pPr lvl="0" algn="ctr"/>
            <a:r>
              <a:rPr lang="ru-RU" b="1" dirty="0">
                <a:solidFill>
                  <a:srgbClr val="0070C0"/>
                </a:solidFill>
                <a:latin typeface="Monotype Corsiva" pitchFamily="66" charset="0"/>
              </a:rPr>
              <a:t>Сумма контракта составила </a:t>
            </a: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 286 </a:t>
            </a:r>
            <a:r>
              <a:rPr lang="ru-RU" b="1" dirty="0">
                <a:solidFill>
                  <a:srgbClr val="0070C0"/>
                </a:solidFill>
                <a:latin typeface="Monotype Corsiva" pitchFamily="66" charset="0"/>
              </a:rPr>
              <a:t>890 руб.</a:t>
            </a:r>
          </a:p>
          <a:p>
            <a:pPr lvl="0" algn="ctr"/>
            <a:r>
              <a:rPr lang="ru-RU" b="1" dirty="0">
                <a:solidFill>
                  <a:srgbClr val="0070C0"/>
                </a:solidFill>
                <a:latin typeface="Monotype Corsiva" pitchFamily="66" charset="0"/>
              </a:rPr>
              <a:t>Источник финансирования – </a:t>
            </a: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 бюджет МО </a:t>
            </a:r>
            <a:r>
              <a:rPr lang="ru-RU" b="1" dirty="0">
                <a:solidFill>
                  <a:srgbClr val="0070C0"/>
                </a:solidFill>
                <a:latin typeface="Monotype Corsiva" pitchFamily="66" charset="0"/>
              </a:rPr>
              <a:t>«Мирнинский район»</a:t>
            </a:r>
          </a:p>
          <a:p>
            <a:pPr lvl="0" algn="ctr"/>
            <a:r>
              <a:rPr lang="ru-RU" b="1" dirty="0">
                <a:solidFill>
                  <a:srgbClr val="0070C0"/>
                </a:solidFill>
                <a:latin typeface="Monotype Corsiva" pitchFamily="66" charset="0"/>
              </a:rPr>
              <a:t>Исполнитель – ИП </a:t>
            </a:r>
            <a:r>
              <a:rPr lang="ru-RU" b="1" dirty="0" err="1">
                <a:solidFill>
                  <a:srgbClr val="0070C0"/>
                </a:solidFill>
                <a:latin typeface="Monotype Corsiva" pitchFamily="66" charset="0"/>
              </a:rPr>
              <a:t>Артенян</a:t>
            </a:r>
            <a:r>
              <a:rPr lang="ru-RU" b="1" dirty="0">
                <a:solidFill>
                  <a:srgbClr val="0070C0"/>
                </a:solidFill>
                <a:latin typeface="Monotype Corsiva" pitchFamily="66" charset="0"/>
              </a:rPr>
              <a:t> Н.Р.</a:t>
            </a:r>
          </a:p>
        </p:txBody>
      </p:sp>
    </p:spTree>
    <p:extLst>
      <p:ext uri="{BB962C8B-B14F-4D97-AF65-F5344CB8AC3E}">
        <p14:creationId xmlns:p14="http://schemas.microsoft.com/office/powerpoint/2010/main" xmlns="" val="127047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1640" y="476672"/>
            <a:ext cx="59611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Ремонт тротуаров</a:t>
            </a: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396" y="1412083"/>
            <a:ext cx="498569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>Отремонтированы</a:t>
            </a:r>
            <a:r>
              <a:rPr lang="en-US" sz="3200" b="1" dirty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>тротуары по </a:t>
            </a:r>
            <a:r>
              <a:rPr lang="ru-RU" sz="3200" b="1" dirty="0" err="1">
                <a:solidFill>
                  <a:srgbClr val="0070C0"/>
                </a:solidFill>
                <a:latin typeface="Monotype Corsiva" pitchFamily="66" charset="0"/>
              </a:rPr>
              <a:t>ул.Речная</a:t>
            </a:r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>, Октябрьская, Маршака.</a:t>
            </a:r>
          </a:p>
          <a:p>
            <a:pPr lvl="0" algn="ctr"/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>Подрядчик – ООО «</a:t>
            </a:r>
            <a:r>
              <a:rPr lang="ru-RU" sz="3200" b="1" dirty="0" err="1">
                <a:solidFill>
                  <a:srgbClr val="0070C0"/>
                </a:solidFill>
                <a:latin typeface="Monotype Corsiva" pitchFamily="66" charset="0"/>
              </a:rPr>
              <a:t>Высстрой</a:t>
            </a:r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>».</a:t>
            </a:r>
          </a:p>
          <a:p>
            <a:pPr lvl="0" algn="ctr"/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>Сумма контракта составила </a:t>
            </a:r>
            <a:endParaRPr lang="ru-RU" sz="32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lvl="0" algn="ctr"/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2 </a:t>
            </a:r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>287 281,12 руб.</a:t>
            </a:r>
          </a:p>
          <a:p>
            <a:pPr lvl="0" algn="ctr"/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>Источник финансирования – </a:t>
            </a: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бюджет МО </a:t>
            </a:r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</a:rPr>
              <a:t>«Мирнинский район»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1362794"/>
            <a:ext cx="3282514" cy="45736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8256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62966" cy="428628"/>
          </a:xfrm>
        </p:spPr>
        <p:txBody>
          <a:bodyPr anchor="t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Спортивно – массовые  мероприятия</a:t>
            </a: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95536" y="908720"/>
            <a:ext cx="8424936" cy="532859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Для  привлечения всех слоев населения к спорту, разработана программа «Развитие физической культуры и спорта в МО «Поселок Алмазный» на 2016-2019 г.г.», что дает нам возможность организовывать различные спортивные мероприятия для всех жителей поселка , тем самым призывать наших жителей к здоровому образу жизни.</a:t>
            </a:r>
          </a:p>
          <a:p>
            <a:pPr algn="ctr"/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Ежегодно проводятся такие мероприятия и соревнования по велосипедному спорту, День бега и оздоровительной ходьбы, АРМ-реслингу, волейболу, футболу, вольной борьбе,  веселым и семейным стартам.</a:t>
            </a:r>
          </a:p>
          <a:p>
            <a:pPr algn="ctr"/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Для проведения командных встреч приглашаются другие поселения, что дает возможность делится опытом.</a:t>
            </a:r>
          </a:p>
          <a:p>
            <a:pPr algn="ctr"/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Наши спортсмены имеют  большие достижения по вольной борьбе и занимают призовые места на районном, республиканском и российском уровнях.</a:t>
            </a:r>
          </a:p>
          <a:p>
            <a:pPr algn="ctr"/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 2016 год  совместно с КСК АК «АЯЛРОСА» проведено  58  Спортивных мероприятий ,</a:t>
            </a:r>
          </a:p>
          <a:p>
            <a:pPr algn="ctr"/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из них 4 мероприятия На районном уровне.</a:t>
            </a:r>
          </a:p>
          <a:p>
            <a:pPr algn="ctr"/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2016 году порадовали нас призовыми местами по  следующим видам спорта:</a:t>
            </a:r>
          </a:p>
          <a:p>
            <a:pPr algn="ctr"/>
            <a:r>
              <a:rPr lang="ru-RU" sz="1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вольная борьба:</a:t>
            </a:r>
          </a:p>
          <a:p>
            <a:pPr algn="ctr"/>
            <a:r>
              <a:rPr lang="ru-RU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Морозов Данил и Шпак Никита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– призеры всероссийских соревнований, </a:t>
            </a:r>
          </a:p>
          <a:p>
            <a:pPr algn="ctr"/>
            <a:r>
              <a:rPr lang="ru-RU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Чумаков Кирилл,  Кузнецовы  Александр и Геннадий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- Призеры районных соревнований.</a:t>
            </a:r>
          </a:p>
          <a:p>
            <a:pPr algn="ctr"/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  01.09.2016 г. Кузнецов Александр направлен на обучение в Школу олимпийского резерва г. Вилюйск.</a:t>
            </a:r>
          </a:p>
          <a:p>
            <a:pPr algn="ctr"/>
            <a:r>
              <a:rPr lang="ru-RU" sz="1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дзюдо:</a:t>
            </a:r>
          </a:p>
          <a:p>
            <a:pPr algn="ctr"/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Соколовская Елена  -  чемпион Республики Саха (Якутия), чемпион Дальневосточного федерального округа г. Владивосток, серебренный призер международного турнира «Славутич», призер открытого турнира Хабаровского края, посвященного 55-летию «</a:t>
            </a:r>
            <a:r>
              <a:rPr lang="ru-RU" sz="1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Якутскэнерго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», участник  международного турнира  «Дети Азии».</a:t>
            </a:r>
            <a:endParaRPr lang="ru-RU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04832"/>
          </a:xfrm>
        </p:spPr>
        <p:txBody>
          <a:bodyPr anchor="t"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Спортивно – массовые мероприятия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 descr="DSC01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995529"/>
            <a:ext cx="3134152" cy="2081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SAM_03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7355" y="3420118"/>
            <a:ext cx="3295537" cy="2498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SAM_03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7950" y="3444899"/>
            <a:ext cx="3378371" cy="2473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Спортзал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15779" y="855302"/>
            <a:ext cx="3598690" cy="2202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8"/>
            <a:ext cx="7667652" cy="1143008"/>
          </a:xfrm>
        </p:spPr>
        <p:txBody>
          <a:bodyPr anchor="ctr"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  <a:latin typeface="+mn-lt"/>
              </a:rPr>
              <a:t>День велосипедного спорта</a:t>
            </a:r>
            <a:endParaRPr lang="ru-RU" sz="44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Содержимое 3" descr="IMG-20160917-WA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000108"/>
            <a:ext cx="3595686" cy="2857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8" descr="IMG-20160917-WA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000108"/>
            <a:ext cx="3214710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429264"/>
            <a:ext cx="7739090" cy="785818"/>
          </a:xfrm>
        </p:spPr>
        <p:txBody>
          <a:bodyPr anchor="ctr"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  <a:latin typeface="+mn-lt"/>
              </a:rPr>
              <a:t>Веселые старты деда Мороза</a:t>
            </a:r>
            <a:endParaRPr lang="ru-RU" sz="44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Содержимое 3" descr="IMG_20170105_1516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500042"/>
            <a:ext cx="3167058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3" descr="IMG_20170105_1516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526841"/>
            <a:ext cx="3167058" cy="2375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3" descr="IMG_20170105_1516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3143248"/>
            <a:ext cx="3167058" cy="2375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3" descr="IMG_20170105_1516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143248"/>
            <a:ext cx="3214711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500702"/>
            <a:ext cx="7667652" cy="571504"/>
          </a:xfrm>
        </p:spPr>
        <p:txBody>
          <a:bodyPr anchor="ctr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+mn-lt"/>
              </a:rPr>
              <a:t>Спортивно – развлекательная программа, посвященная Дню Российской Матери</a:t>
            </a:r>
            <a:endParaRPr lang="ru-RU" sz="28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Содержимое 3" descr="20161125_1934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26845" y="2341367"/>
            <a:ext cx="2926575" cy="2101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3" descr="20161125_1934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250265" y="892951"/>
            <a:ext cx="3143272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3" descr="20161125_1934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2643182"/>
            <a:ext cx="1785950" cy="2458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3" descr="20161125_1934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962288" y="1753092"/>
            <a:ext cx="2309089" cy="1803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3008313" cy="1285884"/>
          </a:xfrm>
        </p:spPr>
        <p:txBody>
          <a:bodyPr anchor="t"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Алмазный – центр месторождения и разработки алмазов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Драга № 2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10978" y="476672"/>
            <a:ext cx="4098756" cy="2722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23528" y="2071664"/>
            <a:ext cx="3186106" cy="3357586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Основан в 1958 году в связи с открытием и разработкой месторождений алмазов. Отнесен к категории рабочих поселков в 1962 году. Выполняет функции горнодобывающего центра, градообразующим предприятием является Прииск «Ирелях» Мирнинского </a:t>
            </a:r>
            <a:r>
              <a:rPr lang="ru-RU" sz="2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горно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–обогатительного комбината АК «АЛРОСА» (ОАО).</a:t>
            </a:r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алмазы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284984"/>
            <a:ext cx="4429156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iCAQ9T8D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7068" y="5285253"/>
            <a:ext cx="1905000" cy="1428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57826"/>
            <a:ext cx="7667652" cy="714380"/>
          </a:xfrm>
        </p:spPr>
        <p:txBody>
          <a:bodyPr anchor="ctr">
            <a:norm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+mn-lt"/>
              </a:rPr>
              <a:t>Участие нашей команды  п. Алмазный в </a:t>
            </a:r>
            <a:r>
              <a:rPr lang="ru-RU" sz="2000" b="1" i="1" dirty="0" err="1" smtClean="0">
                <a:solidFill>
                  <a:srgbClr val="FF0000"/>
                </a:solidFill>
                <a:latin typeface="+mn-lt"/>
              </a:rPr>
              <a:t>интелектуально</a:t>
            </a:r>
            <a:r>
              <a:rPr lang="ru-RU" sz="2000" b="1" i="1" dirty="0" smtClean="0">
                <a:solidFill>
                  <a:srgbClr val="FF0000"/>
                </a:solidFill>
                <a:latin typeface="+mn-lt"/>
              </a:rPr>
              <a:t> – спортивной игре в с. Арылах </a:t>
            </a:r>
            <a:endParaRPr lang="ru-RU" sz="20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Содержимое 3" descr="20161022_1023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78627" y="892951"/>
            <a:ext cx="2428892" cy="1785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3" descr="20161022_1023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160967" y="3268265"/>
            <a:ext cx="2143140" cy="1607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3" descr="20161022_1023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214810" y="642918"/>
            <a:ext cx="2357455" cy="17680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3" descr="20161022_1023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655608" y="702450"/>
            <a:ext cx="2190764" cy="16430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Содержимое 3" descr="20161022_1023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322232" y="3178966"/>
            <a:ext cx="2357453" cy="1714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Содержимое 3" descr="20161022_10234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2071670" y="714356"/>
            <a:ext cx="2143140" cy="1714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Содержимое 3" descr="20161022_10234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4304107" y="3125389"/>
            <a:ext cx="2143140" cy="1607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Содержимое 3" descr="20161022_10234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17827" y="3482579"/>
            <a:ext cx="2143140" cy="1607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5143512"/>
            <a:ext cx="7739090" cy="714380"/>
          </a:xfrm>
        </p:spPr>
        <p:txBody>
          <a:bodyPr anchor="ctr">
            <a:normAutofit/>
          </a:bodyPr>
          <a:lstStyle/>
          <a:p>
            <a:pPr algn="ctr"/>
            <a:r>
              <a:rPr lang="ru-RU" sz="1800" b="1" i="1" dirty="0" smtClean="0">
                <a:solidFill>
                  <a:srgbClr val="FF0000"/>
                </a:solidFill>
                <a:latin typeface="+mn-lt"/>
              </a:rPr>
              <a:t>17 июня 2016 года нашими спортсменами был пронесен огонь игр «Дети Азии» через поселок</a:t>
            </a:r>
            <a:endParaRPr lang="ru-RU" sz="18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Содержимое 3" descr="IMG_20160617_1104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857232"/>
            <a:ext cx="3714776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3" descr="IMG_20160617_1104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785926"/>
            <a:ext cx="4167217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00562" y="836712"/>
            <a:ext cx="4333876" cy="471470"/>
          </a:xfrm>
        </p:spPr>
        <p:txBody>
          <a:bodyPr anchor="ctr"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Организация культурно – </a:t>
            </a:r>
            <a:r>
              <a:rPr lang="ru-R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досуговой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работы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Y77TBCA7DO3LBCAED4V27CA6QUWVECA5G37R7CA606DM7CAMN66YCCA5J8IUDCA4JS723CAES4Q3ICA8RZ47KCAQDKHBICA8A813TCA0TEY0LCAGUQ457CA8028KXCACUIWLFCANGZOYJCAAL0L1ACABQB0Y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620688"/>
            <a:ext cx="3254752" cy="2186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427984" y="764704"/>
            <a:ext cx="4572000" cy="595158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Все культурные мероприятия проводятся в нашем ДК «Алмазный», для работы разработана Программа «Развитие культуры в МО «Поселок Алмазный» на 2012-2017 годы». Все мероприятия финансируются и проводятся, согласно утвержденному годовому Плану.</a:t>
            </a:r>
          </a:p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Мероприятия проводятся в разных направлениях  с привлечением населения разных возрастов.</a:t>
            </a:r>
          </a:p>
          <a:p>
            <a:pPr algn="ctr">
              <a:lnSpc>
                <a:spcPct val="100000"/>
              </a:lnSpc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Проводятся такие мероприятия как: Новогодние праздники, различные конкурсные программы для мам и пап, бабушек и дедушек. Нашим поселением, единственным в Мирнинском районе , проводится торжественная регистрация новорожденных детей, для участия в ней приглашаются руководители организаций, в которых работают новоиспеченные родители.</a:t>
            </a:r>
          </a:p>
          <a:p>
            <a:pPr algn="ctr"/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 descr="DSCF07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357562"/>
            <a:ext cx="3456954" cy="2535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11560" y="620688"/>
            <a:ext cx="4040188" cy="1214445"/>
          </a:xfrm>
        </p:spPr>
        <p:txBody>
          <a:bodyPr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Детская танцевальная группа «Карамельки»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Содержимое 6" descr="SAM_026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614338" y="2600316"/>
            <a:ext cx="36576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860032" y="548680"/>
            <a:ext cx="4040188" cy="1285883"/>
          </a:xfrm>
        </p:spPr>
        <p:txBody>
          <a:bodyPr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Вокальный коллектив «Задоринка»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628" y="2428868"/>
            <a:ext cx="3657600" cy="2439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785926"/>
            <a:ext cx="7881966" cy="3786214"/>
          </a:xfrm>
        </p:spPr>
        <p:txBody>
          <a:bodyPr anchor="t">
            <a:normAutofit/>
          </a:bodyPr>
          <a:lstStyle/>
          <a:p>
            <a:pPr algn="ctr"/>
            <a:r>
              <a:rPr lang="ru-RU" sz="1800" i="1" dirty="0" smtClean="0">
                <a:latin typeface="+mn-lt"/>
              </a:rPr>
              <a:t>Уже стало традицией в нашем поселении проводить дважды в году Торжественную регистрацию новорожденных детей.</a:t>
            </a:r>
            <a:br>
              <a:rPr lang="ru-RU" sz="1800" i="1" dirty="0" smtClean="0">
                <a:latin typeface="+mn-lt"/>
              </a:rPr>
            </a:br>
            <a:r>
              <a:rPr lang="ru-RU" sz="1800" i="1" dirty="0" smtClean="0">
                <a:latin typeface="+mn-lt"/>
              </a:rPr>
              <a:t>Для участия и поздравления приглашаются бабушки и дедушки, руководители организаций, где работают «новоиспеченные» родители.</a:t>
            </a:r>
            <a:br>
              <a:rPr lang="ru-RU" sz="1800" i="1" dirty="0" smtClean="0">
                <a:latin typeface="+mn-lt"/>
              </a:rPr>
            </a:br>
            <a:r>
              <a:rPr lang="ru-RU" sz="1800" i="1" dirty="0" smtClean="0">
                <a:latin typeface="+mn-lt"/>
              </a:rPr>
              <a:t>Детская регистрация проводится дважды в год и приурочена к таким праздничным датам как 1 июня – День защиты детей и 25 ноября – День Российской Матери. С таким радостным событием поздравлено 24 семьи и вручены небольшие подарки как администрацией так и приглашенными гостями.</a:t>
            </a:r>
            <a:br>
              <a:rPr lang="ru-RU" sz="1800" i="1" dirty="0" smtClean="0">
                <a:latin typeface="+mn-lt"/>
              </a:rPr>
            </a:br>
            <a:r>
              <a:rPr lang="ru-RU" sz="1800" i="1" dirty="0" smtClean="0">
                <a:latin typeface="+mn-lt"/>
              </a:rPr>
              <a:t>В этом году к поздравлениям присоединился Глава МО «Город Мирный» </a:t>
            </a:r>
            <a:r>
              <a:rPr lang="ru-RU" sz="1800" i="1" dirty="0" err="1" smtClean="0">
                <a:latin typeface="+mn-lt"/>
              </a:rPr>
              <a:t>Басыров</a:t>
            </a:r>
            <a:r>
              <a:rPr lang="ru-RU" sz="1800" i="1" dirty="0" smtClean="0">
                <a:latin typeface="+mn-lt"/>
              </a:rPr>
              <a:t> А.В. и поздравил памятными юбилейными медалями семьи, чьи дети родились в 2015 году – юбилейном году г. Мирный.</a:t>
            </a:r>
            <a:br>
              <a:rPr lang="ru-RU" sz="1800" i="1" dirty="0" smtClean="0">
                <a:latin typeface="+mn-lt"/>
              </a:rPr>
            </a:br>
            <a:endParaRPr lang="ru-RU" sz="1800" i="1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2910" y="609600"/>
            <a:ext cx="7659842" cy="639762"/>
          </a:xfrm>
        </p:spPr>
        <p:txBody>
          <a:bodyPr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+mn-lt"/>
              </a:rPr>
              <a:t>Детская регистрация новорожденных</a:t>
            </a:r>
            <a:endParaRPr lang="ru-RU" b="1" i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0161125_13034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4916662">
            <a:off x="-169064" y="1340375"/>
            <a:ext cx="2763589" cy="2058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20161125_13035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6128946">
            <a:off x="6675747" y="598466"/>
            <a:ext cx="2432087" cy="203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6" descr="20161125_1303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916662">
            <a:off x="-160928" y="4325726"/>
            <a:ext cx="2744665" cy="2058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6" descr="20161125_1303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204644">
            <a:off x="1876307" y="756491"/>
            <a:ext cx="2744665" cy="2058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7" descr="20161125_1303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128946">
            <a:off x="6675746" y="3062998"/>
            <a:ext cx="2432087" cy="1824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7" descr="20161125_13035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782062">
            <a:off x="4325794" y="683389"/>
            <a:ext cx="2432087" cy="1824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7" descr="20161125_13035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083373">
            <a:off x="2018512" y="3883177"/>
            <a:ext cx="2432087" cy="1824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7" descr="20161125_13035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4982369" y="4729924"/>
            <a:ext cx="2432087" cy="1824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Содержимое 7" descr="20161125_13035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662189">
            <a:off x="3500737" y="2941710"/>
            <a:ext cx="2432086" cy="1824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Содержимое 7" descr="20161125_130358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6128946">
            <a:off x="5446841" y="2654410"/>
            <a:ext cx="1911642" cy="1433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548680"/>
            <a:ext cx="7961538" cy="714380"/>
          </a:xfrm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Ежегодное участие в праздновании «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Ысыах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- 2016»</a:t>
            </a:r>
          </a:p>
          <a:p>
            <a:pPr algn="ctr"/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Ураса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МО «Поселок Алмазный»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357298"/>
            <a:ext cx="3086096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00628" y="1357298"/>
            <a:ext cx="3017508" cy="2298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Объект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3857628"/>
            <a:ext cx="3017508" cy="2263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857628"/>
            <a:ext cx="3017508" cy="2263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7161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7527824" cy="533384"/>
          </a:xfrm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+mn-lt"/>
              </a:rPr>
              <a:t>Развлечения на проводах Зимы для детей и взрослых</a:t>
            </a:r>
            <a:endParaRPr lang="ru-RU" sz="24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85720" y="1916832"/>
            <a:ext cx="4214841" cy="3369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6314" y="1844824"/>
            <a:ext cx="4214841" cy="34415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6794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500042"/>
            <a:ext cx="7543678" cy="642942"/>
          </a:xfrm>
        </p:spPr>
        <p:txBody>
          <a:bodyPr anchor="ctr"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всегда рады гостям на наших праздниках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2285992"/>
            <a:ext cx="4016420" cy="3643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IMG_20160409_15135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29124" y="1428736"/>
            <a:ext cx="4500594" cy="3643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7420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1484784"/>
            <a:ext cx="5407202" cy="4281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6820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586790" cy="5643602"/>
          </a:xfrm>
        </p:spPr>
        <p:txBody>
          <a:bodyPr anchor="t"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119-ФЗ – Дальневосточный гектар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связи с вступлением в законную силу нового Федерального Закона 119-ФЗ «Дальневосточный гектар» с 01.10.2016 года ведется активная работа по оформлению земельных участков через активный сайт «</a:t>
            </a:r>
            <a:r>
              <a:rPr lang="ru-RU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надальнийвосток,рф</a:t>
            </a:r>
            <a: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</a:t>
            </a:r>
            <a:b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 состоянию на 31.12.2016 г. в работу поступило 34 заявления о предоставлении земельных участков в безвозмездное пользование по разным видам разрешенного использования.</a:t>
            </a:r>
            <a:b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sz="2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931224" cy="564672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+mn-lt"/>
              </a:rPr>
              <a:t>День пожилого человека</a:t>
            </a:r>
            <a:endParaRPr lang="ru-RU" sz="36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Содержимое 7" descr="IMG_012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28596" y="1571612"/>
            <a:ext cx="2428893" cy="2000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7" descr="IMG_01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821769" y="1678769"/>
            <a:ext cx="2643207" cy="2000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7" descr="IMG_012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1500138" y="4500598"/>
            <a:ext cx="2571824" cy="1857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Содержимое 7" descr="IMG_0124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 rot="5400000">
            <a:off x="5518552" y="1553754"/>
            <a:ext cx="2500331" cy="2107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Содержимое 7" descr="IMG_0124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 rot="5400000">
            <a:off x="3976683" y="4524383"/>
            <a:ext cx="2476517" cy="1857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7599262" cy="639762"/>
          </a:xfrm>
        </p:spPr>
        <p:txBody>
          <a:bodyPr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+mn-lt"/>
              </a:rPr>
              <a:t>День Народного единства</a:t>
            </a:r>
            <a:endParaRPr lang="ru-RU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Содержимое 6" descr="20161104_1516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714348" y="1428736"/>
            <a:ext cx="2241550" cy="1681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Содержимое 7" descr="20161104_151920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3714744" y="1357298"/>
            <a:ext cx="2498725" cy="1874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Содержимое 7" descr="20161104_1519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080525" y="2634855"/>
            <a:ext cx="3357586" cy="23741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Содержимое 6" descr="20161104_1516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64315" y="3679033"/>
            <a:ext cx="2571768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Содержимое 6" descr="20161104_15163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424528" y="3862092"/>
            <a:ext cx="2750360" cy="2312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714884"/>
            <a:ext cx="7739090" cy="135732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+mn-lt"/>
              </a:rPr>
              <a:t>В ДК «Алмазный» состоялась первая выставка работ умельцев, проживающих в </a:t>
            </a:r>
            <a:r>
              <a:rPr lang="ru-RU" sz="2400" b="1" i="1" dirty="0" err="1" smtClean="0">
                <a:solidFill>
                  <a:srgbClr val="FF0000"/>
                </a:solidFill>
                <a:latin typeface="+mn-lt"/>
              </a:rPr>
              <a:t>Мирнинском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</a:rPr>
              <a:t> район. В выставке приняли участие умельцы из с. Арылах, п. </a:t>
            </a:r>
            <a:r>
              <a:rPr lang="ru-RU" sz="2400" b="1" i="1" dirty="0" err="1" smtClean="0">
                <a:solidFill>
                  <a:srgbClr val="FF0000"/>
                </a:solidFill>
                <a:latin typeface="+mn-lt"/>
              </a:rPr>
              <a:t>Сетлый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</a:rPr>
              <a:t>, п. Чернышевского, г. Мирного и нашего поселка Алмазный.</a:t>
            </a:r>
            <a:endParaRPr lang="ru-RU" sz="24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8952" y="500042"/>
            <a:ext cx="7599262" cy="428628"/>
          </a:xfrm>
        </p:spPr>
        <p:txBody>
          <a:bodyPr anchor="ctr"/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+mn-lt"/>
              </a:rPr>
              <a:t>Выставка работ умельцев </a:t>
            </a:r>
            <a:r>
              <a:rPr lang="ru-RU" sz="2400" b="1" i="1" dirty="0" err="1" smtClean="0">
                <a:solidFill>
                  <a:srgbClr val="FF0000"/>
                </a:solidFill>
                <a:latin typeface="+mn-lt"/>
              </a:rPr>
              <a:t>Мирнинского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</a:rPr>
              <a:t> района</a:t>
            </a:r>
            <a:endParaRPr lang="ru-RU" sz="24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Содержимое 6" descr="IMG-20160528-WA0124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714348" y="1285860"/>
            <a:ext cx="2857520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Содержимое 6" descr="IMG-20160528-WA012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857620" y="1643050"/>
            <a:ext cx="2143140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Содержимое 6" descr="IMG-20160528-WA0124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6572264" y="2071678"/>
            <a:ext cx="1817204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-20160528-WA0083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214942" y="214290"/>
            <a:ext cx="200026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6" descr="IMG-20160528-WA008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1785918" y="214290"/>
            <a:ext cx="152698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6" descr="IMG-20160528-WA0083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0" y="3738541"/>
            <a:ext cx="2143140" cy="3119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6" descr="IMG-20160528-WA0083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7286644" y="214290"/>
            <a:ext cx="152698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6" descr="IMG-20160528-WA0083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3500430" y="285728"/>
            <a:ext cx="152698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6" descr="IMG-20160528-WA0083.jpg"/>
          <p:cNvPicPr>
            <a:picLocks noGrp="1" noChangeAspect="1"/>
          </p:cNvPicPr>
          <p:nvPr>
            <p:ph sz="quarter" idx="4"/>
          </p:nvPr>
        </p:nvPicPr>
        <p:blipFill>
          <a:blip r:embed="rId7" cstate="print"/>
          <a:stretch>
            <a:fillRect/>
          </a:stretch>
        </p:blipFill>
        <p:spPr>
          <a:xfrm>
            <a:off x="5643570" y="4143356"/>
            <a:ext cx="152698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6" descr="IMG-20160528-WA0083.jpg"/>
          <p:cNvPicPr>
            <a:picLocks noGrp="1" noChangeAspect="1"/>
          </p:cNvPicPr>
          <p:nvPr>
            <p:ph sz="quarter" idx="4"/>
          </p:nvPr>
        </p:nvPicPr>
        <p:blipFill>
          <a:blip r:embed="rId8" cstate="print"/>
          <a:stretch>
            <a:fillRect/>
          </a:stretch>
        </p:blipFill>
        <p:spPr>
          <a:xfrm>
            <a:off x="142844" y="142852"/>
            <a:ext cx="152698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6" descr="IMG-20160528-WA0083.jpg"/>
          <p:cNvPicPr>
            <a:picLocks noGrp="1" noChangeAspect="1"/>
          </p:cNvPicPr>
          <p:nvPr>
            <p:ph sz="quarter" idx="4"/>
          </p:nvPr>
        </p:nvPicPr>
        <p:blipFill>
          <a:blip r:embed="rId9" cstate="print"/>
          <a:stretch>
            <a:fillRect/>
          </a:stretch>
        </p:blipFill>
        <p:spPr>
          <a:xfrm>
            <a:off x="3857620" y="4143356"/>
            <a:ext cx="152698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Содержимое 6" descr="IMG-20160528-WA0083.jpg"/>
          <p:cNvPicPr>
            <a:picLocks noGrp="1" noChangeAspect="1"/>
          </p:cNvPicPr>
          <p:nvPr>
            <p:ph sz="quarter" idx="4"/>
          </p:nvPr>
        </p:nvPicPr>
        <p:blipFill>
          <a:blip r:embed="rId10" cstate="print"/>
          <a:stretch>
            <a:fillRect/>
          </a:stretch>
        </p:blipFill>
        <p:spPr>
          <a:xfrm>
            <a:off x="2071670" y="4143356"/>
            <a:ext cx="152698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Содержимое 6" descr="IMG-20160528-WA0083.jpg"/>
          <p:cNvPicPr>
            <a:picLocks noGrp="1" noChangeAspect="1"/>
          </p:cNvPicPr>
          <p:nvPr>
            <p:ph sz="quarter" idx="4"/>
          </p:nvPr>
        </p:nvPicPr>
        <p:blipFill>
          <a:blip r:embed="rId11" cstate="print"/>
          <a:stretch>
            <a:fillRect/>
          </a:stretch>
        </p:blipFill>
        <p:spPr>
          <a:xfrm>
            <a:off x="7429520" y="4143357"/>
            <a:ext cx="1526987" cy="2714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Содержимое 6" descr="IMG-20160528-WA0083.jpg"/>
          <p:cNvPicPr>
            <a:picLocks noGrp="1" noChangeAspect="1"/>
          </p:cNvPicPr>
          <p:nvPr>
            <p:ph sz="quarter" idx="4"/>
          </p:nvPr>
        </p:nvPicPr>
        <p:blipFill>
          <a:blip r:embed="rId12" cstate="print"/>
          <a:stretch>
            <a:fillRect/>
          </a:stretch>
        </p:blipFill>
        <p:spPr>
          <a:xfrm>
            <a:off x="1071538" y="2714620"/>
            <a:ext cx="1526987" cy="1145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Содержимое 6" descr="IMG-20160528-WA0083.jpg"/>
          <p:cNvPicPr>
            <a:picLocks noGrp="1" noChangeAspect="1"/>
          </p:cNvPicPr>
          <p:nvPr>
            <p:ph sz="quarter" idx="4"/>
          </p:nvPr>
        </p:nvPicPr>
        <p:blipFill>
          <a:blip r:embed="rId13" cstate="print"/>
          <a:stretch>
            <a:fillRect/>
          </a:stretch>
        </p:blipFill>
        <p:spPr>
          <a:xfrm>
            <a:off x="3000364" y="2571744"/>
            <a:ext cx="1178727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Содержимое 6" descr="IMG-20160528-WA0083.jpg"/>
          <p:cNvPicPr>
            <a:picLocks noGrp="1" noChangeAspect="1"/>
          </p:cNvPicPr>
          <p:nvPr>
            <p:ph sz="quarter" idx="4"/>
          </p:nvPr>
        </p:nvPicPr>
        <p:blipFill>
          <a:blip r:embed="rId14" cstate="print"/>
          <a:stretch>
            <a:fillRect/>
          </a:stretch>
        </p:blipFill>
        <p:spPr>
          <a:xfrm>
            <a:off x="4857752" y="2643182"/>
            <a:ext cx="1178727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Содержимое 6" descr="IMG-20160528-WA0083.jpg"/>
          <p:cNvPicPr>
            <a:picLocks noGrp="1" noChangeAspect="1"/>
          </p:cNvPicPr>
          <p:nvPr>
            <p:ph sz="quarter" idx="4"/>
          </p:nvPr>
        </p:nvPicPr>
        <p:blipFill>
          <a:blip r:embed="rId15" cstate="print"/>
          <a:stretch>
            <a:fillRect/>
          </a:stretch>
        </p:blipFill>
        <p:spPr>
          <a:xfrm>
            <a:off x="6389204" y="2571744"/>
            <a:ext cx="1178727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632848" cy="5112568"/>
          </a:xfrm>
        </p:spPr>
        <p:txBody>
          <a:bodyPr anchor="ctr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2012 году создана  общественная административная комиссия по делам несовершеннолетних МО «Поселок Алмазный,  переименованная в 2016 году Общественным Советом, в состав комиссии входят депутаты,  руководители и работники  организаций и учреждений, расположенных на территории поселка, специалисты администрации.</a:t>
            </a:r>
            <a:b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Ведется работа с неблагополучными семьями, находящимися в зоне риска, а именно собеседования с родителями, злоупотребляющими алкоголь, профилактическая работа с детьми в плане учебы, поведения в  обще6ственных местах , разъяснительная работа по соблюдению норм и  требований пожарной безопасности,  а также рейдовые мероприятия совместно в представителями УВД , КДН  и отдела опеки МО «Мирнинский район» в части  профилактических  работ и контроля.</a:t>
            </a:r>
            <a:b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Но  кроме контроля , мы пытаемся помочь  семьям, которые попали в трудные жизненные ситуации. Выделение материальной помощи, ходатайство и помощь в получении бюджетных путевок  в ДОУ № 17 для детей дошкольного возраста, трудоустройство детей подросткового возраста в ежегодный летний трудовой отряд при администрации п. Алмазный по благоустройству и санитарной очистке поселка.  Все наши семьи получают поддержку от нас и от администрации МО «Мирнинский район» к 1 сентября, в виде канцелярских товаров. Ежегодно отрабатываем списки  таких семей  с  социальным  отделом района для предоставления продуктовых наборов. Очень тесная работа ведется с отделом опеки района по соблюдению прав несовершеннолетних  детей, в чем они оказывают нам  профессиональную консультативную помощь. Для проведения всех  мероприятий нами разработана программа «Алмазный, доброжелателен к детям».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3034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Социальное</a:t>
            </a:r>
            <a:r>
              <a:rPr lang="ru-RU" sz="2400" b="1" dirty="0" smtClean="0">
                <a:solidFill>
                  <a:srgbClr val="FF0000"/>
                </a:solidFill>
              </a:rPr>
              <a:t> направление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7972452" cy="71438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Совместная работа с ДОУ № 17 «Колокольчик» АН ДОО «</a:t>
            </a:r>
            <a:r>
              <a:rPr lang="ru-RU" i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Алмазик</a:t>
            </a:r>
            <a:r>
              <a:rPr lang="ru-RU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457200" y="1643050"/>
            <a:ext cx="8115328" cy="4472478"/>
          </a:xfrm>
        </p:spPr>
        <p:txBody>
          <a:bodyPr>
            <a:normAutofit/>
          </a:bodyPr>
          <a:lstStyle/>
          <a:p>
            <a:pPr algn="just"/>
            <a:r>
              <a:rPr lang="ru-RU" sz="1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Администрацией МО «Поселок Алмазный» на протяжении последних четырех  лет проводится работа по предоставлению дополнительных мест и путевок в детских сад № 17 «Колокольчик» для работников бюджетной сферы и граждан, не являющихся работниками компании. </a:t>
            </a:r>
          </a:p>
          <a:p>
            <a:pPr algn="just"/>
            <a:r>
              <a:rPr lang="ru-RU" sz="1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связи с необходимостью, АК «АЛРОСА» предоставляет дополнительные путевки, что дает возможность организовать детей и обеспечить родителей  возможностью осуществлять трудовую деятельность.</a:t>
            </a:r>
          </a:p>
          <a:p>
            <a:pPr algn="just"/>
            <a:r>
              <a:rPr lang="ru-RU" sz="1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2016 году предоставлено 5 бюджетных путёвок, всего организован 21 ребенок и заявлено на доп.места 3 ребенка.</a:t>
            </a:r>
            <a:endParaRPr lang="ru-RU" sz="18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ГЛАВА\Desktop\Новая папка\IMG_56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365104"/>
            <a:ext cx="2286048" cy="1643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785794"/>
            <a:ext cx="88583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Социальная политика 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Не остаются без внимания люди пожилого возраста и инвалиды. Ко Дню Инвалида, Дню пожилого человека эти слои населения обеспечиваются продуктовыми наборами.  ДК «Алмазный» подготавливает и проводит концертную программу</a:t>
            </a:r>
          </a:p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 соответствии с программой «Мирнинский район доброжелателен к детям» приобретены продуктовые наборы для 9-ти многодетных  малообеспеченных  семей. Ко Дню знаний проведена акция «Собери ребенка в школу». Приобретены канцелярские товары для детей из малообеспеченных неблагополучных семей.</a:t>
            </a:r>
          </a:p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Ежемесячно выдается молочная продукция для четырех детей-инвалидов, нуждающихся в дополнительном молочном питании по назначению врача.</a:t>
            </a:r>
          </a:p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       Для многодетных малообеспеченных семей, детей – инвалидов, матерей и отцов-одиночек, малоимущих семей ежегодно предоставляются новогодние подарки.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582432"/>
          </a:xfrm>
        </p:spPr>
        <p:txBody>
          <a:bodyPr>
            <a:normAutofit/>
          </a:bodyPr>
          <a:lstStyle/>
          <a:p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 исполнении программ «Социальная политика» и «Алмазный, доброжелателен к детям» выделена материальная помощь:</a:t>
            </a:r>
            <a:b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-  на ремонт муниципального жилья 165 000 руб.</a:t>
            </a:r>
            <a:b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-  оплата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мед.услуг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обследования, проезда на обследование детям, детям – инвалидам, не  работающим пенсионерам   74 860 руб.</a:t>
            </a:r>
            <a:b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- помощь в оплате обучения ребенку – студенту из неблагополучной малообеспеченной семьи и ребенку- студенту, находящемуся под опекой   27 000 руб.</a:t>
            </a:r>
            <a:b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-  оплата проезда детям – спортсменам, выезжающим на соревнования за пределы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Мирнинского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 75 377,78 руб.</a:t>
            </a:r>
            <a:b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-  грант главы учащимся – выпускникам, за достигнутые успехи в обучении </a:t>
            </a:r>
            <a:b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8 000 руб.</a:t>
            </a:r>
            <a:b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-  ветеранам тыла ко Дню Победы  50 000 руб.</a:t>
            </a:r>
            <a:b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-  многодетным малоимущим семьям для приобретения сезонных детских вещей и попавшим в трудную жизненную ситуацию 20 000 руб.</a:t>
            </a:r>
            <a:b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- на похороны малоимущих граждан, одиноко проживающих 10 000 руб.</a:t>
            </a:r>
            <a:b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- на приобретение школьных принадлежностей к 1 сентября для многодетных малообеспеченных семей 15 000 руб.</a:t>
            </a:r>
            <a:b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- детям – инвалидам ко Дню инвалида (6 семей) 18 000 руб.</a:t>
            </a:r>
            <a:b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857256"/>
          </a:xfrm>
        </p:spPr>
        <p:txBody>
          <a:bodyPr anchor="t"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Динамика поступлений имущественных налогов в бюджет </a:t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 «Поселок Алмазный» за 2014-2016 г.г., тыс.руб.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57224" y="1785926"/>
          <a:ext cx="757246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54032"/>
          </a:xfrm>
        </p:spPr>
        <p:txBody>
          <a:bodyPr anchor="t"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Структура   доходов   местного   бюджета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5429256" y="1142984"/>
          <a:ext cx="3429024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1517272760"/>
              </p:ext>
            </p:extLst>
          </p:nvPr>
        </p:nvGraphicFramePr>
        <p:xfrm>
          <a:off x="4716016" y="4077072"/>
          <a:ext cx="3429024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571472" y="928670"/>
          <a:ext cx="4857784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548680"/>
            <a:ext cx="3750568" cy="1380122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Производство сельхозпродукции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0" y="1268760"/>
            <a:ext cx="4114800" cy="4732008"/>
          </a:xfrm>
        </p:spPr>
        <p:txBody>
          <a:bodyPr>
            <a:noAutofit/>
          </a:bodyPr>
          <a:lstStyle/>
          <a:p>
            <a:pPr algn="ctr"/>
            <a:endParaRPr lang="ru-RU" dirty="0" smtClean="0">
              <a:latin typeface="Monotype Corsiva" pitchFamily="66" charset="0"/>
            </a:endParaRPr>
          </a:p>
          <a:p>
            <a:pPr algn="ctr"/>
            <a:endParaRPr lang="ru-RU" dirty="0" smtClean="0">
              <a:latin typeface="Monotype Corsiva" pitchFamily="66" charset="0"/>
            </a:endParaRPr>
          </a:p>
          <a:p>
            <a:pPr algn="ctr"/>
            <a:endParaRPr lang="ru-RU" dirty="0" smtClean="0">
              <a:latin typeface="Monotype Corsiva" pitchFamily="66" charset="0"/>
            </a:endParaRPr>
          </a:p>
          <a:p>
            <a:pPr algn="ctr"/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Жители нашего поселка принимают участие в развитие сельского хозяйства , держат крупный рогатый скот, птицу . Принимают участие в выставке своей продукции на районном уровне. В 2016 году две семьи, ведущие сельское хозяйство, получили субсидию на развитие своей деятельности</a:t>
            </a: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.</a:t>
            </a:r>
          </a:p>
          <a:p>
            <a:pPr algn="ctr"/>
            <a:endParaRPr lang="ru-RU" sz="24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продукция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202" b="21202"/>
          <a:stretch>
            <a:fillRect/>
          </a:stretch>
        </p:blipFill>
        <p:spPr>
          <a:xfrm>
            <a:off x="357158" y="1142984"/>
            <a:ext cx="4357718" cy="4257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43504" y="571480"/>
            <a:ext cx="3619496" cy="857256"/>
          </a:xfrm>
        </p:spPr>
        <p:txBody>
          <a:bodyPr anchor="t">
            <a:norm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Взаимодействие с предприятиями и организациями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DSCF07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620688"/>
            <a:ext cx="2596630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500694" y="785794"/>
            <a:ext cx="3265354" cy="5143536"/>
          </a:xfrm>
        </p:spPr>
        <p:txBody>
          <a:bodyPr anchor="ctr"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Администрация и  предприятия поселения  идут бок о бок в работе по благоустройству поселка. Проводятся совместные субботники на территории поселения и на берегах  реки Малая Ботуобия и Майского. Работники участка ЖЭУ № 6 помогают нам в решении вопроса по вывозу мусора и санитарной очистке. </a:t>
            </a:r>
          </a:p>
          <a:p>
            <a:pPr algn="ctr"/>
            <a:r>
              <a:rPr lang="ru-RU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Вопросы в паводковый и пожароопасный периоды решаются оперативно и совместно. </a:t>
            </a:r>
          </a:p>
          <a:p>
            <a:pPr algn="ctr"/>
            <a:r>
              <a:rPr lang="ru-RU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Работа ведется слажено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 descr="iCAKXWZF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20147" y="4941649"/>
            <a:ext cx="1500166" cy="928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MG_16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2564904"/>
            <a:ext cx="2860370" cy="19502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P6240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4365104"/>
            <a:ext cx="1933893" cy="1450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785794"/>
            <a:ext cx="8115328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      </a:t>
            </a:r>
            <a:r>
              <a:rPr lang="ru-RU" i="1" dirty="0" smtClean="0">
                <a:solidFill>
                  <a:srgbClr val="FF0000"/>
                </a:solidFill>
              </a:rPr>
              <a:t>Спасибо за внимание!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Алмазный 2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71600" y="1772816"/>
            <a:ext cx="7420946" cy="3652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548680"/>
            <a:ext cx="7892950" cy="1008112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2016 ГОД - ГОД     БЛАГОУСТРОЙСТВА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416224"/>
            <a:ext cx="3715648" cy="2089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3933056"/>
            <a:ext cx="3517181" cy="1980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1556792"/>
            <a:ext cx="2812436" cy="379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23526" y="2928934"/>
            <a:ext cx="2874761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072330" y="2143116"/>
            <a:ext cx="1723691" cy="3064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491880" y="3714752"/>
            <a:ext cx="3262656" cy="22695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331640" y="54868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Благоустройство детской площадки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1268760"/>
            <a:ext cx="6070968" cy="1605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b="1" i="1" dirty="0">
                <a:solidFill>
                  <a:srgbClr val="002060"/>
                </a:solidFill>
                <a:latin typeface="Monotype Corsiva" pitchFamily="66" charset="0"/>
              </a:rPr>
              <a:t>Силами населения </a:t>
            </a:r>
            <a:r>
              <a:rPr lang="ru-RU" b="1" i="1" dirty="0" err="1">
                <a:solidFill>
                  <a:srgbClr val="002060"/>
                </a:solidFill>
                <a:latin typeface="Monotype Corsiva" pitchFamily="66" charset="0"/>
              </a:rPr>
              <a:t>п.Алмазный</a:t>
            </a:r>
            <a:r>
              <a:rPr lang="ru-RU" b="1" i="1" dirty="0">
                <a:solidFill>
                  <a:srgbClr val="002060"/>
                </a:solidFill>
                <a:latin typeface="Monotype Corsiva" pitchFamily="66" charset="0"/>
              </a:rPr>
              <a:t> и работниками Драги № 202 Прииска «</a:t>
            </a:r>
            <a:r>
              <a:rPr lang="ru-RU" b="1" i="1" dirty="0" err="1">
                <a:solidFill>
                  <a:srgbClr val="002060"/>
                </a:solidFill>
                <a:latin typeface="Monotype Corsiva" pitchFamily="66" charset="0"/>
              </a:rPr>
              <a:t>Ирелях</a:t>
            </a:r>
            <a:r>
              <a:rPr lang="ru-RU" b="1" i="1" dirty="0">
                <a:solidFill>
                  <a:srgbClr val="002060"/>
                </a:solidFill>
                <a:latin typeface="Monotype Corsiva" pitchFamily="66" charset="0"/>
              </a:rPr>
              <a:t>» </a:t>
            </a:r>
            <a:r>
              <a:rPr lang="ru-RU" b="1" i="1" dirty="0" err="1">
                <a:solidFill>
                  <a:srgbClr val="002060"/>
                </a:solidFill>
                <a:latin typeface="Monotype Corsiva" pitchFamily="66" charset="0"/>
              </a:rPr>
              <a:t>МГОКа</a:t>
            </a:r>
            <a:r>
              <a:rPr lang="ru-RU" b="1" i="1" dirty="0">
                <a:solidFill>
                  <a:srgbClr val="002060"/>
                </a:solidFill>
                <a:latin typeface="Monotype Corsiva" pitchFamily="66" charset="0"/>
              </a:rPr>
              <a:t> АК «АЛРОСА» (ПАО) детская площадка окрашена, установлена песочница.</a:t>
            </a:r>
          </a:p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b="1" i="1" dirty="0">
                <a:solidFill>
                  <a:srgbClr val="002060"/>
                </a:solidFill>
                <a:latin typeface="Monotype Corsiva" pitchFamily="66" charset="0"/>
              </a:rPr>
              <a:t>Прииск «</a:t>
            </a:r>
            <a:r>
              <a:rPr lang="ru-RU" b="1" i="1" dirty="0" err="1">
                <a:solidFill>
                  <a:srgbClr val="002060"/>
                </a:solidFill>
                <a:latin typeface="Monotype Corsiva" pitchFamily="66" charset="0"/>
              </a:rPr>
              <a:t>Ирелях</a:t>
            </a:r>
            <a:r>
              <a:rPr lang="ru-RU" b="1" i="1" dirty="0">
                <a:solidFill>
                  <a:srgbClr val="002060"/>
                </a:solidFill>
                <a:latin typeface="Monotype Corsiva" pitchFamily="66" charset="0"/>
              </a:rPr>
              <a:t>» </a:t>
            </a:r>
            <a:r>
              <a:rPr lang="ru-RU" b="1" i="1" dirty="0" err="1">
                <a:solidFill>
                  <a:srgbClr val="002060"/>
                </a:solidFill>
                <a:latin typeface="Monotype Corsiva" pitchFamily="66" charset="0"/>
              </a:rPr>
              <a:t>МГОКа</a:t>
            </a:r>
            <a:r>
              <a:rPr lang="ru-RU" b="1" i="1" dirty="0">
                <a:solidFill>
                  <a:srgbClr val="002060"/>
                </a:solidFill>
                <a:latin typeface="Monotype Corsiva" pitchFamily="66" charset="0"/>
              </a:rPr>
              <a:t> (начальник Тюрин А.М.) завез песок на площадку.</a:t>
            </a:r>
          </a:p>
        </p:txBody>
      </p:sp>
    </p:spTree>
    <p:extLst>
      <p:ext uri="{BB962C8B-B14F-4D97-AF65-F5344CB8AC3E}">
        <p14:creationId xmlns:p14="http://schemas.microsoft.com/office/powerpoint/2010/main" xmlns="" val="230436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3" y="3210955"/>
            <a:ext cx="3744417" cy="2459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0161" y="3212976"/>
            <a:ext cx="3912213" cy="2515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187624" y="126876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3600" dirty="0">
                <a:solidFill>
                  <a:srgbClr val="FF0000"/>
                </a:solidFill>
                <a:latin typeface="Monotype Corsiva" pitchFamily="66" charset="0"/>
              </a:rPr>
              <a:t>На площадке установлена песочница.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63688" y="2492896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b="1" dirty="0">
                <a:latin typeface="Trebuchet MS"/>
              </a:rPr>
              <a:t>До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84168" y="2538289"/>
            <a:ext cx="1085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b="1" dirty="0">
                <a:latin typeface="Trebuchet MS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xmlns="" val="149797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692696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Еженедельно  проводились субботники  силами  работников  Драги № 202 Прииска  «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Ирелях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»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МГОКа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(Мастер драги № 202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Шерстобитова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Н.)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224" y="2564904"/>
            <a:ext cx="3768419" cy="2826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501008"/>
            <a:ext cx="4024004" cy="2263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6645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8714</TotalTime>
  <Words>1453</Words>
  <Application>Microsoft Office PowerPoint</Application>
  <PresentationFormat>Экран (4:3)</PresentationFormat>
  <Paragraphs>123</Paragraphs>
  <Slides>51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NewsPrint</vt:lpstr>
      <vt:lpstr>Муниципальное образование «Поселок Алмазный»  Мирнинского района Республики Саха (Якутия) </vt:lpstr>
      <vt:lpstr>Территория муниципального образования «Поселок Алмазный» включает в себя поселки Алмазный, Новый, Березовый, которая расположена в Восточной части Мирнинского района Республики Саха (Якутия). На севере и западе граничит с территорией муниципального образования «Поселок Светлый», на юге с территорией муниципального образования «Чуонинский наслег», на востоке с Сунтарским районом. Охватывает восточную часть Средне – Сибирского плоскогорья и северо – западную часть Вилюйской низменности. Максимальное возвышение над уровнем моря составляет 420 метров . Территория ,в основном, покрыта лиственничной тайгой. Ель, сосна, береза занимают второстепенное положение. В бассейне реки Ирелях, как и реки Малая Ботуобия, нет лесных массивов, пригодных для заготовки деловой древесины. По состоянию на 01.01.2015 года в поселке проживают 1518 человек.  По территории , подчиненной администрации п. Алмазный, проходит автомобильная дорога федерального значения «Вилюй». Большая часть внутрипоселковых дорог асфальтированная. </vt:lpstr>
      <vt:lpstr>Алмазный – центр месторождения и разработки алмазов</vt:lpstr>
      <vt:lpstr> 119-ФЗ – Дальневосточный гектар  В связи с вступлением в законную силу нового Федерального Закона 119-ФЗ «Дальневосточный гектар» с 01.10.2016 года ведется активная работа по оформлению земельных участков через активный сайт «надальнийвосток,рф» По состоянию на 31.12.2016 г. в работу поступило 34 заявления о предоставлении земельных участков в безвозмездное пользование по разным видам разрешенного использования.   </vt:lpstr>
      <vt:lpstr>Производство сельхозпродукции</vt:lpstr>
      <vt:lpstr>2016 ГОД - ГОД     БЛАГОУСТРОЙСТВА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Спортивно – массовые  мероприятия </vt:lpstr>
      <vt:lpstr>Спортивно – массовые мероприятия</vt:lpstr>
      <vt:lpstr>День велосипедного спорта</vt:lpstr>
      <vt:lpstr>Веселые старты деда Мороза</vt:lpstr>
      <vt:lpstr>Спортивно – развлекательная программа, посвященная Дню Российской Матери</vt:lpstr>
      <vt:lpstr>Участие нашей команды  п. Алмазный в интелектуально – спортивной игре в с. Арылах </vt:lpstr>
      <vt:lpstr>17 июня 2016 года нашими спортсменами был пронесен огонь игр «Дети Азии» через поселок</vt:lpstr>
      <vt:lpstr>Организация культурно – досуговой работы</vt:lpstr>
      <vt:lpstr>Слайд 33</vt:lpstr>
      <vt:lpstr>Уже стало традицией в нашем поселении проводить дважды в году Торжественную регистрацию новорожденных детей. Для участия и поздравления приглашаются бабушки и дедушки, руководители организаций, где работают «новоиспеченные» родители. Детская регистрация проводится дважды в год и приурочена к таким праздничным датам как 1 июня – День защиты детей и 25 ноября – День Российской Матери. С таким радостным событием поздравлено 24 семьи и вручены небольшие подарки как администрацией так и приглашенными гостями. В этом году к поздравлениям присоединился Глава МО «Город Мирный» Басыров А.В. и поздравил памятными юбилейными медалями семьи, чьи дети родились в 2015 году – юбилейном году г. Мирный. </vt:lpstr>
      <vt:lpstr>Слайд 35</vt:lpstr>
      <vt:lpstr>Слайд 36</vt:lpstr>
      <vt:lpstr>Слайд 37</vt:lpstr>
      <vt:lpstr>Мы всегда рады гостям на наших праздниках</vt:lpstr>
      <vt:lpstr>Слайд 39</vt:lpstr>
      <vt:lpstr>День пожилого человека</vt:lpstr>
      <vt:lpstr>Слайд 41</vt:lpstr>
      <vt:lpstr>В ДК «Алмазный» состоялась первая выставка работ умельцев, проживающих в Мирнинском район. В выставке приняли участие умельцы из с. Арылах, п. Сетлый, п. Чернышевского, г. Мирного и нашего поселка Алмазный.</vt:lpstr>
      <vt:lpstr>Слайд 43</vt:lpstr>
      <vt:lpstr>В 2012 году создана  общественная административная комиссия по делам несовершеннолетних МО «Поселок Алмазный,  переименованная в 2016 году Общественным Советом, в состав комиссии входят депутаты,  руководители и работники  организаций и учреждений, расположенных на территории поселка, специалисты администрации. Ведется работа с неблагополучными семьями, находящимися в зоне риска, а именно собеседования с родителями, злоупотребляющими алкоголь, профилактическая работа с детьми в плане учебы, поведения в  обще6ственных местах , разъяснительная работа по соблюдению норм и  требований пожарной безопасности,  а также рейдовые мероприятия совместно в представителями УВД , КДН  и отдела опеки МО «Мирнинский район» в части  профилактических  работ и контроля. Но  кроме контроля , мы пытаемся помочь  семьям, которые попали в трудные жизненные ситуации. Выделение материальной помощи, ходатайство и помощь в получении бюджетных путевок  в ДОУ № 17 для детей дошкольного возраста, трудоустройство детей подросткового возраста в ежегодный летний трудовой отряд при администрации п. Алмазный по благоустройству и санитарной очистке поселка.  Все наши семьи получают поддержку от нас и от администрации МО «Мирнинский район» к 1 сентября, в виде канцелярских товаров. Ежегодно отрабатываем списки  таких семей  с  социальным  отделом района для предоставления продуктовых наборов. Очень тесная работа ведется с отделом опеки района по соблюдению прав несовершеннолетних  детей, в чем они оказывают нам  профессиональную консультативную помощь. Для проведения всех  мероприятий нами разработана программа «Алмазный, доброжелателен к детям».</vt:lpstr>
      <vt:lpstr>Социальное направление</vt:lpstr>
      <vt:lpstr>Слайд 46</vt:lpstr>
      <vt:lpstr>Во исполнении программ «Социальная политика» и «Алмазный, доброжелателен к детям» выделена материальная помощь:         -  на ремонт муниципального жилья 165 000 руб.         -  оплата мед.услуг, обследования, проезда на обследование детям, детям – инвалидам, не  работающим пенсионерам   74 860 руб.         - помощь в оплате обучения ребенку – студенту из неблагополучной малообеспеченной семьи и ребенку- студенту, находящемуся под опекой   27 000 руб.         -  оплата проезда детям – спортсменам, выезжающим на соревнования за пределы Мирнинского района 75 377,78 руб.         -  грант главы учащимся – выпускникам, за достигнутые успехи в обучении  8 000 руб.         -  ветеранам тыла ко Дню Победы  50 000 руб.         -  многодетным малоимущим семьям для приобретения сезонных детских вещей и попавшим в трудную жизненную ситуацию 20 000 руб.         - на похороны малоимущих граждан, одиноко проживающих 10 000 руб.         - на приобретение школьных принадлежностей к 1 сентября для многодетных малообеспеченных семей 15 000 руб.         - детям – инвалидам ко Дню инвалида (6 семей) 18 000 руб. </vt:lpstr>
      <vt:lpstr>Динамика поступлений имущественных налогов в бюджет  МО «Поселок Алмазный» за 2014-2016 г.г., тыс.руб.</vt:lpstr>
      <vt:lpstr>Структура   доходов   местного   бюджета</vt:lpstr>
      <vt:lpstr>Взаимодействие с предприятиями и организациями</vt:lpstr>
      <vt:lpstr>     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образование  «Поселок Алмазный»  Мирнинского района Республики Саха (Якутия)</dc:title>
  <dc:creator>USER10</dc:creator>
  <cp:lastModifiedBy>ГЛАВА</cp:lastModifiedBy>
  <cp:revision>330</cp:revision>
  <dcterms:created xsi:type="dcterms:W3CDTF">2015-05-20T11:25:43Z</dcterms:created>
  <dcterms:modified xsi:type="dcterms:W3CDTF">2017-01-25T07:49:14Z</dcterms:modified>
</cp:coreProperties>
</file>