
<file path=[Content_Types].xml><?xml version="1.0" encoding="utf-8"?>
<Types xmlns="http://schemas.openxmlformats.org/package/2006/content-types">
  <Override PartName="/ppt/slides/slide6.xml" ContentType="application/vnd.openxmlformats-officedocument.presentationml.slide+xml"/>
  <Override PartName="/ppt/slides/slide29.xml" ContentType="application/vnd.openxmlformats-officedocument.presentationml.slide+xml"/>
  <Override PartName="/ppt/slideLayouts/slideLayout8.xml" ContentType="application/vnd.openxmlformats-officedocument.presentationml.slideLayout+xml"/>
  <Override PartName="/ppt/slideMasters/slideMaster1.xml" ContentType="application/vnd.openxmlformats-officedocument.presentationml.slideMaster+xml"/>
  <Override PartName="/ppt/slides/slide4.xml" ContentType="application/vnd.openxmlformats-officedocument.presentationml.slide+xml"/>
  <Override PartName="/ppt/slides/slide18.xml" ContentType="application/vnd.openxmlformats-officedocument.presentationml.slide+xml"/>
  <Override PartName="/ppt/slides/slide27.xml" ContentType="application/vnd.openxmlformats-officedocument.presentationml.slide+xml"/>
  <Override PartName="/ppt/slideLayouts/slideLayout4.xml" ContentType="application/vnd.openxmlformats-officedocument.presentationml.slideLayout+xml"/>
  <Override PartName="/ppt/slideLayouts/slideLayout6.xml" ContentType="application/vnd.openxmlformats-officedocument.presentationml.slideLayout+xml"/>
  <Override PartName="/ppt/slides/slide2.xml" ContentType="application/vnd.openxmlformats-officedocument.presentationml.slide+xml"/>
  <Override PartName="/ppt/slides/slide16.xml" ContentType="application/vnd.openxmlformats-officedocument.presentationml.slide+xml"/>
  <Override PartName="/ppt/slides/slide25.xml" ContentType="application/vnd.openxmlformats-officedocument.presentationml.slide+xml"/>
  <Override PartName="/ppt/slides/slide34.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Default Extension="rels" ContentType="application/vnd.openxmlformats-package.relationships+xml"/>
  <Default Extension="xml" ContentType="application/xml"/>
  <Override PartName="/ppt/slides/slide14.xml" ContentType="application/vnd.openxmlformats-officedocument.presentationml.slide+xml"/>
  <Override PartName="/ppt/slides/slide23.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30.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slideLayouts/slideLayout10.xml" ContentType="application/vnd.openxmlformats-officedocument.presentationml.slideLayout+xml"/>
  <Override PartName="/ppt/charts/chart6.xml" ContentType="application/vnd.openxmlformats-officedocument.drawingml.chart+xml"/>
  <Override PartName="/ppt/charts/chart7.xml" ContentType="application/vnd.openxmlformats-officedocument.drawingml.chart+xml"/>
  <Default Extension="xlsx" ContentType="application/vnd.openxmlformats-officedocument.spreadsheetml.sheet"/>
  <Override PartName="/ppt/charts/chart3.xml" ContentType="application/vnd.openxmlformats-officedocument.drawingml.chart+xml"/>
  <Override PartName="/ppt/charts/chart4.xml" ContentType="application/vnd.openxmlformats-officedocument.drawingml.chart+xml"/>
  <Override PartName="/ppt/charts/chart5.xml" ContentType="application/vnd.openxmlformats-officedocument.drawingml.chart+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ppt/charts/chart1.xml" ContentType="application/vnd.openxmlformats-officedocument.drawingml.chart+xml"/>
  <Override PartName="/ppt/charts/chart2.xml" ContentType="application/vnd.openxmlformats-officedocument.drawingml.chart+xml"/>
  <Override PartName="/docProps/core.xml" ContentType="application/vnd.openxmlformats-package.core-properties+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Layouts/slideLayout7.xml" ContentType="application/vnd.openxmlformats-officedocument.presentationml.slideLayout+xml"/>
  <Default Extension="png" ContentType="image/png"/>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theme/theme2.xml" ContentType="application/vnd.openxmlformats-officedocument.theme+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s/slide33.xml" ContentType="application/vnd.openxmlformats-officedocument.presentationml.slide+xml"/>
  <Override PartName="/ppt/slides/slide35.xml" ContentType="application/vnd.openxmlformats-officedocument.presentationml.slide+xml"/>
  <Default Extension="jpeg" ContentType="image/jpeg"/>
  <Override PartName="/ppt/slideLayouts/slideLayout3.xml" ContentType="application/vnd.openxmlformats-officedocument.presentationml.slideLayout+xml"/>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s/slide31.xml" ContentType="application/vnd.openxmlformats-officedocument.presentationml.slide+xml"/>
  <Override PartName="/ppt/slideLayouts/slideLayout1.xml" ContentType="application/vnd.openxmlformats-officedocument.presentationml.slideLayout+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84" r:id="rId1"/>
  </p:sldMasterIdLst>
  <p:notesMasterIdLst>
    <p:notesMasterId r:id="rId37"/>
  </p:notesMasterIdLst>
  <p:sldIdLst>
    <p:sldId id="256" r:id="rId2"/>
    <p:sldId id="263" r:id="rId3"/>
    <p:sldId id="262" r:id="rId4"/>
    <p:sldId id="264" r:id="rId5"/>
    <p:sldId id="257" r:id="rId6"/>
    <p:sldId id="258" r:id="rId7"/>
    <p:sldId id="259" r:id="rId8"/>
    <p:sldId id="270" r:id="rId9"/>
    <p:sldId id="261" r:id="rId10"/>
    <p:sldId id="272" r:id="rId11"/>
    <p:sldId id="273" r:id="rId12"/>
    <p:sldId id="274" r:id="rId13"/>
    <p:sldId id="275" r:id="rId14"/>
    <p:sldId id="277" r:id="rId15"/>
    <p:sldId id="278" r:id="rId16"/>
    <p:sldId id="280" r:id="rId17"/>
    <p:sldId id="281" r:id="rId18"/>
    <p:sldId id="282" r:id="rId19"/>
    <p:sldId id="283" r:id="rId20"/>
    <p:sldId id="284" r:id="rId21"/>
    <p:sldId id="290" r:id="rId22"/>
    <p:sldId id="285" r:id="rId23"/>
    <p:sldId id="286" r:id="rId24"/>
    <p:sldId id="287" r:id="rId25"/>
    <p:sldId id="288" r:id="rId26"/>
    <p:sldId id="289" r:id="rId27"/>
    <p:sldId id="291" r:id="rId28"/>
    <p:sldId id="292" r:id="rId29"/>
    <p:sldId id="299" r:id="rId30"/>
    <p:sldId id="293" r:id="rId31"/>
    <p:sldId id="296" r:id="rId32"/>
    <p:sldId id="297" r:id="rId33"/>
    <p:sldId id="298" r:id="rId34"/>
    <p:sldId id="294" r:id="rId35"/>
    <p:sldId id="295" r:id="rId36"/>
  </p:sldIdLst>
  <p:sldSz cx="9144000" cy="6858000" type="screen4x3"/>
  <p:notesSz cx="6858000" cy="9144000"/>
  <p:defaultText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vertBarState="maximized">
    <p:restoredLeft sz="34587" autoAdjust="0"/>
    <p:restoredTop sz="94713" autoAdjust="0"/>
  </p:normalViewPr>
  <p:slideViewPr>
    <p:cSldViewPr>
      <p:cViewPr varScale="1">
        <p:scale>
          <a:sx n="109" d="100"/>
          <a:sy n="109" d="100"/>
        </p:scale>
        <p:origin x="-1638" y="-72"/>
      </p:cViewPr>
      <p:guideLst>
        <p:guide orient="horz" pos="2160"/>
        <p:guide pos="2880"/>
      </p:guideLst>
    </p:cSldViewPr>
  </p:slideViewPr>
  <p:outlineViewPr>
    <p:cViewPr>
      <p:scale>
        <a:sx n="33" d="100"/>
        <a:sy n="33" d="100"/>
      </p:scale>
      <p:origin x="0" y="14478"/>
    </p:cViewPr>
  </p:outlineViewPr>
  <p:notesTextViewPr>
    <p:cViewPr>
      <p:scale>
        <a:sx n="100" d="100"/>
        <a:sy n="100" d="100"/>
      </p:scale>
      <p:origin x="0" y="0"/>
    </p:cViewPr>
  </p:notesTextViewPr>
  <p:gridSpacing cx="73736200" cy="7373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viewProps" Target="viewProps.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notesMaster" Target="notesMasters/notesMaster1.xml"/><Relationship Id="rId40"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s>
</file>

<file path=ppt/charts/_rels/chart1.xml.rels><?xml version="1.0" encoding="UTF-8" standalone="yes"?>
<Relationships xmlns="http://schemas.openxmlformats.org/package/2006/relationships"><Relationship Id="rId1" Type="http://schemas.openxmlformats.org/officeDocument/2006/relationships/package" Target="../embeddings/_____Microsoft_Office_Excel1.xlsx"/></Relationships>
</file>

<file path=ppt/charts/_rels/chart2.xml.rels><?xml version="1.0" encoding="UTF-8" standalone="yes"?>
<Relationships xmlns="http://schemas.openxmlformats.org/package/2006/relationships"><Relationship Id="rId1" Type="http://schemas.openxmlformats.org/officeDocument/2006/relationships/package" Target="../embeddings/_____Microsoft_Office_Excel2.xlsx"/></Relationships>
</file>

<file path=ppt/charts/_rels/chart3.xml.rels><?xml version="1.0" encoding="UTF-8" standalone="yes"?>
<Relationships xmlns="http://schemas.openxmlformats.org/package/2006/relationships"><Relationship Id="rId1" Type="http://schemas.openxmlformats.org/officeDocument/2006/relationships/package" Target="../embeddings/_____Microsoft_Office_Excel3.xlsx"/></Relationships>
</file>

<file path=ppt/charts/_rels/chart4.xml.rels><?xml version="1.0" encoding="UTF-8" standalone="yes"?>
<Relationships xmlns="http://schemas.openxmlformats.org/package/2006/relationships"><Relationship Id="rId1" Type="http://schemas.openxmlformats.org/officeDocument/2006/relationships/package" Target="../embeddings/_____Microsoft_Office_Excel4.xlsx"/></Relationships>
</file>

<file path=ppt/charts/_rels/chart5.xml.rels><?xml version="1.0" encoding="UTF-8" standalone="yes"?>
<Relationships xmlns="http://schemas.openxmlformats.org/package/2006/relationships"><Relationship Id="rId1" Type="http://schemas.openxmlformats.org/officeDocument/2006/relationships/package" Target="../embeddings/_____Microsoft_Office_Excel5.xlsx"/></Relationships>
</file>

<file path=ppt/charts/_rels/chart6.xml.rels><?xml version="1.0" encoding="UTF-8" standalone="yes"?>
<Relationships xmlns="http://schemas.openxmlformats.org/package/2006/relationships"><Relationship Id="rId1" Type="http://schemas.openxmlformats.org/officeDocument/2006/relationships/package" Target="../embeddings/_____Microsoft_Office_Excel6.xlsx"/></Relationships>
</file>

<file path=ppt/charts/_rels/chart7.xml.rels><?xml version="1.0" encoding="UTF-8" standalone="yes"?>
<Relationships xmlns="http://schemas.openxmlformats.org/package/2006/relationships"><Relationship Id="rId1" Type="http://schemas.openxmlformats.org/officeDocument/2006/relationships/package" Target="../embeddings/_____Microsoft_Office_Excel7.xlsx"/></Relationships>
</file>

<file path=ppt/charts/chart1.xml><?xml version="1.0" encoding="utf-8"?>
<c:chartSpace xmlns:c="http://schemas.openxmlformats.org/drawingml/2006/chart" xmlns:a="http://schemas.openxmlformats.org/drawingml/2006/main" xmlns:r="http://schemas.openxmlformats.org/officeDocument/2006/relationships">
  <c:date1904 val="1"/>
  <c:lang val="ru-RU"/>
  <c:style val="13"/>
  <c:chart>
    <c:autoTitleDeleted val="1"/>
    <c:plotArea>
      <c:layout>
        <c:manualLayout>
          <c:layoutTarget val="inner"/>
          <c:xMode val="edge"/>
          <c:yMode val="edge"/>
          <c:x val="0.18846742009862064"/>
          <c:y val="0"/>
          <c:w val="0.78469849956288995"/>
          <c:h val="0.79711734301072257"/>
        </c:manualLayout>
      </c:layout>
      <c:lineChart>
        <c:grouping val="stacked"/>
        <c:ser>
          <c:idx val="0"/>
          <c:order val="0"/>
          <c:tx>
            <c:strRef>
              <c:f>Лист1!$B$1</c:f>
              <c:strCache>
                <c:ptCount val="1"/>
                <c:pt idx="0">
                  <c:v>Столбец1</c:v>
                </c:pt>
              </c:strCache>
            </c:strRef>
          </c:tx>
          <c:cat>
            <c:strRef>
              <c:f>Лист1!$A$2:$A$4</c:f>
              <c:strCache>
                <c:ptCount val="3"/>
                <c:pt idx="0">
                  <c:v>2013 год</c:v>
                </c:pt>
                <c:pt idx="1">
                  <c:v>2014 год</c:v>
                </c:pt>
                <c:pt idx="2">
                  <c:v>2015 год</c:v>
                </c:pt>
              </c:strCache>
            </c:strRef>
          </c:cat>
          <c:val>
            <c:numRef>
              <c:f>Лист1!$B$2:$B$4</c:f>
              <c:numCache>
                <c:formatCode>General</c:formatCode>
                <c:ptCount val="3"/>
                <c:pt idx="0">
                  <c:v>787.1</c:v>
                </c:pt>
                <c:pt idx="1">
                  <c:v>1392</c:v>
                </c:pt>
                <c:pt idx="2">
                  <c:v>153700.46</c:v>
                </c:pt>
              </c:numCache>
            </c:numRef>
          </c:val>
        </c:ser>
        <c:marker val="1"/>
        <c:axId val="107652992"/>
        <c:axId val="107654528"/>
      </c:lineChart>
      <c:catAx>
        <c:axId val="107652992"/>
        <c:scaling>
          <c:orientation val="minMax"/>
        </c:scaling>
        <c:axPos val="b"/>
        <c:majorTickMark val="none"/>
        <c:tickLblPos val="nextTo"/>
        <c:crossAx val="107654528"/>
        <c:crosses val="autoZero"/>
        <c:auto val="1"/>
        <c:lblAlgn val="ctr"/>
        <c:lblOffset val="100"/>
      </c:catAx>
      <c:valAx>
        <c:axId val="107654528"/>
        <c:scaling>
          <c:orientation val="minMax"/>
        </c:scaling>
        <c:delete val="1"/>
        <c:axPos val="l"/>
        <c:majorGridlines/>
        <c:numFmt formatCode="General" sourceLinked="1"/>
        <c:majorTickMark val="none"/>
        <c:tickLblPos val="none"/>
        <c:crossAx val="107652992"/>
        <c:crosses val="autoZero"/>
        <c:crossBetween val="between"/>
      </c:valAx>
      <c:dTable>
        <c:showHorzBorder val="1"/>
        <c:showVertBorder val="1"/>
        <c:showOutline val="1"/>
        <c:showKeys val="1"/>
      </c:dTable>
    </c:plotArea>
    <c:plotVisOnly val="1"/>
  </c:chart>
  <c:txPr>
    <a:bodyPr/>
    <a:lstStyle/>
    <a:p>
      <a:pPr>
        <a:defRPr sz="1800"/>
      </a:pPr>
      <a:endParaRPr lang="ru-RU"/>
    </a:p>
  </c:txPr>
  <c:externalData r:id="rId1"/>
</c:chartSpace>
</file>

<file path=ppt/charts/chart2.xml><?xml version="1.0" encoding="utf-8"?>
<c:chartSpace xmlns:c="http://schemas.openxmlformats.org/drawingml/2006/chart" xmlns:a="http://schemas.openxmlformats.org/drawingml/2006/main" xmlns:r="http://schemas.openxmlformats.org/officeDocument/2006/relationships">
  <c:date1904 val="1"/>
  <c:lang val="ru-RU"/>
  <c:chart>
    <c:title>
      <c:tx>
        <c:rich>
          <a:bodyPr/>
          <a:lstStyle/>
          <a:p>
            <a:pPr>
              <a:defRPr/>
            </a:pPr>
            <a:r>
              <a:rPr lang="ru-RU" dirty="0" smtClean="0"/>
              <a:t>2014 </a:t>
            </a:r>
            <a:r>
              <a:rPr lang="ru-RU" dirty="0"/>
              <a:t>год</a:t>
            </a:r>
          </a:p>
        </c:rich>
      </c:tx>
      <c:layout/>
    </c:title>
    <c:view3D>
      <c:rotX val="75"/>
      <c:perspective val="30"/>
    </c:view3D>
    <c:plotArea>
      <c:layout/>
      <c:pie3DChart>
        <c:varyColors val="1"/>
        <c:ser>
          <c:idx val="0"/>
          <c:order val="0"/>
          <c:tx>
            <c:strRef>
              <c:f>Лист1!$B$1</c:f>
              <c:strCache>
                <c:ptCount val="1"/>
                <c:pt idx="0">
                  <c:v>2013 год</c:v>
                </c:pt>
              </c:strCache>
            </c:strRef>
          </c:tx>
          <c:explosion val="56"/>
          <c:dLbls>
            <c:showPercent val="1"/>
            <c:showLeaderLines val="1"/>
          </c:dLbls>
          <c:cat>
            <c:numRef>
              <c:f>Лист1!$A$2:$A$8</c:f>
              <c:numCache>
                <c:formatCode>General</c:formatCode>
                <c:ptCount val="7"/>
              </c:numCache>
            </c:numRef>
          </c:cat>
          <c:val>
            <c:numRef>
              <c:f>Лист1!$B$2:$B$8</c:f>
              <c:numCache>
                <c:formatCode>General</c:formatCode>
                <c:ptCount val="7"/>
                <c:pt idx="0">
                  <c:v>72.2</c:v>
                </c:pt>
                <c:pt idx="1">
                  <c:v>2</c:v>
                </c:pt>
                <c:pt idx="2">
                  <c:v>9.8000000000000007</c:v>
                </c:pt>
                <c:pt idx="3">
                  <c:v>0.4</c:v>
                </c:pt>
                <c:pt idx="4">
                  <c:v>0.1</c:v>
                </c:pt>
                <c:pt idx="5">
                  <c:v>15</c:v>
                </c:pt>
                <c:pt idx="6">
                  <c:v>0.5</c:v>
                </c:pt>
              </c:numCache>
            </c:numRef>
          </c:val>
        </c:ser>
        <c:dLbls>
          <c:showPercent val="1"/>
        </c:dLbls>
      </c:pie3DChart>
    </c:plotArea>
    <c:plotVisOnly val="1"/>
  </c:chart>
  <c:txPr>
    <a:bodyPr/>
    <a:lstStyle/>
    <a:p>
      <a:pPr>
        <a:defRPr sz="1800"/>
      </a:pPr>
      <a:endParaRPr lang="ru-RU"/>
    </a:p>
  </c:txPr>
  <c:externalData r:id="rId1"/>
</c:chartSpace>
</file>

<file path=ppt/charts/chart3.xml><?xml version="1.0" encoding="utf-8"?>
<c:chartSpace xmlns:c="http://schemas.openxmlformats.org/drawingml/2006/chart" xmlns:a="http://schemas.openxmlformats.org/drawingml/2006/main" xmlns:r="http://schemas.openxmlformats.org/officeDocument/2006/relationships">
  <c:date1904 val="1"/>
  <c:lang val="ru-RU"/>
  <c:style val="10"/>
  <c:chart>
    <c:title>
      <c:tx>
        <c:rich>
          <a:bodyPr/>
          <a:lstStyle/>
          <a:p>
            <a:pPr>
              <a:defRPr/>
            </a:pPr>
            <a:r>
              <a:rPr lang="ru-RU" dirty="0" smtClean="0"/>
              <a:t>2015 </a:t>
            </a:r>
            <a:r>
              <a:rPr lang="ru-RU" dirty="0"/>
              <a:t>год</a:t>
            </a:r>
          </a:p>
        </c:rich>
      </c:tx>
      <c:layout/>
    </c:title>
    <c:view3D>
      <c:rotX val="30"/>
      <c:perspective val="30"/>
    </c:view3D>
    <c:plotArea>
      <c:layout>
        <c:manualLayout>
          <c:layoutTarget val="inner"/>
          <c:xMode val="edge"/>
          <c:yMode val="edge"/>
          <c:x val="1.7403877332964801E-3"/>
          <c:y val="0.26722884343972481"/>
          <c:w val="0.80073889399794806"/>
          <c:h val="0.59816904168649743"/>
        </c:manualLayout>
      </c:layout>
      <c:pie3DChart>
        <c:varyColors val="1"/>
        <c:ser>
          <c:idx val="0"/>
          <c:order val="0"/>
          <c:tx>
            <c:strRef>
              <c:f>Лист1!$B$1</c:f>
              <c:strCache>
                <c:ptCount val="1"/>
                <c:pt idx="0">
                  <c:v>2014 год</c:v>
                </c:pt>
              </c:strCache>
            </c:strRef>
          </c:tx>
          <c:explosion val="59"/>
          <c:dLbls>
            <c:showPercent val="1"/>
            <c:showLeaderLines val="1"/>
          </c:dLbls>
          <c:cat>
            <c:numRef>
              <c:f>Лист1!$A$2:$A$8</c:f>
              <c:numCache>
                <c:formatCode>General</c:formatCode>
                <c:ptCount val="7"/>
              </c:numCache>
            </c:numRef>
          </c:cat>
          <c:val>
            <c:numRef>
              <c:f>Лист1!$B$2:$B$8</c:f>
              <c:numCache>
                <c:formatCode>General</c:formatCode>
                <c:ptCount val="7"/>
                <c:pt idx="0">
                  <c:v>8.2000000000000011</c:v>
                </c:pt>
                <c:pt idx="1">
                  <c:v>3.2</c:v>
                </c:pt>
                <c:pt idx="2">
                  <c:v>1.4</c:v>
                </c:pt>
                <c:pt idx="3">
                  <c:v>1.2</c:v>
                </c:pt>
              </c:numCache>
            </c:numRef>
          </c:val>
        </c:ser>
        <c:dLbls>
          <c:showPercent val="1"/>
        </c:dLbls>
      </c:pie3DChart>
    </c:plotArea>
    <c:plotVisOnly val="1"/>
  </c:chart>
  <c:txPr>
    <a:bodyPr/>
    <a:lstStyle/>
    <a:p>
      <a:pPr>
        <a:defRPr sz="1800"/>
      </a:pPr>
      <a:endParaRPr lang="ru-RU"/>
    </a:p>
  </c:txPr>
  <c:externalData r:id="rId1"/>
</c:chartSpace>
</file>

<file path=ppt/charts/chart4.xml><?xml version="1.0" encoding="utf-8"?>
<c:chartSpace xmlns:c="http://schemas.openxmlformats.org/drawingml/2006/chart" xmlns:a="http://schemas.openxmlformats.org/drawingml/2006/main" xmlns:r="http://schemas.openxmlformats.org/officeDocument/2006/relationships">
  <c:date1904 val="1"/>
  <c:lang val="ru-RU"/>
  <c:chart>
    <c:title>
      <c:tx>
        <c:rich>
          <a:bodyPr/>
          <a:lstStyle/>
          <a:p>
            <a:pPr>
              <a:defRPr/>
            </a:pPr>
            <a:r>
              <a:rPr lang="ru-RU" dirty="0" smtClean="0"/>
              <a:t>2013 </a:t>
            </a:r>
            <a:r>
              <a:rPr lang="ru-RU" dirty="0"/>
              <a:t>год</a:t>
            </a:r>
          </a:p>
        </c:rich>
      </c:tx>
      <c:layout>
        <c:manualLayout>
          <c:xMode val="edge"/>
          <c:yMode val="edge"/>
          <c:x val="4.5409379096287616E-2"/>
          <c:y val="3.6213738305062255E-2"/>
        </c:manualLayout>
      </c:layout>
    </c:title>
    <c:view3D>
      <c:rotX val="30"/>
      <c:perspective val="30"/>
    </c:view3D>
    <c:plotArea>
      <c:layout>
        <c:manualLayout>
          <c:layoutTarget val="inner"/>
          <c:xMode val="edge"/>
          <c:yMode val="edge"/>
          <c:x val="0"/>
          <c:y val="0.23952030924510553"/>
          <c:w val="0.53522749922383384"/>
          <c:h val="0.53661372254418094"/>
        </c:manualLayout>
      </c:layout>
      <c:pie3DChart>
        <c:varyColors val="1"/>
        <c:ser>
          <c:idx val="0"/>
          <c:order val="0"/>
          <c:tx>
            <c:strRef>
              <c:f>Лист1!$B$1</c:f>
              <c:strCache>
                <c:ptCount val="1"/>
                <c:pt idx="0">
                  <c:v>2012 год</c:v>
                </c:pt>
              </c:strCache>
            </c:strRef>
          </c:tx>
          <c:explosion val="25"/>
          <c:dLbls>
            <c:showPercent val="1"/>
            <c:showLeaderLines val="1"/>
          </c:dLbls>
          <c:cat>
            <c:strRef>
              <c:f>Лист1!$A$2:$A$8</c:f>
              <c:strCache>
                <c:ptCount val="7"/>
                <c:pt idx="0">
                  <c:v>НДФЛ</c:v>
                </c:pt>
                <c:pt idx="1">
                  <c:v>Имущественный налог</c:v>
                </c:pt>
                <c:pt idx="2">
                  <c:v>Зземельный налог</c:v>
                </c:pt>
                <c:pt idx="3">
                  <c:v>Гос.пошлина</c:v>
                </c:pt>
                <c:pt idx="4">
                  <c:v>Сельхоз.налог</c:v>
                </c:pt>
                <c:pt idx="5">
                  <c:v>Арендная плата</c:v>
                </c:pt>
                <c:pt idx="6">
                  <c:v>Прочие доходы</c:v>
                </c:pt>
              </c:strCache>
            </c:strRef>
          </c:cat>
          <c:val>
            <c:numRef>
              <c:f>Лист1!$B$2:$B$8</c:f>
              <c:numCache>
                <c:formatCode>General</c:formatCode>
                <c:ptCount val="7"/>
                <c:pt idx="0">
                  <c:v>75.3</c:v>
                </c:pt>
                <c:pt idx="1">
                  <c:v>1.8</c:v>
                </c:pt>
                <c:pt idx="2">
                  <c:v>10.7</c:v>
                </c:pt>
                <c:pt idx="3">
                  <c:v>1.2</c:v>
                </c:pt>
                <c:pt idx="4">
                  <c:v>2.0000000000000011E-2</c:v>
                </c:pt>
                <c:pt idx="5">
                  <c:v>10.6</c:v>
                </c:pt>
                <c:pt idx="6">
                  <c:v>1.1000000000000001</c:v>
                </c:pt>
              </c:numCache>
            </c:numRef>
          </c:val>
        </c:ser>
        <c:dLbls>
          <c:showPercent val="1"/>
        </c:dLbls>
      </c:pie3DChart>
    </c:plotArea>
    <c:legend>
      <c:legendPos val="r"/>
      <c:layout>
        <c:manualLayout>
          <c:xMode val="edge"/>
          <c:yMode val="edge"/>
          <c:x val="0.48946670382793162"/>
          <c:y val="1.2611668593079091E-3"/>
          <c:w val="0.42773338993879678"/>
          <c:h val="0.99873883314069323"/>
        </c:manualLayout>
      </c:layout>
      <c:txPr>
        <a:bodyPr/>
        <a:lstStyle/>
        <a:p>
          <a:pPr>
            <a:defRPr sz="1100">
              <a:effectLst>
                <a:outerShdw blurRad="38100" dist="38100" dir="2700000" algn="tl">
                  <a:srgbClr val="000000">
                    <a:alpha val="43137"/>
                  </a:srgbClr>
                </a:outerShdw>
              </a:effectLst>
            </a:defRPr>
          </a:pPr>
          <a:endParaRPr lang="ru-RU"/>
        </a:p>
      </c:txPr>
    </c:legend>
    <c:plotVisOnly val="1"/>
  </c:chart>
  <c:txPr>
    <a:bodyPr/>
    <a:lstStyle/>
    <a:p>
      <a:pPr>
        <a:defRPr sz="1800"/>
      </a:pPr>
      <a:endParaRPr lang="ru-RU"/>
    </a:p>
  </c:txPr>
  <c:externalData r:id="rId1"/>
</c:chartSpace>
</file>

<file path=ppt/charts/chart5.xml><?xml version="1.0" encoding="utf-8"?>
<c:chartSpace xmlns:c="http://schemas.openxmlformats.org/drawingml/2006/chart" xmlns:a="http://schemas.openxmlformats.org/drawingml/2006/main" xmlns:r="http://schemas.openxmlformats.org/officeDocument/2006/relationships">
  <c:date1904 val="1"/>
  <c:lang val="ru-RU"/>
  <c:chart>
    <c:title>
      <c:tx>
        <c:rich>
          <a:bodyPr/>
          <a:lstStyle/>
          <a:p>
            <a:pPr>
              <a:defRPr/>
            </a:pPr>
            <a:r>
              <a:rPr lang="ru-RU" dirty="0" smtClean="0"/>
              <a:t>2013 </a:t>
            </a:r>
            <a:r>
              <a:rPr lang="ru-RU" dirty="0"/>
              <a:t>год</a:t>
            </a:r>
          </a:p>
        </c:rich>
      </c:tx>
      <c:layout/>
    </c:title>
    <c:view3D>
      <c:rotX val="30"/>
      <c:perspective val="30"/>
    </c:view3D>
    <c:plotArea>
      <c:layout>
        <c:manualLayout>
          <c:layoutTarget val="inner"/>
          <c:xMode val="edge"/>
          <c:yMode val="edge"/>
          <c:x val="9.9434332295255848E-2"/>
          <c:y val="0.60897202594898503"/>
          <c:w val="0.89152618295062835"/>
          <c:h val="0.39102797405101586"/>
        </c:manualLayout>
      </c:layout>
      <c:pie3DChart>
        <c:varyColors val="1"/>
        <c:ser>
          <c:idx val="0"/>
          <c:order val="0"/>
          <c:tx>
            <c:strRef>
              <c:f>Лист1!$B$1</c:f>
              <c:strCache>
                <c:ptCount val="1"/>
                <c:pt idx="0">
                  <c:v>2012 год</c:v>
                </c:pt>
              </c:strCache>
            </c:strRef>
          </c:tx>
          <c:explosion val="63"/>
          <c:dPt>
            <c:idx val="3"/>
            <c:explosion val="0"/>
          </c:dPt>
          <c:dLbls>
            <c:dLbl>
              <c:idx val="0"/>
              <c:layout>
                <c:manualLayout>
                  <c:x val="0.13803577927713542"/>
                  <c:y val="3.7566015644909252E-2"/>
                </c:manualLayout>
              </c:layout>
              <c:showPercent val="1"/>
            </c:dLbl>
            <c:dLbl>
              <c:idx val="2"/>
              <c:layout>
                <c:manualLayout>
                  <c:x val="-0.13410467106477517"/>
                  <c:y val="-3.7409882408342671E-2"/>
                </c:manualLayout>
              </c:layout>
              <c:showPercent val="1"/>
            </c:dLbl>
            <c:showPercent val="1"/>
            <c:showLeaderLines val="1"/>
          </c:dLbls>
          <c:cat>
            <c:strRef>
              <c:f>Лист1!$A$2:$A$5</c:f>
              <c:strCache>
                <c:ptCount val="4"/>
                <c:pt idx="0">
                  <c:v>Земельный налог 10.7%</c:v>
                </c:pt>
                <c:pt idx="1">
                  <c:v>имущественный налог 2.0</c:v>
                </c:pt>
                <c:pt idx="2">
                  <c:v>Гос.пошлина 0,4%</c:v>
                </c:pt>
                <c:pt idx="3">
                  <c:v>НДФЛ 75.3%</c:v>
                </c:pt>
              </c:strCache>
            </c:strRef>
          </c:cat>
          <c:val>
            <c:numRef>
              <c:f>Лист1!$B$2:$B$5</c:f>
              <c:numCache>
                <c:formatCode>General</c:formatCode>
                <c:ptCount val="4"/>
                <c:pt idx="0" formatCode="0.00%">
                  <c:v>0.10700000000000012</c:v>
                </c:pt>
                <c:pt idx="1">
                  <c:v>2</c:v>
                </c:pt>
                <c:pt idx="2">
                  <c:v>0.4</c:v>
                </c:pt>
                <c:pt idx="3">
                  <c:v>75.3</c:v>
                </c:pt>
              </c:numCache>
            </c:numRef>
          </c:val>
        </c:ser>
        <c:dLbls>
          <c:showPercent val="1"/>
        </c:dLbls>
      </c:pie3DChart>
    </c:plotArea>
    <c:legend>
      <c:legendPos val="t"/>
      <c:layout>
        <c:manualLayout>
          <c:xMode val="edge"/>
          <c:yMode val="edge"/>
          <c:x val="2.3521872428433235E-3"/>
          <c:y val="0.15664865571077954"/>
          <c:w val="0.58403571246513664"/>
          <c:h val="0.25284180436900328"/>
        </c:manualLayout>
      </c:layout>
      <c:txPr>
        <a:bodyPr/>
        <a:lstStyle/>
        <a:p>
          <a:pPr>
            <a:defRPr sz="1200">
              <a:effectLst>
                <a:outerShdw blurRad="38100" dist="38100" dir="2700000" algn="tl">
                  <a:srgbClr val="000000">
                    <a:alpha val="43137"/>
                  </a:srgbClr>
                </a:outerShdw>
              </a:effectLst>
              <a:latin typeface="Monotype Corsiva" pitchFamily="66" charset="0"/>
            </a:defRPr>
          </a:pPr>
          <a:endParaRPr lang="ru-RU"/>
        </a:p>
      </c:txPr>
    </c:legend>
    <c:plotVisOnly val="1"/>
  </c:chart>
  <c:txPr>
    <a:bodyPr/>
    <a:lstStyle/>
    <a:p>
      <a:pPr>
        <a:defRPr sz="1800"/>
      </a:pPr>
      <a:endParaRPr lang="ru-RU"/>
    </a:p>
  </c:txPr>
  <c:externalData r:id="rId1"/>
</c:chartSpace>
</file>

<file path=ppt/charts/chart6.xml><?xml version="1.0" encoding="utf-8"?>
<c:chartSpace xmlns:c="http://schemas.openxmlformats.org/drawingml/2006/chart" xmlns:a="http://schemas.openxmlformats.org/drawingml/2006/main" xmlns:r="http://schemas.openxmlformats.org/officeDocument/2006/relationships">
  <c:date1904 val="1"/>
  <c:lang val="ru-RU"/>
  <c:chart>
    <c:title>
      <c:tx>
        <c:rich>
          <a:bodyPr/>
          <a:lstStyle/>
          <a:p>
            <a:pPr>
              <a:defRPr/>
            </a:pPr>
            <a:r>
              <a:rPr lang="ru-RU" dirty="0" smtClean="0"/>
              <a:t>2015</a:t>
            </a:r>
            <a:r>
              <a:rPr lang="ru-RU" baseline="0" dirty="0" smtClean="0"/>
              <a:t> </a:t>
            </a:r>
            <a:r>
              <a:rPr lang="ru-RU" dirty="0" smtClean="0"/>
              <a:t>год</a:t>
            </a:r>
            <a:endParaRPr lang="ru-RU" dirty="0"/>
          </a:p>
        </c:rich>
      </c:tx>
      <c:layout/>
    </c:title>
    <c:view3D>
      <c:rotX val="30"/>
      <c:perspective val="30"/>
    </c:view3D>
    <c:plotArea>
      <c:layout>
        <c:manualLayout>
          <c:layoutTarget val="inner"/>
          <c:xMode val="edge"/>
          <c:yMode val="edge"/>
          <c:x val="0.25212818574614831"/>
          <c:y val="0.49033786999575629"/>
          <c:w val="0.65870545088048604"/>
          <c:h val="0.40557446417073001"/>
        </c:manualLayout>
      </c:layout>
      <c:pie3DChart>
        <c:varyColors val="1"/>
        <c:ser>
          <c:idx val="0"/>
          <c:order val="0"/>
          <c:tx>
            <c:strRef>
              <c:f>Лист1!$B$1</c:f>
              <c:strCache>
                <c:ptCount val="1"/>
                <c:pt idx="0">
                  <c:v>2013 год</c:v>
                </c:pt>
              </c:strCache>
            </c:strRef>
          </c:tx>
          <c:explosion val="25"/>
          <c:dLbls>
            <c:showPercent val="1"/>
            <c:showLeaderLines val="1"/>
          </c:dLbls>
          <c:cat>
            <c:strRef>
              <c:f>Лист1!$A$2:$A$5</c:f>
              <c:strCache>
                <c:ptCount val="4"/>
                <c:pt idx="0">
                  <c:v>Земельный налог  13%</c:v>
                </c:pt>
                <c:pt idx="1">
                  <c:v>Имущественный налог 2%</c:v>
                </c:pt>
                <c:pt idx="2">
                  <c:v>Гос.пошлина 0,4%</c:v>
                </c:pt>
                <c:pt idx="3">
                  <c:v>НДФЛ 84,6%</c:v>
                </c:pt>
              </c:strCache>
            </c:strRef>
          </c:cat>
          <c:val>
            <c:numRef>
              <c:f>Лист1!$B$2:$B$5</c:f>
              <c:numCache>
                <c:formatCode>General</c:formatCode>
                <c:ptCount val="4"/>
                <c:pt idx="0">
                  <c:v>13</c:v>
                </c:pt>
                <c:pt idx="1">
                  <c:v>2</c:v>
                </c:pt>
                <c:pt idx="2">
                  <c:v>0.4</c:v>
                </c:pt>
                <c:pt idx="3">
                  <c:v>84.6</c:v>
                </c:pt>
              </c:numCache>
            </c:numRef>
          </c:val>
        </c:ser>
        <c:dLbls>
          <c:showPercent val="1"/>
        </c:dLbls>
      </c:pie3DChart>
    </c:plotArea>
    <c:legend>
      <c:legendPos val="t"/>
      <c:layout>
        <c:manualLayout>
          <c:xMode val="edge"/>
          <c:yMode val="edge"/>
          <c:x val="2.3514562744384408E-3"/>
          <c:y val="0.13880234475715891"/>
          <c:w val="0.46354321229597695"/>
          <c:h val="0.29533755598315081"/>
        </c:manualLayout>
      </c:layout>
      <c:txPr>
        <a:bodyPr/>
        <a:lstStyle/>
        <a:p>
          <a:pPr>
            <a:defRPr sz="1200">
              <a:effectLst>
                <a:outerShdw blurRad="38100" dist="38100" dir="2700000" algn="tl">
                  <a:srgbClr val="000000">
                    <a:alpha val="43137"/>
                  </a:srgbClr>
                </a:outerShdw>
              </a:effectLst>
              <a:latin typeface="Monotype Corsiva" pitchFamily="66" charset="0"/>
            </a:defRPr>
          </a:pPr>
          <a:endParaRPr lang="ru-RU"/>
        </a:p>
      </c:txPr>
    </c:legend>
    <c:plotVisOnly val="1"/>
  </c:chart>
  <c:txPr>
    <a:bodyPr/>
    <a:lstStyle/>
    <a:p>
      <a:pPr>
        <a:defRPr sz="1800"/>
      </a:pPr>
      <a:endParaRPr lang="ru-RU"/>
    </a:p>
  </c:txPr>
  <c:externalData r:id="rId1"/>
</c:chartSpace>
</file>

<file path=ppt/charts/chart7.xml><?xml version="1.0" encoding="utf-8"?>
<c:chartSpace xmlns:c="http://schemas.openxmlformats.org/drawingml/2006/chart" xmlns:a="http://schemas.openxmlformats.org/drawingml/2006/main" xmlns:r="http://schemas.openxmlformats.org/officeDocument/2006/relationships">
  <c:date1904 val="1"/>
  <c:lang val="ru-RU"/>
  <c:chart>
    <c:title>
      <c:tx>
        <c:rich>
          <a:bodyPr/>
          <a:lstStyle/>
          <a:p>
            <a:pPr>
              <a:defRPr/>
            </a:pPr>
            <a:r>
              <a:rPr lang="ru-RU" dirty="0" smtClean="0"/>
              <a:t>2015 </a:t>
            </a:r>
            <a:r>
              <a:rPr lang="ru-RU" dirty="0"/>
              <a:t>год</a:t>
            </a:r>
          </a:p>
        </c:rich>
      </c:tx>
      <c:layout/>
    </c:title>
    <c:view3D>
      <c:rotX val="30"/>
      <c:perspective val="30"/>
    </c:view3D>
    <c:plotArea>
      <c:layout>
        <c:manualLayout>
          <c:layoutTarget val="inner"/>
          <c:xMode val="edge"/>
          <c:yMode val="edge"/>
          <c:x val="9.3750000000000236E-2"/>
          <c:y val="0.39127285198353873"/>
          <c:w val="0.8291666666666665"/>
          <c:h val="0.50559459484681357"/>
        </c:manualLayout>
      </c:layout>
      <c:pie3DChart>
        <c:varyColors val="1"/>
        <c:ser>
          <c:idx val="0"/>
          <c:order val="0"/>
          <c:tx>
            <c:strRef>
              <c:f>Лист1!$B$1</c:f>
              <c:strCache>
                <c:ptCount val="1"/>
                <c:pt idx="0">
                  <c:v>2014 год</c:v>
                </c:pt>
              </c:strCache>
            </c:strRef>
          </c:tx>
          <c:dPt>
            <c:idx val="0"/>
            <c:explosion val="26"/>
          </c:dPt>
          <c:dLbls>
            <c:showPercent val="1"/>
            <c:showLeaderLines val="1"/>
          </c:dLbls>
          <c:cat>
            <c:strRef>
              <c:f>Лист1!$A$2:$A$5</c:f>
              <c:strCache>
                <c:ptCount val="4"/>
                <c:pt idx="0">
                  <c:v>Земельный налог г 18%</c:v>
                </c:pt>
                <c:pt idx="1">
                  <c:v>Имущественный налог 2%</c:v>
                </c:pt>
                <c:pt idx="2">
                  <c:v>Гос.пошлина 0.4%</c:v>
                </c:pt>
                <c:pt idx="3">
                  <c:v>НДФЛ 79.6%</c:v>
                </c:pt>
              </c:strCache>
            </c:strRef>
          </c:cat>
          <c:val>
            <c:numRef>
              <c:f>Лист1!$B$2:$B$5</c:f>
              <c:numCache>
                <c:formatCode>General</c:formatCode>
                <c:ptCount val="4"/>
                <c:pt idx="0">
                  <c:v>18</c:v>
                </c:pt>
                <c:pt idx="1">
                  <c:v>2</c:v>
                </c:pt>
                <c:pt idx="2">
                  <c:v>0.4</c:v>
                </c:pt>
                <c:pt idx="3">
                  <c:v>79.599999999999994</c:v>
                </c:pt>
              </c:numCache>
            </c:numRef>
          </c:val>
        </c:ser>
        <c:dLbls>
          <c:showPercent val="1"/>
        </c:dLbls>
      </c:pie3DChart>
    </c:plotArea>
    <c:legend>
      <c:legendPos val="t"/>
      <c:layout/>
      <c:txPr>
        <a:bodyPr/>
        <a:lstStyle/>
        <a:p>
          <a:pPr>
            <a:defRPr sz="1200">
              <a:effectLst>
                <a:outerShdw blurRad="38100" dist="38100" dir="2700000" algn="tl">
                  <a:srgbClr val="000000">
                    <a:alpha val="43137"/>
                  </a:srgbClr>
                </a:outerShdw>
              </a:effectLst>
              <a:latin typeface="Monotype Corsiva" pitchFamily="66" charset="0"/>
            </a:defRPr>
          </a:pPr>
          <a:endParaRPr lang="ru-RU"/>
        </a:p>
      </c:txPr>
    </c:legend>
    <c:plotVisOnly val="1"/>
  </c:chart>
  <c:txPr>
    <a:bodyPr/>
    <a:lstStyle/>
    <a:p>
      <a:pPr>
        <a:defRPr sz="1800"/>
      </a:pPr>
      <a:endParaRPr lang="ru-RU"/>
    </a:p>
  </c:txPr>
  <c:externalData r:id="rId1"/>
</c:chartSpace>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Верхний колонтитул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ru-RU"/>
          </a:p>
        </p:txBody>
      </p:sp>
      <p:sp>
        <p:nvSpPr>
          <p:cNvPr id="3" name="Дата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4255A70E-70EC-49F2-B06E-BC70B74516BA}" type="datetimeFigureOut">
              <a:rPr lang="ru-RU" smtClean="0"/>
              <a:pPr/>
              <a:t>19.11.2018</a:t>
            </a:fld>
            <a:endParaRPr lang="ru-RU"/>
          </a:p>
        </p:txBody>
      </p:sp>
      <p:sp>
        <p:nvSpPr>
          <p:cNvPr id="4" name="Образ слайда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ru-RU"/>
          </a:p>
        </p:txBody>
      </p:sp>
      <p:sp>
        <p:nvSpPr>
          <p:cNvPr id="5" name="Заметки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6" name="Нижний колонтитул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ru-RU"/>
          </a:p>
        </p:txBody>
      </p:sp>
      <p:sp>
        <p:nvSpPr>
          <p:cNvPr id="7" name="Номер слайда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396328A4-2F8E-42E0-A202-CF37AAF04BD9}" type="slidenum">
              <a:rPr lang="ru-RU" smtClean="0"/>
              <a:pPr/>
              <a:t>‹#›</a:t>
            </a:fld>
            <a:endParaRPr lang="ru-RU"/>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9" name="Подзаголовок 8"/>
          <p:cNvSpPr>
            <a:spLocks noGrp="1"/>
          </p:cNvSpPr>
          <p:nvPr>
            <p:ph type="subTitle" idx="1"/>
          </p:nvPr>
        </p:nvSpPr>
        <p:spPr>
          <a:xfrm>
            <a:off x="457200" y="3699804"/>
            <a:ext cx="8305800" cy="1143000"/>
          </a:xfrm>
        </p:spPr>
        <p:txBody>
          <a:bodyPr>
            <a:noAutofit/>
          </a:bodyPr>
          <a:lstStyle>
            <a:lvl1pPr marL="0" indent="0" algn="ctr">
              <a:buNone/>
              <a:defRPr sz="2200" spc="100" baseline="0">
                <a:solidFill>
                  <a:schemeClr val="tx2"/>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ru-RU" smtClean="0"/>
              <a:t>Образец подзаголовка</a:t>
            </a:r>
            <a:endParaRPr kumimoji="0" lang="en-US"/>
          </a:p>
        </p:txBody>
      </p:sp>
      <p:sp>
        <p:nvSpPr>
          <p:cNvPr id="28" name="Заголовок 27"/>
          <p:cNvSpPr>
            <a:spLocks noGrp="1"/>
          </p:cNvSpPr>
          <p:nvPr>
            <p:ph type="ctrTitle"/>
          </p:nvPr>
        </p:nvSpPr>
        <p:spPr>
          <a:xfrm>
            <a:off x="457200" y="1433732"/>
            <a:ext cx="8305800" cy="1981200"/>
          </a:xfrm>
          <a:ln w="6350" cap="rnd">
            <a:noFill/>
          </a:ln>
        </p:spPr>
        <p:txBody>
          <a:bodyPr anchor="b" anchorCtr="0">
            <a:noAutofit/>
          </a:bodyPr>
          <a:lstStyle>
            <a:lvl1pPr algn="ctr">
              <a:defRPr lang="en-US" sz="4800" b="0" dirty="0">
                <a:ln w="3200">
                  <a:solidFill>
                    <a:schemeClr val="bg2">
                      <a:shade val="75000"/>
                      <a:alpha val="25000"/>
                    </a:schemeClr>
                  </a:solidFill>
                  <a:prstDash val="solid"/>
                  <a:round/>
                </a:ln>
                <a:solidFill>
                  <a:srgbClr val="F9F9F9"/>
                </a:solidFill>
                <a:effectLst>
                  <a:innerShdw blurRad="50800" dist="25400" dir="13500000">
                    <a:srgbClr val="000000">
                      <a:alpha val="70000"/>
                    </a:srgbClr>
                  </a:innerShdw>
                </a:effectLst>
              </a:defRPr>
            </a:lvl1pPr>
          </a:lstStyle>
          <a:p>
            <a:r>
              <a:rPr kumimoji="0" lang="ru-RU" smtClean="0"/>
              <a:t>Образец заголовка</a:t>
            </a:r>
            <a:endParaRPr kumimoji="0" lang="en-US"/>
          </a:p>
        </p:txBody>
      </p:sp>
      <p:cxnSp>
        <p:nvCxnSpPr>
          <p:cNvPr id="8" name="Прямая соединительная линия 7"/>
          <p:cNvCxnSpPr/>
          <p:nvPr/>
        </p:nvCxnSpPr>
        <p:spPr>
          <a:xfrm>
            <a:off x="1463626" y="3550126"/>
            <a:ext cx="2971800" cy="1588"/>
          </a:xfrm>
          <a:prstGeom prst="line">
            <a:avLst/>
          </a:prstGeom>
          <a:ln w="9525" cap="flat" cmpd="sng" algn="ctr">
            <a:solidFill>
              <a:schemeClr val="bg2">
                <a:tint val="20000"/>
              </a:schemeClr>
            </a:solidFill>
            <a:prstDash val="solid"/>
          </a:ln>
          <a:effectLst>
            <a:outerShdw blurRad="31750" dir="2700000" algn="tl" rotWithShape="0">
              <a:srgbClr val="000000">
                <a:alpha val="55000"/>
              </a:srgbClr>
            </a:outerShdw>
          </a:effectLst>
        </p:spPr>
        <p:style>
          <a:lnRef idx="1">
            <a:schemeClr val="accent1"/>
          </a:lnRef>
          <a:fillRef idx="0">
            <a:schemeClr val="accent1"/>
          </a:fillRef>
          <a:effectRef idx="0">
            <a:schemeClr val="accent1"/>
          </a:effectRef>
          <a:fontRef idx="minor">
            <a:schemeClr val="tx1"/>
          </a:fontRef>
        </p:style>
      </p:cxnSp>
      <p:cxnSp>
        <p:nvCxnSpPr>
          <p:cNvPr id="13" name="Прямая соединительная линия 12"/>
          <p:cNvCxnSpPr/>
          <p:nvPr/>
        </p:nvCxnSpPr>
        <p:spPr>
          <a:xfrm>
            <a:off x="4708574" y="3550126"/>
            <a:ext cx="2971800" cy="1588"/>
          </a:xfrm>
          <a:prstGeom prst="line">
            <a:avLst/>
          </a:prstGeom>
          <a:ln w="9525" cap="flat" cmpd="sng" algn="ctr">
            <a:solidFill>
              <a:schemeClr val="bg2">
                <a:tint val="20000"/>
              </a:schemeClr>
            </a:solidFill>
            <a:prstDash val="solid"/>
          </a:ln>
          <a:effectLst>
            <a:outerShdw blurRad="31750" dir="2700000" algn="tl" rotWithShape="0">
              <a:srgbClr val="000000">
                <a:alpha val="55000"/>
              </a:srgbClr>
            </a:outerShdw>
          </a:effectLst>
        </p:spPr>
        <p:style>
          <a:lnRef idx="1">
            <a:schemeClr val="accent1"/>
          </a:lnRef>
          <a:fillRef idx="0">
            <a:schemeClr val="accent1"/>
          </a:fillRef>
          <a:effectRef idx="0">
            <a:schemeClr val="accent1"/>
          </a:effectRef>
          <a:fontRef idx="minor">
            <a:schemeClr val="tx1"/>
          </a:fontRef>
        </p:style>
      </p:cxnSp>
      <p:sp>
        <p:nvSpPr>
          <p:cNvPr id="14" name="Овал 13"/>
          <p:cNvSpPr/>
          <p:nvPr/>
        </p:nvSpPr>
        <p:spPr>
          <a:xfrm>
            <a:off x="4540348" y="3526302"/>
            <a:ext cx="45720" cy="45720"/>
          </a:xfrm>
          <a:prstGeom prst="ellipse">
            <a:avLst/>
          </a:prstGeom>
          <a:effectLst>
            <a:outerShdw blurRad="31750" dir="2700000" algn="tl" rotWithShape="0">
              <a:srgbClr val="000000">
                <a:alpha val="55000"/>
              </a:srgbClr>
            </a:outerShdw>
          </a:effectLst>
        </p:spPr>
        <p:style>
          <a:lnRef idx="2">
            <a:schemeClr val="accent2"/>
          </a:lnRef>
          <a:fillRef idx="1">
            <a:schemeClr val="accent2"/>
          </a:fillRef>
          <a:effectRef idx="0">
            <a:schemeClr val="accent2"/>
          </a:effectRef>
          <a:fontRef idx="minor">
            <a:schemeClr val="lt1"/>
          </a:fontRef>
        </p:style>
        <p:txBody>
          <a:bodyPr rtlCol="0" anchor="ctr"/>
          <a:lstStyle/>
          <a:p>
            <a:pPr algn="ctr" eaLnBrk="1" latinLnBrk="0" hangingPunct="1"/>
            <a:endParaRPr kumimoji="0" lang="en-US"/>
          </a:p>
        </p:txBody>
      </p:sp>
      <p:sp>
        <p:nvSpPr>
          <p:cNvPr id="15" name="Дата 14"/>
          <p:cNvSpPr>
            <a:spLocks noGrp="1"/>
          </p:cNvSpPr>
          <p:nvPr>
            <p:ph type="dt" sz="half" idx="10"/>
          </p:nvPr>
        </p:nvSpPr>
        <p:spPr/>
        <p:txBody>
          <a:bodyPr/>
          <a:lstStyle/>
          <a:p>
            <a:fld id="{5B106E36-FD25-4E2D-B0AA-010F637433A0}" type="datetimeFigureOut">
              <a:rPr lang="ru-RU" smtClean="0"/>
              <a:pPr/>
              <a:t>19.11.2018</a:t>
            </a:fld>
            <a:endParaRPr lang="ru-RU"/>
          </a:p>
        </p:txBody>
      </p:sp>
      <p:sp>
        <p:nvSpPr>
          <p:cNvPr id="16" name="Номер слайда 15"/>
          <p:cNvSpPr>
            <a:spLocks noGrp="1"/>
          </p:cNvSpPr>
          <p:nvPr>
            <p:ph type="sldNum" sz="quarter" idx="11"/>
          </p:nvPr>
        </p:nvSpPr>
        <p:spPr/>
        <p:txBody>
          <a:bodyPr/>
          <a:lstStyle/>
          <a:p>
            <a:fld id="{725C68B6-61C2-468F-89AB-4B9F7531AA68}" type="slidenum">
              <a:rPr lang="ru-RU" smtClean="0"/>
              <a:pPr/>
              <a:t>‹#›</a:t>
            </a:fld>
            <a:endParaRPr lang="ru-RU"/>
          </a:p>
        </p:txBody>
      </p:sp>
      <p:sp>
        <p:nvSpPr>
          <p:cNvPr id="17" name="Нижний колонтитул 16"/>
          <p:cNvSpPr>
            <a:spLocks noGrp="1"/>
          </p:cNvSpPr>
          <p:nvPr>
            <p:ph type="ftr" sz="quarter" idx="12"/>
          </p:nvPr>
        </p:nvSpPr>
        <p:spPr/>
        <p:txBody>
          <a:bodyPr/>
          <a:lstStyle/>
          <a:p>
            <a:endParaRPr lang="ru-RU"/>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kumimoji="0" lang="ru-RU" smtClean="0"/>
              <a:t>Образец заголовка</a:t>
            </a:r>
            <a:endParaRPr kumimoji="0" lang="en-US"/>
          </a:p>
        </p:txBody>
      </p:sp>
      <p:sp>
        <p:nvSpPr>
          <p:cNvPr id="3" name="Вертикальный текст 2"/>
          <p:cNvSpPr>
            <a:spLocks noGrp="1"/>
          </p:cNvSpPr>
          <p:nvPr>
            <p:ph type="body" orient="vert" idx="1"/>
          </p:nvPr>
        </p:nvSpPr>
        <p:spPr/>
        <p:txBody>
          <a:bodyPr vert="eaVert"/>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en-US"/>
          </a:p>
        </p:txBody>
      </p:sp>
      <p:sp>
        <p:nvSpPr>
          <p:cNvPr id="4" name="Дата 3"/>
          <p:cNvSpPr>
            <a:spLocks noGrp="1"/>
          </p:cNvSpPr>
          <p:nvPr>
            <p:ph type="dt" sz="half" idx="10"/>
          </p:nvPr>
        </p:nvSpPr>
        <p:spPr/>
        <p:txBody>
          <a:bodyPr/>
          <a:lstStyle/>
          <a:p>
            <a:fld id="{5B106E36-FD25-4E2D-B0AA-010F637433A0}" type="datetimeFigureOut">
              <a:rPr lang="ru-RU" smtClean="0"/>
              <a:pPr/>
              <a:t>19.11.2018</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725C68B6-61C2-468F-89AB-4B9F7531AA68}" type="slidenum">
              <a:rPr lang="ru-RU" smtClean="0"/>
              <a:pPr/>
              <a:t>‹#›</a:t>
            </a:fld>
            <a:endParaRPr lang="ru-RU"/>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6629400" y="274638"/>
            <a:ext cx="2057400" cy="5851525"/>
          </a:xfrm>
        </p:spPr>
        <p:txBody>
          <a:bodyPr vert="eaVert"/>
          <a:lstStyle/>
          <a:p>
            <a:r>
              <a:rPr kumimoji="0" lang="ru-RU" smtClean="0"/>
              <a:t>Образец заголовка</a:t>
            </a:r>
            <a:endParaRPr kumimoji="0" lang="en-US"/>
          </a:p>
        </p:txBody>
      </p:sp>
      <p:sp>
        <p:nvSpPr>
          <p:cNvPr id="3" name="Вертикальный текст 2"/>
          <p:cNvSpPr>
            <a:spLocks noGrp="1"/>
          </p:cNvSpPr>
          <p:nvPr>
            <p:ph type="body" orient="vert" idx="1"/>
          </p:nvPr>
        </p:nvSpPr>
        <p:spPr>
          <a:xfrm>
            <a:off x="457200" y="274638"/>
            <a:ext cx="6019800" cy="5851525"/>
          </a:xfrm>
        </p:spPr>
        <p:txBody>
          <a:bodyPr vert="eaVert"/>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en-US"/>
          </a:p>
        </p:txBody>
      </p:sp>
      <p:sp>
        <p:nvSpPr>
          <p:cNvPr id="4" name="Дата 3"/>
          <p:cNvSpPr>
            <a:spLocks noGrp="1"/>
          </p:cNvSpPr>
          <p:nvPr>
            <p:ph type="dt" sz="half" idx="10"/>
          </p:nvPr>
        </p:nvSpPr>
        <p:spPr/>
        <p:txBody>
          <a:bodyPr/>
          <a:lstStyle/>
          <a:p>
            <a:fld id="{5B106E36-FD25-4E2D-B0AA-010F637433A0}" type="datetimeFigureOut">
              <a:rPr lang="ru-RU" smtClean="0"/>
              <a:pPr/>
              <a:t>19.11.2018</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725C68B6-61C2-468F-89AB-4B9F7531AA68}" type="slidenum">
              <a:rPr lang="ru-RU" smtClean="0"/>
              <a:pPr/>
              <a:t>‹#›</a:t>
            </a:fld>
            <a:endParaRPr lang="ru-RU"/>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9" name="Содержимое 8"/>
          <p:cNvSpPr>
            <a:spLocks noGrp="1"/>
          </p:cNvSpPr>
          <p:nvPr>
            <p:ph idx="1"/>
          </p:nvPr>
        </p:nvSpPr>
        <p:spPr>
          <a:xfrm>
            <a:off x="457200" y="1524000"/>
            <a:ext cx="8229600" cy="4572000"/>
          </a:xfrm>
        </p:spPr>
        <p:txBody>
          <a:bodyPr/>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en-US"/>
          </a:p>
        </p:txBody>
      </p:sp>
      <p:sp>
        <p:nvSpPr>
          <p:cNvPr id="14" name="Дата 13"/>
          <p:cNvSpPr>
            <a:spLocks noGrp="1"/>
          </p:cNvSpPr>
          <p:nvPr>
            <p:ph type="dt" sz="half" idx="14"/>
          </p:nvPr>
        </p:nvSpPr>
        <p:spPr/>
        <p:txBody>
          <a:bodyPr/>
          <a:lstStyle/>
          <a:p>
            <a:fld id="{5B106E36-FD25-4E2D-B0AA-010F637433A0}" type="datetimeFigureOut">
              <a:rPr lang="ru-RU" smtClean="0"/>
              <a:pPr/>
              <a:t>19.11.2018</a:t>
            </a:fld>
            <a:endParaRPr lang="ru-RU"/>
          </a:p>
        </p:txBody>
      </p:sp>
      <p:sp>
        <p:nvSpPr>
          <p:cNvPr id="15" name="Номер слайда 14"/>
          <p:cNvSpPr>
            <a:spLocks noGrp="1"/>
          </p:cNvSpPr>
          <p:nvPr>
            <p:ph type="sldNum" sz="quarter" idx="15"/>
          </p:nvPr>
        </p:nvSpPr>
        <p:spPr/>
        <p:txBody>
          <a:bodyPr/>
          <a:lstStyle>
            <a:lvl1pPr algn="ctr">
              <a:defRPr/>
            </a:lvl1pPr>
          </a:lstStyle>
          <a:p>
            <a:fld id="{725C68B6-61C2-468F-89AB-4B9F7531AA68}" type="slidenum">
              <a:rPr lang="ru-RU" smtClean="0"/>
              <a:pPr/>
              <a:t>‹#›</a:t>
            </a:fld>
            <a:endParaRPr lang="ru-RU"/>
          </a:p>
        </p:txBody>
      </p:sp>
      <p:sp>
        <p:nvSpPr>
          <p:cNvPr id="16" name="Нижний колонтитул 15"/>
          <p:cNvSpPr>
            <a:spLocks noGrp="1"/>
          </p:cNvSpPr>
          <p:nvPr>
            <p:ph type="ftr" sz="quarter" idx="16"/>
          </p:nvPr>
        </p:nvSpPr>
        <p:spPr/>
        <p:txBody>
          <a:bodyPr/>
          <a:lstStyle/>
          <a:p>
            <a:endParaRPr lang="ru-RU"/>
          </a:p>
        </p:txBody>
      </p:sp>
      <p:sp>
        <p:nvSpPr>
          <p:cNvPr id="17" name="Заголовок 16"/>
          <p:cNvSpPr>
            <a:spLocks noGrp="1"/>
          </p:cNvSpPr>
          <p:nvPr>
            <p:ph type="title"/>
          </p:nvPr>
        </p:nvSpPr>
        <p:spPr/>
        <p:txBody>
          <a:bodyPr rtlCol="0" anchor="b" anchorCtr="0"/>
          <a:lstStyle/>
          <a:p>
            <a:r>
              <a:rPr kumimoji="0" lang="ru-RU" smtClean="0"/>
              <a:t>Образец заголовка</a:t>
            </a:r>
            <a:endParaRPr kumimoji="0"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4" name="Дата 3"/>
          <p:cNvSpPr>
            <a:spLocks noGrp="1"/>
          </p:cNvSpPr>
          <p:nvPr>
            <p:ph type="dt" sz="half" idx="10"/>
          </p:nvPr>
        </p:nvSpPr>
        <p:spPr/>
        <p:txBody>
          <a:bodyPr/>
          <a:lstStyle/>
          <a:p>
            <a:fld id="{5B106E36-FD25-4E2D-B0AA-010F637433A0}" type="datetimeFigureOut">
              <a:rPr lang="ru-RU" smtClean="0"/>
              <a:pPr/>
              <a:t>19.11.2018</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725C68B6-61C2-468F-89AB-4B9F7531AA68}" type="slidenum">
              <a:rPr lang="ru-RU" smtClean="0"/>
              <a:pPr/>
              <a:t>‹#›</a:t>
            </a:fld>
            <a:endParaRPr lang="ru-RU"/>
          </a:p>
        </p:txBody>
      </p:sp>
      <p:sp>
        <p:nvSpPr>
          <p:cNvPr id="2" name="Заголовок 1"/>
          <p:cNvSpPr>
            <a:spLocks noGrp="1"/>
          </p:cNvSpPr>
          <p:nvPr>
            <p:ph type="title"/>
          </p:nvPr>
        </p:nvSpPr>
        <p:spPr>
          <a:xfrm>
            <a:off x="685800" y="3505200"/>
            <a:ext cx="7924800" cy="1371600"/>
          </a:xfrm>
        </p:spPr>
        <p:txBody>
          <a:bodyPr>
            <a:noAutofit/>
          </a:bodyPr>
          <a:lstStyle>
            <a:lvl1pPr algn="l" rtl="0">
              <a:spcBef>
                <a:spcPct val="0"/>
              </a:spcBef>
              <a:buNone/>
              <a:defRPr lang="en-US" sz="4800" b="0" dirty="0">
                <a:ln w="3200">
                  <a:solidFill>
                    <a:schemeClr val="bg2">
                      <a:shade val="25000"/>
                      <a:alpha val="25000"/>
                    </a:schemeClr>
                  </a:solidFill>
                  <a:prstDash val="solid"/>
                  <a:round/>
                </a:ln>
                <a:solidFill>
                  <a:srgbClr val="F9F9F9"/>
                </a:solidFill>
                <a:effectLst>
                  <a:innerShdw blurRad="38100" dist="25400" dir="13500000">
                    <a:prstClr val="black">
                      <a:alpha val="70000"/>
                    </a:prstClr>
                  </a:innerShdw>
                </a:effectLst>
              </a:defRPr>
            </a:lvl1pPr>
          </a:lstStyle>
          <a:p>
            <a:r>
              <a:rPr kumimoji="0" lang="ru-RU" smtClean="0"/>
              <a:t>Образец заголовка</a:t>
            </a:r>
            <a:endParaRPr kumimoji="0" lang="en-US"/>
          </a:p>
        </p:txBody>
      </p:sp>
      <p:sp>
        <p:nvSpPr>
          <p:cNvPr id="3" name="Текст 2"/>
          <p:cNvSpPr>
            <a:spLocks noGrp="1"/>
          </p:cNvSpPr>
          <p:nvPr>
            <p:ph type="body" idx="1"/>
          </p:nvPr>
        </p:nvSpPr>
        <p:spPr>
          <a:xfrm>
            <a:off x="685800" y="4958864"/>
            <a:ext cx="7924800" cy="984736"/>
          </a:xfrm>
        </p:spPr>
        <p:txBody>
          <a:bodyPr anchor="t"/>
          <a:lstStyle>
            <a:lvl1pPr marL="0" indent="0">
              <a:buNone/>
              <a:defRPr sz="2000" spc="100" baseline="0">
                <a:solidFill>
                  <a:schemeClr val="tx2"/>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ru-RU" smtClean="0"/>
              <a:t>Образец текста</a:t>
            </a:r>
          </a:p>
        </p:txBody>
      </p:sp>
      <p:cxnSp>
        <p:nvCxnSpPr>
          <p:cNvPr id="7" name="Прямая соединительная линия 6"/>
          <p:cNvCxnSpPr/>
          <p:nvPr/>
        </p:nvCxnSpPr>
        <p:spPr>
          <a:xfrm>
            <a:off x="685800" y="4916992"/>
            <a:ext cx="7924800" cy="4301"/>
          </a:xfrm>
          <a:prstGeom prst="line">
            <a:avLst/>
          </a:prstGeom>
          <a:noFill/>
          <a:ln w="9525" cap="flat" cmpd="sng" algn="ctr">
            <a:solidFill>
              <a:srgbClr val="E9E9E8"/>
            </a:solidFill>
            <a:prstDash val="solid"/>
          </a:ln>
          <a:effectLst>
            <a:outerShdw blurRad="31750" dir="2700000" algn="tl" rotWithShape="0">
              <a:srgbClr val="000000">
                <a:alpha val="55000"/>
              </a:srgbClr>
            </a:outerShdw>
          </a:effectLst>
        </p:spPr>
        <p:style>
          <a:lnRef idx="1">
            <a:schemeClr val="accent1"/>
          </a:lnRef>
          <a:fillRef idx="0">
            <a:schemeClr val="accent1"/>
          </a:fillRef>
          <a:effectRef idx="0">
            <a:schemeClr val="accent1"/>
          </a:effectRef>
          <a:fontRef idx="minor">
            <a:schemeClr val="tx1"/>
          </a:fontRef>
        </p:style>
      </p:cxn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5" name="Дата 4"/>
          <p:cNvSpPr>
            <a:spLocks noGrp="1"/>
          </p:cNvSpPr>
          <p:nvPr>
            <p:ph type="dt" sz="half" idx="10"/>
          </p:nvPr>
        </p:nvSpPr>
        <p:spPr/>
        <p:txBody>
          <a:bodyPr/>
          <a:lstStyle/>
          <a:p>
            <a:fld id="{5B106E36-FD25-4E2D-B0AA-010F637433A0}" type="datetimeFigureOut">
              <a:rPr lang="ru-RU" smtClean="0"/>
              <a:pPr/>
              <a:t>19.11.2018</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725C68B6-61C2-468F-89AB-4B9F7531AA68}" type="slidenum">
              <a:rPr lang="ru-RU" smtClean="0"/>
              <a:pPr/>
              <a:t>‹#›</a:t>
            </a:fld>
            <a:endParaRPr lang="ru-RU"/>
          </a:p>
        </p:txBody>
      </p:sp>
      <p:sp>
        <p:nvSpPr>
          <p:cNvPr id="2" name="Заголовок 1"/>
          <p:cNvSpPr>
            <a:spLocks noGrp="1"/>
          </p:cNvSpPr>
          <p:nvPr>
            <p:ph type="title"/>
          </p:nvPr>
        </p:nvSpPr>
        <p:spPr/>
        <p:txBody>
          <a:bodyPr/>
          <a:lstStyle/>
          <a:p>
            <a:r>
              <a:rPr kumimoji="0" lang="ru-RU" smtClean="0"/>
              <a:t>Образец заголовка</a:t>
            </a:r>
            <a:endParaRPr kumimoji="0" lang="en-US"/>
          </a:p>
        </p:txBody>
      </p:sp>
      <p:sp>
        <p:nvSpPr>
          <p:cNvPr id="11" name="Содержимое 10"/>
          <p:cNvSpPr>
            <a:spLocks noGrp="1"/>
          </p:cNvSpPr>
          <p:nvPr>
            <p:ph sz="half" idx="1"/>
          </p:nvPr>
        </p:nvSpPr>
        <p:spPr>
          <a:xfrm>
            <a:off x="457200" y="1524000"/>
            <a:ext cx="4059936" cy="4572000"/>
          </a:xfrm>
        </p:spPr>
        <p:txBody>
          <a:bodyPr/>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en-US"/>
          </a:p>
        </p:txBody>
      </p:sp>
      <p:sp>
        <p:nvSpPr>
          <p:cNvPr id="13" name="Содержимое 12"/>
          <p:cNvSpPr>
            <a:spLocks noGrp="1"/>
          </p:cNvSpPr>
          <p:nvPr>
            <p:ph sz="half" idx="2"/>
          </p:nvPr>
        </p:nvSpPr>
        <p:spPr>
          <a:xfrm>
            <a:off x="4648200" y="1524000"/>
            <a:ext cx="4059936" cy="4572000"/>
          </a:xfrm>
        </p:spPr>
        <p:txBody>
          <a:bodyPr/>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9" name="Номер слайда 8"/>
          <p:cNvSpPr>
            <a:spLocks noGrp="1"/>
          </p:cNvSpPr>
          <p:nvPr>
            <p:ph type="sldNum" sz="quarter" idx="12"/>
          </p:nvPr>
        </p:nvSpPr>
        <p:spPr/>
        <p:txBody>
          <a:bodyPr/>
          <a:lstStyle/>
          <a:p>
            <a:fld id="{725C68B6-61C2-468F-89AB-4B9F7531AA68}" type="slidenum">
              <a:rPr lang="ru-RU" smtClean="0"/>
              <a:pPr/>
              <a:t>‹#›</a:t>
            </a:fld>
            <a:endParaRPr lang="ru-RU"/>
          </a:p>
        </p:txBody>
      </p:sp>
      <p:sp>
        <p:nvSpPr>
          <p:cNvPr id="8" name="Нижний колонтитул 7"/>
          <p:cNvSpPr>
            <a:spLocks noGrp="1"/>
          </p:cNvSpPr>
          <p:nvPr>
            <p:ph type="ftr" sz="quarter" idx="11"/>
          </p:nvPr>
        </p:nvSpPr>
        <p:spPr/>
        <p:txBody>
          <a:bodyPr/>
          <a:lstStyle/>
          <a:p>
            <a:endParaRPr lang="ru-RU"/>
          </a:p>
        </p:txBody>
      </p:sp>
      <p:sp>
        <p:nvSpPr>
          <p:cNvPr id="7" name="Дата 6"/>
          <p:cNvSpPr>
            <a:spLocks noGrp="1"/>
          </p:cNvSpPr>
          <p:nvPr>
            <p:ph type="dt" sz="half" idx="10"/>
          </p:nvPr>
        </p:nvSpPr>
        <p:spPr/>
        <p:txBody>
          <a:bodyPr/>
          <a:lstStyle/>
          <a:p>
            <a:fld id="{5B106E36-FD25-4E2D-B0AA-010F637433A0}" type="datetimeFigureOut">
              <a:rPr lang="ru-RU" smtClean="0"/>
              <a:pPr/>
              <a:t>19.11.2018</a:t>
            </a:fld>
            <a:endParaRPr lang="ru-RU"/>
          </a:p>
        </p:txBody>
      </p:sp>
      <p:sp>
        <p:nvSpPr>
          <p:cNvPr id="3" name="Текст 2"/>
          <p:cNvSpPr>
            <a:spLocks noGrp="1"/>
          </p:cNvSpPr>
          <p:nvPr>
            <p:ph type="body" idx="1"/>
          </p:nvPr>
        </p:nvSpPr>
        <p:spPr>
          <a:xfrm>
            <a:off x="457200" y="1399593"/>
            <a:ext cx="4040188" cy="762000"/>
          </a:xfrm>
          <a:noFill/>
          <a:ln w="25400" cap="rnd" cmpd="sng" algn="ctr">
            <a:noFill/>
            <a:prstDash val="solid"/>
          </a:ln>
          <a:effectLst>
            <a:softEdge rad="63500"/>
          </a:effectLst>
          <a:sp3d prstMaterial="flat"/>
        </p:spPr>
        <p:style>
          <a:lnRef idx="3">
            <a:schemeClr val="lt1"/>
          </a:lnRef>
          <a:fillRef idx="1">
            <a:schemeClr val="accent5"/>
          </a:fillRef>
          <a:effectRef idx="1">
            <a:schemeClr val="accent5"/>
          </a:effectRef>
          <a:fontRef idx="minor">
            <a:schemeClr val="lt1"/>
          </a:fontRef>
        </p:style>
        <p:txBody>
          <a:bodyPr lIns="91440" tIns="45720" rIns="91440" bIns="45720" anchor="b">
            <a:noAutofit/>
          </a:bodyPr>
          <a:lstStyle>
            <a:lvl1pPr marL="0" indent="0" algn="l">
              <a:spcBef>
                <a:spcPts val="0"/>
              </a:spcBef>
              <a:buNone/>
              <a:defRPr sz="2600" b="1">
                <a:solidFill>
                  <a:schemeClr val="tx2"/>
                </a:solidFill>
              </a:defRPr>
            </a:lvl1pPr>
            <a:lvl2pPr>
              <a:buNone/>
              <a:defRPr sz="2000" b="1"/>
            </a:lvl2pPr>
            <a:lvl3pPr>
              <a:buNone/>
              <a:defRPr sz="1800" b="1"/>
            </a:lvl3pPr>
            <a:lvl4pPr>
              <a:buNone/>
              <a:defRPr sz="1600" b="1"/>
            </a:lvl4pPr>
            <a:lvl5pPr>
              <a:buNone/>
              <a:defRPr sz="1600" b="1"/>
            </a:lvl5pPr>
          </a:lstStyle>
          <a:p>
            <a:pPr lvl="0" eaLnBrk="1" latinLnBrk="0" hangingPunct="1"/>
            <a:r>
              <a:rPr kumimoji="0" lang="ru-RU" smtClean="0"/>
              <a:t>Образец текста</a:t>
            </a:r>
          </a:p>
        </p:txBody>
      </p:sp>
      <p:sp>
        <p:nvSpPr>
          <p:cNvPr id="32" name="Содержимое 31"/>
          <p:cNvSpPr>
            <a:spLocks noGrp="1"/>
          </p:cNvSpPr>
          <p:nvPr>
            <p:ph sz="half" idx="2"/>
          </p:nvPr>
        </p:nvSpPr>
        <p:spPr>
          <a:xfrm>
            <a:off x="457200" y="2201896"/>
            <a:ext cx="4038600" cy="3913632"/>
          </a:xfrm>
        </p:spPr>
        <p:txBody>
          <a:bodyPr/>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en-US"/>
          </a:p>
        </p:txBody>
      </p:sp>
      <p:sp>
        <p:nvSpPr>
          <p:cNvPr id="34" name="Содержимое 33"/>
          <p:cNvSpPr>
            <a:spLocks noGrp="1"/>
          </p:cNvSpPr>
          <p:nvPr>
            <p:ph sz="quarter" idx="4"/>
          </p:nvPr>
        </p:nvSpPr>
        <p:spPr>
          <a:xfrm>
            <a:off x="4649788" y="2201896"/>
            <a:ext cx="4038600" cy="3913632"/>
          </a:xfrm>
        </p:spPr>
        <p:txBody>
          <a:bodyPr/>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en-US"/>
          </a:p>
        </p:txBody>
      </p:sp>
      <p:sp>
        <p:nvSpPr>
          <p:cNvPr id="2" name="Заголовок 1"/>
          <p:cNvSpPr>
            <a:spLocks noGrp="1"/>
          </p:cNvSpPr>
          <p:nvPr>
            <p:ph type="title"/>
          </p:nvPr>
        </p:nvSpPr>
        <p:spPr>
          <a:xfrm>
            <a:off x="457200" y="155448"/>
            <a:ext cx="8229600" cy="1143000"/>
          </a:xfrm>
        </p:spPr>
        <p:txBody>
          <a:bodyPr anchor="b" anchorCtr="0"/>
          <a:lstStyle>
            <a:lvl1pPr>
              <a:defRPr/>
            </a:lvl1pPr>
          </a:lstStyle>
          <a:p>
            <a:r>
              <a:rPr kumimoji="0" lang="ru-RU" smtClean="0"/>
              <a:t>Образец заголовка</a:t>
            </a:r>
            <a:endParaRPr kumimoji="0" lang="en-US"/>
          </a:p>
        </p:txBody>
      </p:sp>
      <p:sp>
        <p:nvSpPr>
          <p:cNvPr id="12" name="Текст 11"/>
          <p:cNvSpPr>
            <a:spLocks noGrp="1"/>
          </p:cNvSpPr>
          <p:nvPr>
            <p:ph type="body" idx="3"/>
          </p:nvPr>
        </p:nvSpPr>
        <p:spPr>
          <a:xfrm>
            <a:off x="4648200" y="1399593"/>
            <a:ext cx="4040188" cy="762000"/>
          </a:xfrm>
          <a:noFill/>
          <a:ln w="25400" cap="rnd" cmpd="sng" algn="ctr">
            <a:noFill/>
            <a:prstDash val="solid"/>
          </a:ln>
          <a:effectLst>
            <a:softEdge rad="63500"/>
          </a:effectLst>
        </p:spPr>
        <p:style>
          <a:lnRef idx="3">
            <a:schemeClr val="lt1"/>
          </a:lnRef>
          <a:fillRef idx="1">
            <a:schemeClr val="accent5"/>
          </a:fillRef>
          <a:effectRef idx="1">
            <a:schemeClr val="accent5"/>
          </a:effectRef>
          <a:fontRef idx="minor">
            <a:schemeClr val="lt1"/>
          </a:fontRef>
        </p:style>
        <p:txBody>
          <a:bodyPr lIns="91440" tIns="45720" rIns="91440" bIns="45720" anchor="b">
            <a:noAutofit/>
          </a:bodyPr>
          <a:lstStyle>
            <a:lvl1pPr marL="0" indent="0" algn="l">
              <a:spcBef>
                <a:spcPts val="0"/>
              </a:spcBef>
              <a:buNone/>
              <a:defRPr sz="2600" b="1" baseline="0">
                <a:solidFill>
                  <a:schemeClr val="tx2"/>
                </a:solidFill>
              </a:defRPr>
            </a:lvl1pPr>
            <a:lvl2pPr>
              <a:buNone/>
              <a:defRPr sz="2000" b="1"/>
            </a:lvl2pPr>
            <a:lvl3pPr>
              <a:buNone/>
              <a:defRPr sz="1800" b="1"/>
            </a:lvl3pPr>
            <a:lvl4pPr>
              <a:buNone/>
              <a:defRPr sz="1600" b="1"/>
            </a:lvl4pPr>
            <a:lvl5pPr>
              <a:buNone/>
              <a:defRPr sz="1600" b="1"/>
            </a:lvl5pPr>
          </a:lstStyle>
          <a:p>
            <a:pPr lvl="0" eaLnBrk="1" latinLnBrk="0" hangingPunct="1"/>
            <a:r>
              <a:rPr kumimoji="0" lang="ru-RU" smtClean="0"/>
              <a:t>Образец текста</a:t>
            </a:r>
          </a:p>
        </p:txBody>
      </p:sp>
      <p:cxnSp>
        <p:nvCxnSpPr>
          <p:cNvPr id="10" name="Прямая соединительная линия 9"/>
          <p:cNvCxnSpPr/>
          <p:nvPr/>
        </p:nvCxnSpPr>
        <p:spPr>
          <a:xfrm>
            <a:off x="562945" y="2180219"/>
            <a:ext cx="3749040" cy="1588"/>
          </a:xfrm>
          <a:prstGeom prst="line">
            <a:avLst/>
          </a:prstGeom>
          <a:noFill/>
          <a:ln w="12700" cap="flat" cmpd="sng" algn="ctr">
            <a:solidFill>
              <a:schemeClr val="bg2">
                <a:tint val="20000"/>
              </a:schemeClr>
            </a:solidFill>
            <a:prstDash val="solid"/>
          </a:ln>
          <a:effectLst>
            <a:outerShdw blurRad="34925" dir="2700000" algn="tl" rotWithShape="0">
              <a:srgbClr val="000000">
                <a:alpha val="55000"/>
              </a:srgbClr>
            </a:outerShdw>
          </a:effectLst>
        </p:spPr>
        <p:style>
          <a:lnRef idx="1">
            <a:schemeClr val="accent1"/>
          </a:lnRef>
          <a:fillRef idx="0">
            <a:schemeClr val="accent1"/>
          </a:fillRef>
          <a:effectRef idx="0">
            <a:schemeClr val="accent1"/>
          </a:effectRef>
          <a:fontRef idx="minor">
            <a:schemeClr val="tx1"/>
          </a:fontRef>
        </p:style>
      </p:cxnSp>
      <p:cxnSp>
        <p:nvCxnSpPr>
          <p:cNvPr id="17" name="Прямая соединительная линия 16"/>
          <p:cNvCxnSpPr/>
          <p:nvPr/>
        </p:nvCxnSpPr>
        <p:spPr>
          <a:xfrm>
            <a:off x="4754880" y="2180219"/>
            <a:ext cx="3749040" cy="1588"/>
          </a:xfrm>
          <a:prstGeom prst="line">
            <a:avLst/>
          </a:prstGeom>
          <a:noFill/>
          <a:ln w="12700" cap="flat" cmpd="sng" algn="ctr">
            <a:solidFill>
              <a:schemeClr val="bg2">
                <a:tint val="20000"/>
              </a:schemeClr>
            </a:solidFill>
            <a:prstDash val="solid"/>
          </a:ln>
          <a:effectLst>
            <a:outerShdw blurRad="34925" dir="2700000" algn="tl" rotWithShape="0">
              <a:srgbClr val="000000">
                <a:alpha val="55000"/>
              </a:srgbClr>
            </a:outerShdw>
          </a:effectLst>
        </p:spPr>
        <p:style>
          <a:lnRef idx="1">
            <a:schemeClr val="accent1"/>
          </a:lnRef>
          <a:fillRef idx="0">
            <a:schemeClr val="accent1"/>
          </a:fillRef>
          <a:effectRef idx="0">
            <a:schemeClr val="accent1"/>
          </a:effectRef>
          <a:fontRef idx="minor">
            <a:schemeClr val="tx1"/>
          </a:fontRef>
        </p:style>
      </p:cxn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3" name="Дата 2"/>
          <p:cNvSpPr>
            <a:spLocks noGrp="1"/>
          </p:cNvSpPr>
          <p:nvPr>
            <p:ph type="dt" sz="half" idx="10"/>
          </p:nvPr>
        </p:nvSpPr>
        <p:spPr/>
        <p:txBody>
          <a:bodyPr/>
          <a:lstStyle/>
          <a:p>
            <a:fld id="{5B106E36-FD25-4E2D-B0AA-010F637433A0}" type="datetimeFigureOut">
              <a:rPr lang="ru-RU" smtClean="0"/>
              <a:pPr/>
              <a:t>19.11.2018</a:t>
            </a:fld>
            <a:endParaRPr lang="ru-RU"/>
          </a:p>
        </p:txBody>
      </p:sp>
      <p:sp>
        <p:nvSpPr>
          <p:cNvPr id="4" name="Нижний колонтитул 3"/>
          <p:cNvSpPr>
            <a:spLocks noGrp="1"/>
          </p:cNvSpPr>
          <p:nvPr>
            <p:ph type="ftr" sz="quarter" idx="11"/>
          </p:nvPr>
        </p:nvSpPr>
        <p:spPr/>
        <p:txBody>
          <a:bodyPr/>
          <a:lstStyle/>
          <a:p>
            <a:endParaRPr lang="ru-RU"/>
          </a:p>
        </p:txBody>
      </p:sp>
      <p:sp>
        <p:nvSpPr>
          <p:cNvPr id="5" name="Номер слайда 4"/>
          <p:cNvSpPr>
            <a:spLocks noGrp="1"/>
          </p:cNvSpPr>
          <p:nvPr>
            <p:ph type="sldNum" sz="quarter" idx="12"/>
          </p:nvPr>
        </p:nvSpPr>
        <p:spPr/>
        <p:txBody>
          <a:bodyPr/>
          <a:lstStyle/>
          <a:p>
            <a:fld id="{725C68B6-61C2-468F-89AB-4B9F7531AA68}" type="slidenum">
              <a:rPr lang="ru-RU" smtClean="0"/>
              <a:pPr/>
              <a:t>‹#›</a:t>
            </a:fld>
            <a:endParaRPr lang="ru-RU"/>
          </a:p>
        </p:txBody>
      </p:sp>
      <p:sp>
        <p:nvSpPr>
          <p:cNvPr id="2" name="Заголовок 1"/>
          <p:cNvSpPr>
            <a:spLocks noGrp="1"/>
          </p:cNvSpPr>
          <p:nvPr>
            <p:ph type="title"/>
          </p:nvPr>
        </p:nvSpPr>
        <p:spPr/>
        <p:txBody>
          <a:bodyPr/>
          <a:lstStyle/>
          <a:p>
            <a:r>
              <a:rPr kumimoji="0" lang="ru-RU" smtClean="0"/>
              <a:t>Образец заголовка</a:t>
            </a:r>
            <a:endParaRPr kumimoji="0"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Дата 1"/>
          <p:cNvSpPr>
            <a:spLocks noGrp="1"/>
          </p:cNvSpPr>
          <p:nvPr>
            <p:ph type="dt" sz="half" idx="10"/>
          </p:nvPr>
        </p:nvSpPr>
        <p:spPr/>
        <p:txBody>
          <a:bodyPr/>
          <a:lstStyle/>
          <a:p>
            <a:fld id="{5B106E36-FD25-4E2D-B0AA-010F637433A0}" type="datetimeFigureOut">
              <a:rPr lang="ru-RU" smtClean="0"/>
              <a:pPr/>
              <a:t>19.11.2018</a:t>
            </a:fld>
            <a:endParaRPr lang="ru-RU"/>
          </a:p>
        </p:txBody>
      </p:sp>
      <p:sp>
        <p:nvSpPr>
          <p:cNvPr id="3" name="Нижний колонтитул 2"/>
          <p:cNvSpPr>
            <a:spLocks noGrp="1"/>
          </p:cNvSpPr>
          <p:nvPr>
            <p:ph type="ftr" sz="quarter" idx="11"/>
          </p:nvPr>
        </p:nvSpPr>
        <p:spPr/>
        <p:txBody>
          <a:bodyPr/>
          <a:lstStyle/>
          <a:p>
            <a:endParaRPr lang="ru-RU"/>
          </a:p>
        </p:txBody>
      </p:sp>
      <p:sp>
        <p:nvSpPr>
          <p:cNvPr id="4" name="Номер слайда 3"/>
          <p:cNvSpPr>
            <a:spLocks noGrp="1"/>
          </p:cNvSpPr>
          <p:nvPr>
            <p:ph type="sldNum" sz="quarter" idx="12"/>
          </p:nvPr>
        </p:nvSpPr>
        <p:spPr/>
        <p:txBody>
          <a:bodyPr/>
          <a:lstStyle/>
          <a:p>
            <a:fld id="{725C68B6-61C2-468F-89AB-4B9F7531AA68}" type="slidenum">
              <a:rPr lang="ru-RU" smtClean="0"/>
              <a:pPr/>
              <a:t>‹#›</a:t>
            </a:fld>
            <a:endParaRPr lang="ru-RU"/>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Объект с подписью">
    <p:spTree>
      <p:nvGrpSpPr>
        <p:cNvPr id="1" name=""/>
        <p:cNvGrpSpPr/>
        <p:nvPr/>
      </p:nvGrpSpPr>
      <p:grpSpPr>
        <a:xfrm>
          <a:off x="0" y="0"/>
          <a:ext cx="0" cy="0"/>
          <a:chOff x="0" y="0"/>
          <a:chExt cx="0" cy="0"/>
        </a:xfrm>
      </p:grpSpPr>
      <p:sp>
        <p:nvSpPr>
          <p:cNvPr id="29" name="Содержимое 28"/>
          <p:cNvSpPr>
            <a:spLocks noGrp="1"/>
          </p:cNvSpPr>
          <p:nvPr>
            <p:ph sz="quarter" idx="1"/>
          </p:nvPr>
        </p:nvSpPr>
        <p:spPr>
          <a:xfrm>
            <a:off x="457200" y="457200"/>
            <a:ext cx="6248400" cy="5715000"/>
          </a:xfrm>
        </p:spPr>
        <p:txBody>
          <a:bodyPr/>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en-US"/>
          </a:p>
        </p:txBody>
      </p:sp>
      <p:sp>
        <p:nvSpPr>
          <p:cNvPr id="3" name="Текст 2"/>
          <p:cNvSpPr>
            <a:spLocks noGrp="1"/>
          </p:cNvSpPr>
          <p:nvPr>
            <p:ph type="body" idx="2"/>
          </p:nvPr>
        </p:nvSpPr>
        <p:spPr>
          <a:xfrm>
            <a:off x="6781800" y="1600200"/>
            <a:ext cx="1984248" cy="3733800"/>
          </a:xfrm>
        </p:spPr>
        <p:txBody>
          <a:bodyPr tIns="45720" bIns="45720" anchor="t" anchorCtr="0"/>
          <a:lstStyle>
            <a:lvl1pPr marL="0" indent="0">
              <a:lnSpc>
                <a:spcPct val="125000"/>
              </a:lnSpc>
              <a:spcAft>
                <a:spcPts val="1000"/>
              </a:spcAft>
              <a:buNone/>
              <a:defRPr sz="1600">
                <a:solidFill>
                  <a:schemeClr val="tx2"/>
                </a:solidFill>
              </a:defRPr>
            </a:lvl1pPr>
            <a:lvl2pPr>
              <a:buNone/>
              <a:defRPr sz="1200"/>
            </a:lvl2pPr>
            <a:lvl3pPr>
              <a:buNone/>
              <a:defRPr sz="1000"/>
            </a:lvl3pPr>
            <a:lvl4pPr>
              <a:buNone/>
              <a:defRPr sz="900"/>
            </a:lvl4pPr>
            <a:lvl5pPr>
              <a:buNone/>
              <a:defRPr sz="900"/>
            </a:lvl5pPr>
          </a:lstStyle>
          <a:p>
            <a:pPr lvl="0" eaLnBrk="1" latinLnBrk="0" hangingPunct="1"/>
            <a:r>
              <a:rPr kumimoji="0" lang="ru-RU" smtClean="0"/>
              <a:t>Образец текста</a:t>
            </a:r>
          </a:p>
        </p:txBody>
      </p:sp>
      <p:sp>
        <p:nvSpPr>
          <p:cNvPr id="31" name="Заголовок 30"/>
          <p:cNvSpPr>
            <a:spLocks noGrp="1"/>
          </p:cNvSpPr>
          <p:nvPr>
            <p:ph type="title"/>
          </p:nvPr>
        </p:nvSpPr>
        <p:spPr>
          <a:xfrm>
            <a:off x="6781800" y="457200"/>
            <a:ext cx="1981200" cy="1066800"/>
          </a:xfrm>
        </p:spPr>
        <p:txBody>
          <a:bodyPr lIns="91440" tIns="91440" anchor="b" anchorCtr="0"/>
          <a:lstStyle>
            <a:lvl1pPr algn="l">
              <a:buNone/>
              <a:defRPr sz="1800" b="1" spc="-50" baseline="0">
                <a:ln w="3175">
                  <a:noFill/>
                </a:ln>
                <a:solidFill>
                  <a:schemeClr val="tx2"/>
                </a:solidFill>
                <a:effectLst/>
                <a:latin typeface="+mn-lt"/>
                <a:ea typeface="+mn-ea"/>
                <a:cs typeface="+mn-cs"/>
              </a:defRPr>
            </a:lvl1pPr>
          </a:lstStyle>
          <a:p>
            <a:r>
              <a:rPr kumimoji="0" lang="ru-RU" smtClean="0"/>
              <a:t>Образец заголовка</a:t>
            </a:r>
            <a:endParaRPr kumimoji="0" lang="en-US"/>
          </a:p>
        </p:txBody>
      </p:sp>
      <p:sp>
        <p:nvSpPr>
          <p:cNvPr id="8" name="Дата 7"/>
          <p:cNvSpPr>
            <a:spLocks noGrp="1"/>
          </p:cNvSpPr>
          <p:nvPr>
            <p:ph type="dt" sz="half" idx="14"/>
          </p:nvPr>
        </p:nvSpPr>
        <p:spPr/>
        <p:txBody>
          <a:bodyPr/>
          <a:lstStyle/>
          <a:p>
            <a:fld id="{5B106E36-FD25-4E2D-B0AA-010F637433A0}" type="datetimeFigureOut">
              <a:rPr lang="ru-RU" smtClean="0"/>
              <a:pPr/>
              <a:t>19.11.2018</a:t>
            </a:fld>
            <a:endParaRPr lang="ru-RU"/>
          </a:p>
        </p:txBody>
      </p:sp>
      <p:sp>
        <p:nvSpPr>
          <p:cNvPr id="9" name="Номер слайда 8"/>
          <p:cNvSpPr>
            <a:spLocks noGrp="1"/>
          </p:cNvSpPr>
          <p:nvPr>
            <p:ph type="sldNum" sz="quarter" idx="15"/>
          </p:nvPr>
        </p:nvSpPr>
        <p:spPr/>
        <p:txBody>
          <a:bodyPr/>
          <a:lstStyle/>
          <a:p>
            <a:fld id="{725C68B6-61C2-468F-89AB-4B9F7531AA68}" type="slidenum">
              <a:rPr lang="ru-RU" smtClean="0"/>
              <a:pPr/>
              <a:t>‹#›</a:t>
            </a:fld>
            <a:endParaRPr lang="ru-RU"/>
          </a:p>
        </p:txBody>
      </p:sp>
      <p:sp>
        <p:nvSpPr>
          <p:cNvPr id="10" name="Нижний колонтитул 9"/>
          <p:cNvSpPr>
            <a:spLocks noGrp="1"/>
          </p:cNvSpPr>
          <p:nvPr>
            <p:ph type="ftr" sz="quarter" idx="16"/>
          </p:nvPr>
        </p:nvSpPr>
        <p:spPr/>
        <p:txBody>
          <a:bodyPr/>
          <a:lstStyle/>
          <a:p>
            <a:endParaRPr lang="ru-RU"/>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Рисунок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6629400" y="457200"/>
            <a:ext cx="2057400" cy="1066800"/>
          </a:xfrm>
        </p:spPr>
        <p:txBody>
          <a:bodyPr lIns="91440" tIns="91440" anchor="b" anchorCtr="0"/>
          <a:lstStyle>
            <a:lvl1pPr algn="l">
              <a:buNone/>
              <a:defRPr sz="1800" b="1" spc="-50" baseline="0">
                <a:ln w="3175">
                  <a:noFill/>
                </a:ln>
                <a:solidFill>
                  <a:schemeClr val="tx2"/>
                </a:solidFill>
                <a:effectLst/>
                <a:latin typeface="+mn-lt"/>
                <a:ea typeface="+mn-ea"/>
                <a:cs typeface="+mn-cs"/>
              </a:defRPr>
            </a:lvl1pPr>
          </a:lstStyle>
          <a:p>
            <a:r>
              <a:rPr kumimoji="0" lang="ru-RU" smtClean="0"/>
              <a:t>Образец заголовка</a:t>
            </a:r>
            <a:endParaRPr kumimoji="0" lang="en-US"/>
          </a:p>
        </p:txBody>
      </p:sp>
      <p:sp>
        <p:nvSpPr>
          <p:cNvPr id="3" name="Рисунок 2"/>
          <p:cNvSpPr>
            <a:spLocks noGrp="1"/>
          </p:cNvSpPr>
          <p:nvPr>
            <p:ph type="pic" idx="1"/>
          </p:nvPr>
        </p:nvSpPr>
        <p:spPr>
          <a:xfrm>
            <a:off x="457200" y="457200"/>
            <a:ext cx="6019800" cy="5562600"/>
          </a:xfrm>
          <a:solidFill>
            <a:schemeClr val="tx2">
              <a:tint val="40000"/>
            </a:schemeClr>
          </a:solidFill>
          <a:effectLst>
            <a:outerShdw blurRad="88900" sx="103000" sy="103000" algn="ctr" rotWithShape="0">
              <a:prstClr val="black">
                <a:alpha val="32000"/>
              </a:prstClr>
            </a:outerShdw>
            <a:softEdge rad="127000"/>
          </a:effectLst>
        </p:spPr>
        <p:txBody>
          <a:bodyPr/>
          <a:lstStyle>
            <a:lvl1pPr marL="0" indent="0">
              <a:buNone/>
              <a:defRPr sz="3200">
                <a:solidFill>
                  <a:schemeClr val="bg1"/>
                </a:solidFill>
              </a:defRPr>
            </a:lvl1pPr>
          </a:lstStyle>
          <a:p>
            <a:r>
              <a:rPr kumimoji="0" lang="ru-RU" smtClean="0"/>
              <a:t>Вставка рисунка</a:t>
            </a:r>
            <a:endParaRPr kumimoji="0" lang="en-US"/>
          </a:p>
        </p:txBody>
      </p:sp>
      <p:sp>
        <p:nvSpPr>
          <p:cNvPr id="4" name="Текст 3"/>
          <p:cNvSpPr>
            <a:spLocks noGrp="1"/>
          </p:cNvSpPr>
          <p:nvPr>
            <p:ph type="body" sz="half" idx="2"/>
          </p:nvPr>
        </p:nvSpPr>
        <p:spPr>
          <a:xfrm>
            <a:off x="6629400" y="1600200"/>
            <a:ext cx="2057400" cy="4419600"/>
          </a:xfrm>
        </p:spPr>
        <p:txBody>
          <a:bodyPr anchor="t" anchorCtr="0"/>
          <a:lstStyle>
            <a:lvl1pPr marL="0" indent="0">
              <a:lnSpc>
                <a:spcPct val="125000"/>
              </a:lnSpc>
              <a:spcAft>
                <a:spcPts val="1000"/>
              </a:spcAft>
              <a:buFontTx/>
              <a:buNone/>
              <a:defRPr sz="1600" b="0">
                <a:solidFill>
                  <a:schemeClr val="tx2"/>
                </a:solidFill>
              </a:defRPr>
            </a:lvl1pPr>
            <a:lvl2pPr>
              <a:defRPr sz="1200"/>
            </a:lvl2pPr>
            <a:lvl3pPr>
              <a:defRPr sz="1000"/>
            </a:lvl3pPr>
            <a:lvl4pPr>
              <a:defRPr sz="900"/>
            </a:lvl4pPr>
            <a:lvl5pPr>
              <a:defRPr sz="900"/>
            </a:lvl5pPr>
          </a:lstStyle>
          <a:p>
            <a:pPr lvl="0" eaLnBrk="1" latinLnBrk="0" hangingPunct="1"/>
            <a:r>
              <a:rPr kumimoji="0" lang="ru-RU" smtClean="0"/>
              <a:t>Образец текста</a:t>
            </a:r>
          </a:p>
        </p:txBody>
      </p:sp>
      <p:sp>
        <p:nvSpPr>
          <p:cNvPr id="8" name="Дата 7"/>
          <p:cNvSpPr>
            <a:spLocks noGrp="1"/>
          </p:cNvSpPr>
          <p:nvPr>
            <p:ph type="dt" sz="half" idx="10"/>
          </p:nvPr>
        </p:nvSpPr>
        <p:spPr/>
        <p:txBody>
          <a:bodyPr/>
          <a:lstStyle/>
          <a:p>
            <a:fld id="{5B106E36-FD25-4E2D-B0AA-010F637433A0}" type="datetimeFigureOut">
              <a:rPr lang="ru-RU" smtClean="0"/>
              <a:pPr/>
              <a:t>19.11.2018</a:t>
            </a:fld>
            <a:endParaRPr lang="ru-RU"/>
          </a:p>
        </p:txBody>
      </p:sp>
      <p:sp>
        <p:nvSpPr>
          <p:cNvPr id="9" name="Номер слайда 8"/>
          <p:cNvSpPr>
            <a:spLocks noGrp="1"/>
          </p:cNvSpPr>
          <p:nvPr>
            <p:ph type="sldNum" sz="quarter" idx="11"/>
          </p:nvPr>
        </p:nvSpPr>
        <p:spPr/>
        <p:txBody>
          <a:bodyPr/>
          <a:lstStyle/>
          <a:p>
            <a:fld id="{725C68B6-61C2-468F-89AB-4B9F7531AA68}" type="slidenum">
              <a:rPr lang="ru-RU" smtClean="0"/>
              <a:pPr/>
              <a:t>‹#›</a:t>
            </a:fld>
            <a:endParaRPr lang="ru-RU"/>
          </a:p>
        </p:txBody>
      </p:sp>
      <p:sp>
        <p:nvSpPr>
          <p:cNvPr id="10" name="Нижний колонтитул 9"/>
          <p:cNvSpPr>
            <a:spLocks noGrp="1"/>
          </p:cNvSpPr>
          <p:nvPr>
            <p:ph type="ftr" sz="quarter" idx="12"/>
          </p:nvPr>
        </p:nvSpPr>
        <p:spPr/>
        <p:txBody>
          <a:bodyPr/>
          <a:lstStyle/>
          <a:p>
            <a:endParaRPr lang="ru-RU"/>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9" name="Текст 8"/>
          <p:cNvSpPr>
            <a:spLocks noGrp="1"/>
          </p:cNvSpPr>
          <p:nvPr>
            <p:ph type="body" idx="1"/>
          </p:nvPr>
        </p:nvSpPr>
        <p:spPr>
          <a:xfrm>
            <a:off x="457200" y="1447800"/>
            <a:ext cx="8229600" cy="4678363"/>
          </a:xfrm>
          <a:prstGeom prst="rect">
            <a:avLst/>
          </a:prstGeom>
        </p:spPr>
        <p:txBody>
          <a:bodyPr vert="horz">
            <a:normAutofit/>
          </a:bodyPr>
          <a:lstStyle/>
          <a:p>
            <a:pPr lvl="0" eaLnBrk="1" latinLnBrk="0" hangingPunct="1"/>
            <a:r>
              <a:rPr kumimoji="0" lang="ru-RU" smtClean="0"/>
              <a:t>Образец текста</a:t>
            </a:r>
          </a:p>
          <a:p>
            <a:pPr lvl="1" eaLnBrk="1" latinLnBrk="0" hangingPunct="1"/>
            <a:r>
              <a:rPr kumimoji="0" lang="ru-RU" smtClean="0"/>
              <a:t>Второй уровень</a:t>
            </a:r>
          </a:p>
          <a:p>
            <a:pPr lvl="2" eaLnBrk="1" latinLnBrk="0" hangingPunct="1"/>
            <a:r>
              <a:rPr kumimoji="0" lang="ru-RU" smtClean="0"/>
              <a:t>Третий уровень</a:t>
            </a:r>
          </a:p>
          <a:p>
            <a:pPr lvl="3" eaLnBrk="1" latinLnBrk="0" hangingPunct="1"/>
            <a:r>
              <a:rPr kumimoji="0" lang="ru-RU" smtClean="0"/>
              <a:t>Четвертый уровень</a:t>
            </a:r>
          </a:p>
          <a:p>
            <a:pPr lvl="4" eaLnBrk="1" latinLnBrk="0" hangingPunct="1"/>
            <a:r>
              <a:rPr kumimoji="0" lang="ru-RU" smtClean="0"/>
              <a:t>Пятый уровень</a:t>
            </a:r>
            <a:endParaRPr kumimoji="0" lang="en-US"/>
          </a:p>
        </p:txBody>
      </p:sp>
      <p:sp>
        <p:nvSpPr>
          <p:cNvPr id="24" name="Дата 23"/>
          <p:cNvSpPr>
            <a:spLocks noGrp="1"/>
          </p:cNvSpPr>
          <p:nvPr>
            <p:ph type="dt" sz="half" idx="2"/>
          </p:nvPr>
        </p:nvSpPr>
        <p:spPr>
          <a:xfrm>
            <a:off x="5791200" y="6203667"/>
            <a:ext cx="2590800" cy="384048"/>
          </a:xfrm>
          <a:prstGeom prst="rect">
            <a:avLst/>
          </a:prstGeom>
        </p:spPr>
        <p:txBody>
          <a:bodyPr vert="horz" anchor="ctr" anchorCtr="0"/>
          <a:lstStyle>
            <a:lvl1pPr algn="l" eaLnBrk="1" latinLnBrk="0" hangingPunct="1">
              <a:defRPr kumimoji="0" sz="1200">
                <a:solidFill>
                  <a:schemeClr val="tx2"/>
                </a:solidFill>
              </a:defRPr>
            </a:lvl1pPr>
          </a:lstStyle>
          <a:p>
            <a:fld id="{5B106E36-FD25-4E2D-B0AA-010F637433A0}" type="datetimeFigureOut">
              <a:rPr lang="ru-RU" smtClean="0"/>
              <a:pPr/>
              <a:t>19.11.2018</a:t>
            </a:fld>
            <a:endParaRPr lang="ru-RU"/>
          </a:p>
        </p:txBody>
      </p:sp>
      <p:sp>
        <p:nvSpPr>
          <p:cNvPr id="10" name="Нижний колонтитул 9"/>
          <p:cNvSpPr>
            <a:spLocks noGrp="1"/>
          </p:cNvSpPr>
          <p:nvPr>
            <p:ph type="ftr" sz="quarter" idx="3"/>
          </p:nvPr>
        </p:nvSpPr>
        <p:spPr>
          <a:xfrm>
            <a:off x="2133600" y="6203667"/>
            <a:ext cx="3581400" cy="384048"/>
          </a:xfrm>
          <a:prstGeom prst="rect">
            <a:avLst/>
          </a:prstGeom>
        </p:spPr>
        <p:txBody>
          <a:bodyPr vert="horz" anchor="ctr" anchorCtr="0"/>
          <a:lstStyle>
            <a:lvl1pPr algn="r" eaLnBrk="1" latinLnBrk="0" hangingPunct="1">
              <a:defRPr kumimoji="0" sz="1200">
                <a:solidFill>
                  <a:schemeClr val="tx2"/>
                </a:solidFill>
              </a:defRPr>
            </a:lvl1pPr>
          </a:lstStyle>
          <a:p>
            <a:endParaRPr lang="ru-RU"/>
          </a:p>
        </p:txBody>
      </p:sp>
      <p:sp>
        <p:nvSpPr>
          <p:cNvPr id="22" name="Номер слайда 21"/>
          <p:cNvSpPr>
            <a:spLocks noGrp="1"/>
          </p:cNvSpPr>
          <p:nvPr>
            <p:ph type="sldNum" sz="quarter" idx="4"/>
          </p:nvPr>
        </p:nvSpPr>
        <p:spPr>
          <a:xfrm>
            <a:off x="8410575" y="6181531"/>
            <a:ext cx="609600" cy="457200"/>
          </a:xfrm>
          <a:prstGeom prst="rect">
            <a:avLst/>
          </a:prstGeom>
          <a:noFill/>
        </p:spPr>
        <p:txBody>
          <a:bodyPr vert="horz" lIns="0" tIns="0" rIns="0" bIns="0" anchor="ctr" anchorCtr="0">
            <a:noAutofit/>
          </a:bodyPr>
          <a:lstStyle>
            <a:lvl1pPr algn="ctr" eaLnBrk="1" latinLnBrk="0" hangingPunct="1">
              <a:defRPr kumimoji="0" sz="1600" baseline="0">
                <a:solidFill>
                  <a:schemeClr val="tx2"/>
                </a:solidFill>
              </a:defRPr>
            </a:lvl1pPr>
          </a:lstStyle>
          <a:p>
            <a:fld id="{725C68B6-61C2-468F-89AB-4B9F7531AA68}" type="slidenum">
              <a:rPr lang="ru-RU" smtClean="0"/>
              <a:pPr/>
              <a:t>‹#›</a:t>
            </a:fld>
            <a:endParaRPr lang="ru-RU"/>
          </a:p>
        </p:txBody>
      </p:sp>
      <p:sp>
        <p:nvSpPr>
          <p:cNvPr id="5" name="Заголовок 4"/>
          <p:cNvSpPr>
            <a:spLocks noGrp="1"/>
          </p:cNvSpPr>
          <p:nvPr>
            <p:ph type="title"/>
          </p:nvPr>
        </p:nvSpPr>
        <p:spPr>
          <a:xfrm>
            <a:off x="457200" y="152400"/>
            <a:ext cx="8229600" cy="1219200"/>
          </a:xfrm>
          <a:prstGeom prst="rect">
            <a:avLst/>
          </a:prstGeom>
          <a:ln w="6350" cap="rnd">
            <a:noFill/>
          </a:ln>
        </p:spPr>
        <p:txBody>
          <a:bodyPr vert="horz" anchor="b" anchorCtr="0">
            <a:normAutofit/>
          </a:bodyPr>
          <a:lstStyle/>
          <a:p>
            <a:r>
              <a:rPr kumimoji="0" lang="ru-RU" smtClean="0"/>
              <a:t>Образец заголовка</a:t>
            </a:r>
            <a:endParaRPr kumimoji="0" lang="en-US"/>
          </a:p>
        </p:txBody>
      </p:sp>
    </p:spTree>
  </p:cSld>
  <p:clrMap bg1="dk1" tx1="lt1" bg2="dk2" tx2="lt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txStyles>
    <p:titleStyle>
      <a:lvl1pPr algn="l" rtl="0" eaLnBrk="1" latinLnBrk="0" hangingPunct="1">
        <a:spcBef>
          <a:spcPct val="0"/>
        </a:spcBef>
        <a:buNone/>
        <a:defRPr kumimoji="0" lang="en-US" sz="4200" b="0" kern="1200" spc="-100" baseline="0" dirty="0">
          <a:ln w="3200">
            <a:solidFill>
              <a:schemeClr val="bg2">
                <a:shade val="75000"/>
                <a:alpha val="25000"/>
              </a:schemeClr>
            </a:solidFill>
            <a:prstDash val="solid"/>
            <a:round/>
          </a:ln>
          <a:solidFill>
            <a:srgbClr val="F9F9F9"/>
          </a:solidFill>
          <a:effectLst>
            <a:innerShdw blurRad="50800" dist="25400" dir="13500000">
              <a:prstClr val="black">
                <a:alpha val="70000"/>
              </a:prstClr>
            </a:innerShdw>
          </a:effectLst>
          <a:latin typeface="+mj-lt"/>
          <a:ea typeface="+mj-ea"/>
          <a:cs typeface="+mj-cs"/>
        </a:defRPr>
      </a:lvl1pPr>
    </p:titleStyle>
    <p:bodyStyle>
      <a:lvl1pPr marL="274320" indent="-274320" algn="l" rtl="0" eaLnBrk="1" latinLnBrk="0" hangingPunct="1">
        <a:spcBef>
          <a:spcPts val="600"/>
        </a:spcBef>
        <a:buClr>
          <a:schemeClr val="accent2"/>
        </a:buClr>
        <a:buSzPct val="85000"/>
        <a:buFont typeface="Wingdings 2"/>
        <a:buChar char=""/>
        <a:defRPr kumimoji="0" sz="2600" kern="1200">
          <a:solidFill>
            <a:schemeClr val="tx1"/>
          </a:solidFill>
          <a:latin typeface="+mn-lt"/>
          <a:ea typeface="+mn-ea"/>
          <a:cs typeface="+mn-cs"/>
        </a:defRPr>
      </a:lvl1pPr>
      <a:lvl2pPr marL="640080" indent="-274320" algn="l" rtl="0" eaLnBrk="1" latinLnBrk="0" hangingPunct="1">
        <a:spcBef>
          <a:spcPts val="300"/>
        </a:spcBef>
        <a:buClr>
          <a:schemeClr val="accent2">
            <a:shade val="75000"/>
          </a:schemeClr>
        </a:buClr>
        <a:buSzPct val="85000"/>
        <a:buFont typeface="Wingdings 2"/>
        <a:buChar char=""/>
        <a:defRPr kumimoji="0" sz="2400" kern="1200">
          <a:solidFill>
            <a:schemeClr val="tx2"/>
          </a:solidFill>
          <a:latin typeface="+mn-lt"/>
          <a:ea typeface="+mn-ea"/>
          <a:cs typeface="+mn-cs"/>
        </a:defRPr>
      </a:lvl2pPr>
      <a:lvl3pPr marL="1005840" indent="-228600" algn="l" rtl="0" eaLnBrk="1" latinLnBrk="0" hangingPunct="1">
        <a:spcBef>
          <a:spcPts val="300"/>
        </a:spcBef>
        <a:buClr>
          <a:schemeClr val="accent2">
            <a:shade val="50000"/>
          </a:schemeClr>
        </a:buClr>
        <a:buSzPct val="85000"/>
        <a:buFont typeface="Wingdings 2"/>
        <a:buChar char=""/>
        <a:defRPr kumimoji="0" sz="2100" kern="1200">
          <a:solidFill>
            <a:schemeClr val="tx1"/>
          </a:solidFill>
          <a:latin typeface="+mn-lt"/>
          <a:ea typeface="+mn-ea"/>
          <a:cs typeface="+mn-cs"/>
        </a:defRPr>
      </a:lvl3pPr>
      <a:lvl4pPr marL="1280160" indent="-228600" algn="l" rtl="0" eaLnBrk="1" latinLnBrk="0" hangingPunct="1">
        <a:spcBef>
          <a:spcPts val="300"/>
        </a:spcBef>
        <a:buClr>
          <a:schemeClr val="accent2">
            <a:shade val="75000"/>
          </a:schemeClr>
        </a:buClr>
        <a:buSzPct val="85000"/>
        <a:buFont typeface="Wingdings 2" pitchFamily="18" charset="2"/>
        <a:buChar char=""/>
        <a:defRPr kumimoji="0" sz="1900" kern="1200">
          <a:solidFill>
            <a:schemeClr val="tx1"/>
          </a:solidFill>
          <a:latin typeface="+mn-lt"/>
          <a:ea typeface="+mn-ea"/>
          <a:cs typeface="+mn-cs"/>
        </a:defRPr>
      </a:lvl4pPr>
      <a:lvl5pPr marL="1554480" indent="-228600" algn="l" rtl="0" eaLnBrk="1" latinLnBrk="0" hangingPunct="1">
        <a:spcBef>
          <a:spcPts val="340"/>
        </a:spcBef>
        <a:buClr>
          <a:schemeClr val="accent2">
            <a:shade val="75000"/>
          </a:schemeClr>
        </a:buClr>
        <a:buSzPct val="85000"/>
        <a:buFont typeface="Wingdings 2" pitchFamily="18" charset="2"/>
        <a:buChar char=""/>
        <a:defRPr kumimoji="0" sz="1600" kern="1200">
          <a:solidFill>
            <a:schemeClr val="tx1"/>
          </a:solidFill>
          <a:latin typeface="+mn-lt"/>
          <a:ea typeface="+mn-ea"/>
          <a:cs typeface="+mn-cs"/>
        </a:defRPr>
      </a:lvl5pPr>
      <a:lvl6pPr marL="1828800" indent="-228600" algn="l" rtl="0" eaLnBrk="1" latinLnBrk="0" hangingPunct="1">
        <a:spcBef>
          <a:spcPts val="340"/>
        </a:spcBef>
        <a:buClr>
          <a:schemeClr val="accent2">
            <a:shade val="75000"/>
          </a:schemeClr>
        </a:buClr>
        <a:buSzPct val="85000"/>
        <a:buFont typeface="Wingdings 2" pitchFamily="18" charset="2"/>
        <a:buChar char="?"/>
        <a:defRPr kumimoji="0" sz="1700" kern="1200">
          <a:solidFill>
            <a:schemeClr val="tx1"/>
          </a:solidFill>
          <a:latin typeface="+mn-lt"/>
          <a:ea typeface="+mn-ea"/>
          <a:cs typeface="+mn-cs"/>
        </a:defRPr>
      </a:lvl6pPr>
      <a:lvl7pPr marL="2011680" indent="-182880" algn="l" rtl="0" eaLnBrk="1" latinLnBrk="0" hangingPunct="1">
        <a:spcBef>
          <a:spcPts val="340"/>
        </a:spcBef>
        <a:buClr>
          <a:schemeClr val="accent2">
            <a:shade val="75000"/>
          </a:schemeClr>
        </a:buClr>
        <a:buSzPct val="85000"/>
        <a:buFont typeface="Wingdings 2" pitchFamily="18" charset="2"/>
        <a:buChar char="?"/>
        <a:defRPr kumimoji="0" sz="1600" kern="1200" baseline="0">
          <a:solidFill>
            <a:schemeClr val="tx1"/>
          </a:solidFill>
          <a:latin typeface="+mn-lt"/>
          <a:ea typeface="+mn-ea"/>
          <a:cs typeface="+mn-cs"/>
        </a:defRPr>
      </a:lvl7pPr>
      <a:lvl8pPr marL="2286000" indent="-182880" algn="l" rtl="0" eaLnBrk="1" latinLnBrk="0" hangingPunct="1">
        <a:spcBef>
          <a:spcPts val="340"/>
        </a:spcBef>
        <a:buClr>
          <a:schemeClr val="accent2">
            <a:shade val="75000"/>
          </a:schemeClr>
        </a:buClr>
        <a:buSzPct val="85000"/>
        <a:buFont typeface="Wingdings 2" pitchFamily="18" charset="2"/>
        <a:buChar char="?"/>
        <a:defRPr kumimoji="0" sz="1500" kern="1200">
          <a:solidFill>
            <a:schemeClr val="tx1"/>
          </a:solidFill>
          <a:latin typeface="+mn-lt"/>
          <a:ea typeface="+mn-ea"/>
          <a:cs typeface="+mn-cs"/>
        </a:defRPr>
      </a:lvl8pPr>
      <a:lvl9pPr marL="2560320" indent="-182880" algn="l" rtl="0" eaLnBrk="1" latinLnBrk="0" hangingPunct="1">
        <a:spcBef>
          <a:spcPts val="340"/>
        </a:spcBef>
        <a:buClr>
          <a:schemeClr val="accent2">
            <a:shade val="75000"/>
          </a:schemeClr>
        </a:buClr>
        <a:buSzPct val="85000"/>
        <a:buFont typeface="Wingdings 2" pitchFamily="18" charset="2"/>
        <a:buChar char="?"/>
        <a:defRPr kumimoji="0" sz="1500" kern="120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9.xml"/></Relationships>
</file>

<file path=ppt/slides/_rels/slide15.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21.jpeg"/><Relationship Id="rId1" Type="http://schemas.openxmlformats.org/officeDocument/2006/relationships/slideLayout" Target="../slideLayouts/slideLayout8.xml"/></Relationships>
</file>

<file path=ppt/slides/_rels/slide16.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8.xml"/></Relationships>
</file>

<file path=ppt/slides/_rels/slide17.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image" Target="../media/image24.jpeg"/><Relationship Id="rId1" Type="http://schemas.openxmlformats.org/officeDocument/2006/relationships/slideLayout" Target="../slideLayouts/slideLayout8.xml"/></Relationships>
</file>

<file path=ppt/slides/_rels/slide18.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image" Target="../media/image27.jpeg"/><Relationship Id="rId1" Type="http://schemas.openxmlformats.org/officeDocument/2006/relationships/slideLayout" Target="../slideLayouts/slideLayout8.xml"/></Relationships>
</file>

<file path=ppt/slides/_rels/slide2.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jpeg"/><Relationship Id="rId1" Type="http://schemas.openxmlformats.org/officeDocument/2006/relationships/slideLayout" Target="../slideLayouts/slideLayout4.xml"/></Relationships>
</file>

<file path=ppt/slides/_rels/slide20.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image" Target="../media/image29.jpe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image" Target="../media/image31.jpeg"/><Relationship Id="rId1" Type="http://schemas.openxmlformats.org/officeDocument/2006/relationships/slideLayout" Target="../slideLayouts/slideLayout5.xml"/></Relationships>
</file>

<file path=ppt/slides/_rels/slide22.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image" Target="../media/image33.jpeg"/><Relationship Id="rId1" Type="http://schemas.openxmlformats.org/officeDocument/2006/relationships/slideLayout" Target="../slideLayouts/slideLayout2.xml"/><Relationship Id="rId5" Type="http://schemas.openxmlformats.org/officeDocument/2006/relationships/image" Target="../media/image36.jpeg"/><Relationship Id="rId4" Type="http://schemas.openxmlformats.org/officeDocument/2006/relationships/image" Target="../media/image35.jpeg"/></Relationships>
</file>

<file path=ppt/slides/_rels/slide23.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image" Target="../media/image37.jpeg"/><Relationship Id="rId1" Type="http://schemas.openxmlformats.org/officeDocument/2006/relationships/slideLayout" Target="../slideLayouts/slideLayout8.xml"/></Relationships>
</file>

<file path=ppt/slides/_rels/slide24.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image" Target="../media/image39.jpeg"/><Relationship Id="rId1" Type="http://schemas.openxmlformats.org/officeDocument/2006/relationships/slideLayout" Target="../slideLayouts/slideLayout5.xml"/></Relationships>
</file>

<file path=ppt/slides/_rels/slide25.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image" Target="../media/image41.jpeg"/><Relationship Id="rId1" Type="http://schemas.openxmlformats.org/officeDocument/2006/relationships/slideLayout" Target="../slideLayouts/slideLayout5.xml"/><Relationship Id="rId5" Type="http://schemas.openxmlformats.org/officeDocument/2006/relationships/image" Target="../media/image44.jpeg"/><Relationship Id="rId4" Type="http://schemas.openxmlformats.org/officeDocument/2006/relationships/image" Target="../media/image43.jpeg"/></Relationships>
</file>

<file path=ppt/slides/_rels/slide26.xml.rels><?xml version="1.0" encoding="UTF-8" standalone="yes"?>
<Relationships xmlns="http://schemas.openxmlformats.org/package/2006/relationships"><Relationship Id="rId3" Type="http://schemas.openxmlformats.org/officeDocument/2006/relationships/image" Target="../media/image46.jpeg"/><Relationship Id="rId7" Type="http://schemas.openxmlformats.org/officeDocument/2006/relationships/image" Target="../media/image50.jpeg"/><Relationship Id="rId2" Type="http://schemas.openxmlformats.org/officeDocument/2006/relationships/image" Target="../media/image45.jpeg"/><Relationship Id="rId1" Type="http://schemas.openxmlformats.org/officeDocument/2006/relationships/slideLayout" Target="../slideLayouts/slideLayout5.xml"/><Relationship Id="rId6" Type="http://schemas.openxmlformats.org/officeDocument/2006/relationships/image" Target="../media/image49.jpeg"/><Relationship Id="rId5" Type="http://schemas.openxmlformats.org/officeDocument/2006/relationships/image" Target="../media/image48.jpeg"/><Relationship Id="rId4" Type="http://schemas.openxmlformats.org/officeDocument/2006/relationships/image" Target="../media/image47.jpeg"/></Relationships>
</file>

<file path=ppt/slides/_rels/slide27.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image" Target="../media/image51.jpe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image" Target="../media/image53.jpeg"/><Relationship Id="rId1" Type="http://schemas.openxmlformats.org/officeDocument/2006/relationships/slideLayout" Target="../slideLayouts/slideLayout5.xml"/></Relationships>
</file>

<file path=ppt/slides/_rels/slide29.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3" Type="http://schemas.openxmlformats.org/officeDocument/2006/relationships/image" Target="../media/image7.jpeg"/><Relationship Id="rId7" Type="http://schemas.openxmlformats.org/officeDocument/2006/relationships/image" Target="../media/image11.jpeg"/><Relationship Id="rId2" Type="http://schemas.openxmlformats.org/officeDocument/2006/relationships/image" Target="../media/image6.jpeg"/><Relationship Id="rId1" Type="http://schemas.openxmlformats.org/officeDocument/2006/relationships/slideLayout" Target="../slideLayouts/slideLayout2.xml"/><Relationship Id="rId6" Type="http://schemas.openxmlformats.org/officeDocument/2006/relationships/image" Target="../media/image10.jpeg"/><Relationship Id="rId5" Type="http://schemas.openxmlformats.org/officeDocument/2006/relationships/image" Target="../media/image9.jpeg"/><Relationship Id="rId4" Type="http://schemas.openxmlformats.org/officeDocument/2006/relationships/image" Target="../media/image8.jpe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1.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image" Target="../media/image56.jpeg"/><Relationship Id="rId1" Type="http://schemas.openxmlformats.org/officeDocument/2006/relationships/slideLayout" Target="../slideLayouts/slideLayout6.xml"/></Relationships>
</file>

<file path=ppt/slides/_rels/slide32.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image" Target="../media/image58.jpeg"/><Relationship Id="rId1" Type="http://schemas.openxmlformats.org/officeDocument/2006/relationships/slideLayout" Target="../slideLayouts/slideLayout5.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34.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6.xml"/></Relationships>
</file>

<file path=ppt/slides/_rels/slide35.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image" Target="../media/image60.jpeg"/><Relationship Id="rId1" Type="http://schemas.openxmlformats.org/officeDocument/2006/relationships/slideLayout" Target="../slideLayouts/slideLayout8.xml"/></Relationships>
</file>

<file path=ppt/slides/_rels/slide4.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12.jpeg"/><Relationship Id="rId1" Type="http://schemas.openxmlformats.org/officeDocument/2006/relationships/slideLayout" Target="../slideLayouts/slideLayout8.xml"/><Relationship Id="rId4" Type="http://schemas.openxmlformats.org/officeDocument/2006/relationships/image" Target="../media/image14.jpeg"/></Relationships>
</file>

<file path=ppt/slides/_rels/slide5.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chart" Target="../charts/chart3.xml"/><Relationship Id="rId2" Type="http://schemas.openxmlformats.org/officeDocument/2006/relationships/chart" Target="../charts/chart2.xml"/><Relationship Id="rId1" Type="http://schemas.openxmlformats.org/officeDocument/2006/relationships/slideLayout" Target="../slideLayouts/slideLayout6.xml"/><Relationship Id="rId4" Type="http://schemas.openxmlformats.org/officeDocument/2006/relationships/chart" Target="../charts/chart4.xml"/></Relationships>
</file>

<file path=ppt/slides/_rels/slide7.xml.rels><?xml version="1.0" encoding="UTF-8" standalone="yes"?>
<Relationships xmlns="http://schemas.openxmlformats.org/package/2006/relationships"><Relationship Id="rId3" Type="http://schemas.openxmlformats.org/officeDocument/2006/relationships/chart" Target="../charts/chart6.xml"/><Relationship Id="rId2" Type="http://schemas.openxmlformats.org/officeDocument/2006/relationships/chart" Target="../charts/chart5.xml"/><Relationship Id="rId1" Type="http://schemas.openxmlformats.org/officeDocument/2006/relationships/slideLayout" Target="../slideLayouts/slideLayout6.xml"/><Relationship Id="rId4" Type="http://schemas.openxmlformats.org/officeDocument/2006/relationships/chart" Target="../charts/chart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Содержимое 8" descr="iCAHUOXVV.jpg"/>
          <p:cNvPicPr>
            <a:picLocks noGrp="1" noChangeAspect="1"/>
          </p:cNvPicPr>
          <p:nvPr>
            <p:ph idx="1"/>
          </p:nvPr>
        </p:nvPicPr>
        <p:blipFill>
          <a:blip r:embed="rId2" cstate="print"/>
          <a:stretch>
            <a:fillRect/>
          </a:stretch>
        </p:blipFill>
        <p:spPr>
          <a:xfrm>
            <a:off x="2143108" y="3357562"/>
            <a:ext cx="5000660" cy="3071834"/>
          </a:xfrm>
          <a:prstGeom prst="rect">
            <a:avLst/>
          </a:prstGeom>
          <a:ln>
            <a:noFill/>
          </a:ln>
          <a:effectLst>
            <a:softEdge rad="112500"/>
          </a:effectLst>
        </p:spPr>
      </p:pic>
      <p:sp>
        <p:nvSpPr>
          <p:cNvPr id="2" name="Заголовок 1"/>
          <p:cNvSpPr>
            <a:spLocks noGrp="1"/>
          </p:cNvSpPr>
          <p:nvPr>
            <p:ph type="title"/>
          </p:nvPr>
        </p:nvSpPr>
        <p:spPr>
          <a:xfrm>
            <a:off x="357158" y="285728"/>
            <a:ext cx="8329642" cy="2786082"/>
          </a:xfrm>
        </p:spPr>
        <p:txBody>
          <a:bodyPr anchor="t">
            <a:normAutofit fontScale="90000"/>
          </a:bodyPr>
          <a:lstStyle/>
          <a:p>
            <a:pPr algn="ctr"/>
            <a:r>
              <a:rPr lang="ru-RU" sz="4800" dirty="0" smtClean="0">
                <a:solidFill>
                  <a:schemeClr val="accent2"/>
                </a:solidFill>
                <a:effectLst>
                  <a:outerShdw blurRad="38100" dist="38100" dir="2700000" algn="tl">
                    <a:srgbClr val="000000">
                      <a:alpha val="43137"/>
                    </a:srgbClr>
                  </a:outerShdw>
                </a:effectLst>
                <a:latin typeface="Monotype Corsiva" pitchFamily="66" charset="0"/>
              </a:rPr>
              <a:t>Муниципальное образование </a:t>
            </a:r>
            <a:br>
              <a:rPr lang="ru-RU" sz="4800" dirty="0" smtClean="0">
                <a:solidFill>
                  <a:schemeClr val="accent2"/>
                </a:solidFill>
                <a:effectLst>
                  <a:outerShdw blurRad="38100" dist="38100" dir="2700000" algn="tl">
                    <a:srgbClr val="000000">
                      <a:alpha val="43137"/>
                    </a:srgbClr>
                  </a:outerShdw>
                </a:effectLst>
                <a:latin typeface="Monotype Corsiva" pitchFamily="66" charset="0"/>
              </a:rPr>
            </a:br>
            <a:r>
              <a:rPr lang="ru-RU" sz="4800" dirty="0" smtClean="0">
                <a:solidFill>
                  <a:schemeClr val="accent2"/>
                </a:solidFill>
                <a:effectLst>
                  <a:outerShdw blurRad="38100" dist="38100" dir="2700000" algn="tl">
                    <a:srgbClr val="000000">
                      <a:alpha val="43137"/>
                    </a:srgbClr>
                  </a:outerShdw>
                </a:effectLst>
                <a:latin typeface="Monotype Corsiva" pitchFamily="66" charset="0"/>
              </a:rPr>
              <a:t>«Поселок Алмазный» </a:t>
            </a:r>
            <a:br>
              <a:rPr lang="ru-RU" sz="4800" dirty="0" smtClean="0">
                <a:solidFill>
                  <a:schemeClr val="accent2"/>
                </a:solidFill>
                <a:effectLst>
                  <a:outerShdw blurRad="38100" dist="38100" dir="2700000" algn="tl">
                    <a:srgbClr val="000000">
                      <a:alpha val="43137"/>
                    </a:srgbClr>
                  </a:outerShdw>
                </a:effectLst>
                <a:latin typeface="Monotype Corsiva" pitchFamily="66" charset="0"/>
              </a:rPr>
            </a:br>
            <a:r>
              <a:rPr lang="ru-RU" sz="4800" dirty="0" smtClean="0">
                <a:solidFill>
                  <a:schemeClr val="accent2"/>
                </a:solidFill>
                <a:effectLst>
                  <a:outerShdw blurRad="38100" dist="38100" dir="2700000" algn="tl">
                    <a:srgbClr val="000000">
                      <a:alpha val="43137"/>
                    </a:srgbClr>
                  </a:outerShdw>
                </a:effectLst>
                <a:latin typeface="Monotype Corsiva" pitchFamily="66" charset="0"/>
              </a:rPr>
              <a:t>Мирнинского района </a:t>
            </a:r>
            <a:br>
              <a:rPr lang="ru-RU" sz="4800" dirty="0" smtClean="0">
                <a:solidFill>
                  <a:schemeClr val="accent2"/>
                </a:solidFill>
                <a:effectLst>
                  <a:outerShdw blurRad="38100" dist="38100" dir="2700000" algn="tl">
                    <a:srgbClr val="000000">
                      <a:alpha val="43137"/>
                    </a:srgbClr>
                  </a:outerShdw>
                </a:effectLst>
                <a:latin typeface="Monotype Corsiva" pitchFamily="66" charset="0"/>
              </a:rPr>
            </a:br>
            <a:r>
              <a:rPr lang="ru-RU" sz="4800" dirty="0" smtClean="0">
                <a:solidFill>
                  <a:schemeClr val="accent2"/>
                </a:solidFill>
                <a:effectLst>
                  <a:outerShdw blurRad="38100" dist="38100" dir="2700000" algn="tl">
                    <a:srgbClr val="000000">
                      <a:alpha val="43137"/>
                    </a:srgbClr>
                  </a:outerShdw>
                </a:effectLst>
                <a:latin typeface="Monotype Corsiva" pitchFamily="66" charset="0"/>
              </a:rPr>
              <a:t>Республики Саха (Якутия)</a:t>
            </a:r>
            <a:r>
              <a:rPr lang="ru-RU" dirty="0" smtClean="0">
                <a:solidFill>
                  <a:schemeClr val="accent2"/>
                </a:solidFill>
                <a:effectLst>
                  <a:outerShdw blurRad="38100" dist="38100" dir="2700000" algn="tl">
                    <a:srgbClr val="000000">
                      <a:alpha val="43137"/>
                    </a:srgbClr>
                  </a:outerShdw>
                </a:effectLst>
              </a:rPr>
              <a:t/>
            </a:r>
            <a:br>
              <a:rPr lang="ru-RU" dirty="0" smtClean="0">
                <a:solidFill>
                  <a:schemeClr val="accent2"/>
                </a:solidFill>
                <a:effectLst>
                  <a:outerShdw blurRad="38100" dist="38100" dir="2700000" algn="tl">
                    <a:srgbClr val="000000">
                      <a:alpha val="43137"/>
                    </a:srgbClr>
                  </a:outerShdw>
                </a:effectLst>
              </a:rPr>
            </a:br>
            <a:endParaRPr lang="ru-RU" dirty="0">
              <a:solidFill>
                <a:schemeClr val="accent2"/>
              </a:solidFill>
              <a:effectLst>
                <a:outerShdw blurRad="38100" dist="38100" dir="2700000" algn="tl">
                  <a:srgbClr val="000000">
                    <a:alpha val="43137"/>
                  </a:srgbClr>
                </a:outerShdw>
              </a:effectLst>
            </a:endParaRPr>
          </a:p>
        </p:txBody>
      </p:sp>
    </p:spTree>
  </p:cSld>
  <p:clrMapOvr>
    <a:masterClrMapping/>
  </p:clrMapOvr>
  <p:transition>
    <p:dissolve/>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Содержимое 3" descr="ПП_Алмаз_ЛИСТ_2_ИЖС_А_Б.jpg"/>
          <p:cNvPicPr>
            <a:picLocks noGrp="1" noChangeAspect="1"/>
          </p:cNvPicPr>
          <p:nvPr>
            <p:ph idx="1"/>
          </p:nvPr>
        </p:nvPicPr>
        <p:blipFill>
          <a:blip r:embed="rId2" cstate="print"/>
          <a:stretch>
            <a:fillRect/>
          </a:stretch>
        </p:blipFill>
        <p:spPr>
          <a:xfrm>
            <a:off x="214282" y="1571612"/>
            <a:ext cx="8715436" cy="5000660"/>
          </a:xfrm>
          <a:prstGeom prst="rect">
            <a:avLst/>
          </a:prstGeom>
          <a:ln>
            <a:noFill/>
          </a:ln>
          <a:effectLst>
            <a:softEdge rad="112500"/>
          </a:effectLst>
        </p:spPr>
      </p:pic>
      <p:sp>
        <p:nvSpPr>
          <p:cNvPr id="3" name="Заголовок 2"/>
          <p:cNvSpPr>
            <a:spLocks noGrp="1"/>
          </p:cNvSpPr>
          <p:nvPr>
            <p:ph type="title"/>
          </p:nvPr>
        </p:nvSpPr>
        <p:spPr>
          <a:xfrm>
            <a:off x="457200" y="152400"/>
            <a:ext cx="8229600" cy="1276336"/>
          </a:xfrm>
        </p:spPr>
        <p:txBody>
          <a:bodyPr anchor="t">
            <a:normAutofit fontScale="90000"/>
          </a:bodyPr>
          <a:lstStyle/>
          <a:p>
            <a:pPr algn="ctr"/>
            <a:r>
              <a:rPr lang="ru-RU" sz="2400" dirty="0" smtClean="0">
                <a:solidFill>
                  <a:schemeClr val="accent2"/>
                </a:solidFill>
                <a:effectLst>
                  <a:outerShdw blurRad="38100" dist="38100" dir="2700000" algn="tl">
                    <a:srgbClr val="000000">
                      <a:alpha val="43137"/>
                    </a:srgbClr>
                  </a:outerShdw>
                </a:effectLst>
                <a:latin typeface="Monotype Corsiva" pitchFamily="66" charset="0"/>
              </a:rPr>
              <a:t>Проект детальной планировки и межевания</a:t>
            </a:r>
            <a:br>
              <a:rPr lang="ru-RU" sz="2400" dirty="0" smtClean="0">
                <a:solidFill>
                  <a:schemeClr val="accent2"/>
                </a:solidFill>
                <a:effectLst>
                  <a:outerShdw blurRad="38100" dist="38100" dir="2700000" algn="tl">
                    <a:srgbClr val="000000">
                      <a:alpha val="43137"/>
                    </a:srgbClr>
                  </a:outerShdw>
                </a:effectLst>
                <a:latin typeface="Monotype Corsiva" pitchFamily="66" charset="0"/>
              </a:rPr>
            </a:br>
            <a:r>
              <a:rPr lang="ru-RU" sz="2200" dirty="0" smtClean="0">
                <a:solidFill>
                  <a:schemeClr val="tx2"/>
                </a:solidFill>
                <a:effectLst>
                  <a:outerShdw blurRad="38100" dist="38100" dir="2700000" algn="tl">
                    <a:srgbClr val="000000">
                      <a:alpha val="43137"/>
                    </a:srgbClr>
                  </a:outerShdw>
                </a:effectLst>
                <a:latin typeface="Monotype Corsiva" pitchFamily="66" charset="0"/>
              </a:rPr>
              <a:t>Проведены работа по межеванию и планировке под ИЖС в районе ул. Геодезической и ул. Стадионной, в  районе ул. Геодезической выделены земельные участки для многодетных семей, переселенцев п. Новый , земельные участки оформляются и уже строятся дома</a:t>
            </a:r>
            <a:endParaRPr lang="ru-RU" sz="2200" dirty="0">
              <a:solidFill>
                <a:schemeClr val="tx2"/>
              </a:solidFill>
              <a:effectLst>
                <a:outerShdw blurRad="38100" dist="38100" dir="2700000" algn="tl">
                  <a:srgbClr val="000000">
                    <a:alpha val="43137"/>
                  </a:srgbClr>
                </a:outerShdw>
              </a:effectLst>
              <a:latin typeface="Monotype Corsiva" pitchFamily="66" charset="0"/>
            </a:endParaRP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Содержимое 3" descr="ПП_Алмаз_ЛИСТ_3_ИЖС_В.jpg"/>
          <p:cNvPicPr>
            <a:picLocks noGrp="1" noChangeAspect="1"/>
          </p:cNvPicPr>
          <p:nvPr>
            <p:ph idx="1"/>
          </p:nvPr>
        </p:nvPicPr>
        <p:blipFill>
          <a:blip r:embed="rId2" cstate="print"/>
          <a:stretch>
            <a:fillRect/>
          </a:stretch>
        </p:blipFill>
        <p:spPr>
          <a:xfrm>
            <a:off x="285750" y="1214422"/>
            <a:ext cx="8572500" cy="5429287"/>
          </a:xfrm>
          <a:prstGeom prst="rect">
            <a:avLst/>
          </a:prstGeom>
          <a:ln>
            <a:noFill/>
          </a:ln>
          <a:effectLst>
            <a:softEdge rad="112500"/>
          </a:effectLst>
        </p:spPr>
      </p:pic>
      <p:sp>
        <p:nvSpPr>
          <p:cNvPr id="3" name="Заголовок 2"/>
          <p:cNvSpPr>
            <a:spLocks noGrp="1"/>
          </p:cNvSpPr>
          <p:nvPr>
            <p:ph type="title"/>
          </p:nvPr>
        </p:nvSpPr>
        <p:spPr>
          <a:xfrm>
            <a:off x="457200" y="152400"/>
            <a:ext cx="8229600" cy="919146"/>
          </a:xfrm>
        </p:spPr>
        <p:txBody>
          <a:bodyPr anchor="t">
            <a:normAutofit fontScale="90000"/>
          </a:bodyPr>
          <a:lstStyle/>
          <a:p>
            <a:pPr algn="ctr"/>
            <a:r>
              <a:rPr lang="ru-RU" sz="2400" dirty="0" smtClean="0">
                <a:solidFill>
                  <a:schemeClr val="tx2"/>
                </a:solidFill>
                <a:effectLst>
                  <a:outerShdw blurRad="38100" dist="38100" dir="2700000" algn="tl">
                    <a:srgbClr val="000000">
                      <a:alpha val="43137"/>
                    </a:srgbClr>
                  </a:outerShdw>
                </a:effectLst>
                <a:latin typeface="Monotype Corsiva" pitchFamily="66" charset="0"/>
              </a:rPr>
              <a:t>На этой схеме  спланированный новый квартал под строительство многоквартирных, многоэтажных  домов и парковочные места, на месте полей при въезде в п. Алмазный</a:t>
            </a:r>
            <a:endParaRPr lang="ru-RU" sz="2400" dirty="0">
              <a:solidFill>
                <a:schemeClr val="tx2"/>
              </a:solidFill>
              <a:effectLst>
                <a:outerShdw blurRad="38100" dist="38100" dir="2700000" algn="tl">
                  <a:srgbClr val="000000">
                    <a:alpha val="43137"/>
                  </a:srgbClr>
                </a:outerShdw>
              </a:effectLst>
              <a:latin typeface="Monotype Corsiva" pitchFamily="66" charset="0"/>
            </a:endParaRP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Содержимое 3" descr="ПП_Алмаз_ЛИСТ_4_ИЖС_Г.jpg"/>
          <p:cNvPicPr>
            <a:picLocks noGrp="1" noChangeAspect="1"/>
          </p:cNvPicPr>
          <p:nvPr>
            <p:ph idx="1"/>
          </p:nvPr>
        </p:nvPicPr>
        <p:blipFill>
          <a:blip r:embed="rId2" cstate="print"/>
          <a:stretch>
            <a:fillRect/>
          </a:stretch>
        </p:blipFill>
        <p:spPr>
          <a:xfrm>
            <a:off x="285750" y="1000108"/>
            <a:ext cx="8572500" cy="5572164"/>
          </a:xfrm>
          <a:prstGeom prst="rect">
            <a:avLst/>
          </a:prstGeom>
          <a:ln>
            <a:noFill/>
          </a:ln>
          <a:effectLst>
            <a:softEdge rad="112500"/>
          </a:effectLst>
        </p:spPr>
      </p:pic>
      <p:sp>
        <p:nvSpPr>
          <p:cNvPr id="3" name="Заголовок 2"/>
          <p:cNvSpPr>
            <a:spLocks noGrp="1"/>
          </p:cNvSpPr>
          <p:nvPr>
            <p:ph type="title"/>
          </p:nvPr>
        </p:nvSpPr>
        <p:spPr>
          <a:xfrm>
            <a:off x="457200" y="152400"/>
            <a:ext cx="8229600" cy="776270"/>
          </a:xfrm>
        </p:spPr>
        <p:txBody>
          <a:bodyPr anchor="ctr">
            <a:normAutofit fontScale="90000"/>
          </a:bodyPr>
          <a:lstStyle/>
          <a:p>
            <a:pPr algn="ctr"/>
            <a:r>
              <a:rPr lang="ru-RU" sz="2400" dirty="0" smtClean="0">
                <a:solidFill>
                  <a:schemeClr val="tx2"/>
                </a:solidFill>
                <a:effectLst>
                  <a:outerShdw blurRad="38100" dist="38100" dir="2700000" algn="tl">
                    <a:srgbClr val="000000">
                      <a:alpha val="43137"/>
                    </a:srgbClr>
                  </a:outerShdw>
                </a:effectLst>
                <a:latin typeface="Monotype Corsiva" pitchFamily="66" charset="0"/>
              </a:rPr>
              <a:t>Планирование и  межевание земельных участков под ИЖС в районе ул. Лесной</a:t>
            </a:r>
            <a:endParaRPr lang="ru-RU" sz="2400" dirty="0">
              <a:solidFill>
                <a:schemeClr val="tx2"/>
              </a:solidFill>
              <a:effectLst>
                <a:outerShdw blurRad="38100" dist="38100" dir="2700000" algn="tl">
                  <a:srgbClr val="000000">
                    <a:alpha val="43137"/>
                  </a:srgbClr>
                </a:outerShdw>
              </a:effectLst>
              <a:latin typeface="Monotype Corsiva" pitchFamily="66" charset="0"/>
            </a:endParaRP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Заголовок 2"/>
          <p:cNvSpPr>
            <a:spLocks noGrp="1"/>
          </p:cNvSpPr>
          <p:nvPr>
            <p:ph type="title"/>
          </p:nvPr>
        </p:nvSpPr>
        <p:spPr>
          <a:xfrm>
            <a:off x="457200" y="152400"/>
            <a:ext cx="8229600" cy="704832"/>
          </a:xfrm>
        </p:spPr>
        <p:txBody>
          <a:bodyPr anchor="ctr">
            <a:normAutofit/>
          </a:bodyPr>
          <a:lstStyle/>
          <a:p>
            <a:pPr algn="ctr"/>
            <a:r>
              <a:rPr lang="ru-RU" sz="2400" dirty="0" smtClean="0">
                <a:solidFill>
                  <a:schemeClr val="tx2"/>
                </a:solidFill>
                <a:effectLst>
                  <a:outerShdw blurRad="38100" dist="38100" dir="2700000" algn="tl">
                    <a:srgbClr val="000000">
                      <a:alpha val="43137"/>
                    </a:srgbClr>
                  </a:outerShdw>
                </a:effectLst>
                <a:latin typeface="Monotype Corsiva" pitchFamily="66" charset="0"/>
              </a:rPr>
              <a:t>Схема развития инженерной инфраструктуры</a:t>
            </a:r>
            <a:endParaRPr lang="ru-RU" sz="2400" dirty="0">
              <a:solidFill>
                <a:schemeClr val="tx2"/>
              </a:solidFill>
              <a:effectLst>
                <a:outerShdw blurRad="38100" dist="38100" dir="2700000" algn="tl">
                  <a:srgbClr val="000000">
                    <a:alpha val="43137"/>
                  </a:srgbClr>
                </a:outerShdw>
              </a:effectLst>
              <a:latin typeface="Monotype Corsiva" pitchFamily="66" charset="0"/>
            </a:endParaRPr>
          </a:p>
        </p:txBody>
      </p:sp>
      <p:pic>
        <p:nvPicPr>
          <p:cNvPr id="6" name="Содержимое 5" descr="ПП_Алмаз_ЛИСТ_7_ИНЖ.jpg"/>
          <p:cNvPicPr>
            <a:picLocks noGrp="1" noChangeAspect="1"/>
          </p:cNvPicPr>
          <p:nvPr>
            <p:ph idx="1"/>
          </p:nvPr>
        </p:nvPicPr>
        <p:blipFill>
          <a:blip r:embed="rId2" cstate="print"/>
          <a:stretch>
            <a:fillRect/>
          </a:stretch>
        </p:blipFill>
        <p:spPr>
          <a:xfrm>
            <a:off x="142844" y="1071546"/>
            <a:ext cx="8715435" cy="5643602"/>
          </a:xfrm>
          <a:prstGeom prst="rect">
            <a:avLst/>
          </a:prstGeom>
          <a:ln>
            <a:noFill/>
          </a:ln>
          <a:effectLst>
            <a:softEdge rad="112500"/>
          </a:effectLst>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nchor="ctr">
            <a:normAutofit fontScale="90000"/>
          </a:bodyPr>
          <a:lstStyle/>
          <a:p>
            <a:pPr algn="ctr"/>
            <a:r>
              <a:rPr lang="ru-RU" sz="2400" dirty="0" smtClean="0">
                <a:solidFill>
                  <a:schemeClr val="accent2"/>
                </a:solidFill>
                <a:effectLst>
                  <a:outerShdw blurRad="38100" dist="38100" dir="2700000" algn="tl">
                    <a:srgbClr val="000000">
                      <a:alpha val="43137"/>
                    </a:srgbClr>
                  </a:outerShdw>
                </a:effectLst>
                <a:latin typeface="Monotype Corsiva" pitchFamily="66" charset="0"/>
              </a:rPr>
              <a:t>Производство сельхозпродукции</a:t>
            </a:r>
            <a:endParaRPr lang="ru-RU" sz="2400" dirty="0">
              <a:solidFill>
                <a:schemeClr val="accent2"/>
              </a:solidFill>
              <a:effectLst>
                <a:outerShdw blurRad="38100" dist="38100" dir="2700000" algn="tl">
                  <a:srgbClr val="000000">
                    <a:alpha val="43137"/>
                  </a:srgbClr>
                </a:outerShdw>
              </a:effectLst>
              <a:latin typeface="Monotype Corsiva" pitchFamily="66" charset="0"/>
            </a:endParaRPr>
          </a:p>
        </p:txBody>
      </p:sp>
      <p:pic>
        <p:nvPicPr>
          <p:cNvPr id="5" name="Рисунок 4" descr="Вид с верху Алмазный.jpg"/>
          <p:cNvPicPr>
            <a:picLocks noGrp="1" noChangeAspect="1"/>
          </p:cNvPicPr>
          <p:nvPr>
            <p:ph type="pic" idx="1"/>
          </p:nvPr>
        </p:nvPicPr>
        <p:blipFill>
          <a:blip r:embed="rId2" cstate="print"/>
          <a:srcRect l="9418" r="9418"/>
          <a:stretch>
            <a:fillRect/>
          </a:stretch>
        </p:blipFill>
        <p:spPr>
          <a:xfrm>
            <a:off x="457200" y="457200"/>
            <a:ext cx="5757874" cy="5562600"/>
          </a:xfrm>
        </p:spPr>
      </p:pic>
      <p:sp>
        <p:nvSpPr>
          <p:cNvPr id="4" name="Текст 3"/>
          <p:cNvSpPr>
            <a:spLocks noGrp="1"/>
          </p:cNvSpPr>
          <p:nvPr>
            <p:ph type="body" sz="half" idx="2"/>
          </p:nvPr>
        </p:nvSpPr>
        <p:spPr>
          <a:xfrm>
            <a:off x="6286512" y="1600200"/>
            <a:ext cx="2400288" cy="4757758"/>
          </a:xfrm>
        </p:spPr>
        <p:txBody>
          <a:bodyPr>
            <a:normAutofit/>
          </a:bodyPr>
          <a:lstStyle/>
          <a:p>
            <a:pPr algn="ctr"/>
            <a:r>
              <a:rPr lang="ru-RU" dirty="0" smtClean="0">
                <a:effectLst>
                  <a:outerShdw blurRad="38100" dist="38100" dir="2700000" algn="tl">
                    <a:srgbClr val="000000">
                      <a:alpha val="43137"/>
                    </a:srgbClr>
                  </a:outerShdw>
                </a:effectLst>
                <a:latin typeface="Monotype Corsiva" pitchFamily="66" charset="0"/>
              </a:rPr>
              <a:t>Жители нашего поселка принимают участие в развитие сельского хозяйства на территории нашего поселения, держат крупный рогатый скот, птицу . Принимают участие в выставке своей продукции на районном уровне. В 2015 году три семьи, ведущие сельское хозяйство, получили субсидию на развитие своей деятельности</a:t>
            </a:r>
            <a:r>
              <a:rPr lang="ru-RU" dirty="0" smtClean="0">
                <a:latin typeface="Monotype Corsiva" pitchFamily="66" charset="0"/>
              </a:rPr>
              <a:t>.</a:t>
            </a:r>
            <a:endParaRPr lang="ru-RU" dirty="0">
              <a:latin typeface="Monotype Corsiva" pitchFamily="66" charset="0"/>
            </a:endParaRP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Содержимое 4" descr="DSCF0800.JPG"/>
          <p:cNvPicPr>
            <a:picLocks noGrp="1" noChangeAspect="1"/>
          </p:cNvPicPr>
          <p:nvPr>
            <p:ph sz="quarter" idx="1"/>
          </p:nvPr>
        </p:nvPicPr>
        <p:blipFill>
          <a:blip r:embed="rId2" cstate="print"/>
          <a:stretch>
            <a:fillRect/>
          </a:stretch>
        </p:blipFill>
        <p:spPr>
          <a:xfrm>
            <a:off x="214283" y="285728"/>
            <a:ext cx="4643470" cy="3357586"/>
          </a:xfrm>
          <a:prstGeom prst="rect">
            <a:avLst/>
          </a:prstGeom>
          <a:ln>
            <a:noFill/>
          </a:ln>
          <a:effectLst>
            <a:softEdge rad="112500"/>
          </a:effectLst>
        </p:spPr>
      </p:pic>
      <p:sp>
        <p:nvSpPr>
          <p:cNvPr id="3" name="Текст 2"/>
          <p:cNvSpPr>
            <a:spLocks noGrp="1"/>
          </p:cNvSpPr>
          <p:nvPr>
            <p:ph type="body" idx="2"/>
          </p:nvPr>
        </p:nvSpPr>
        <p:spPr>
          <a:xfrm>
            <a:off x="4929190" y="1071546"/>
            <a:ext cx="3836858" cy="5357850"/>
          </a:xfrm>
        </p:spPr>
        <p:txBody>
          <a:bodyPr>
            <a:normAutofit fontScale="92500" lnSpcReduction="10000"/>
          </a:bodyPr>
          <a:lstStyle/>
          <a:p>
            <a:pPr algn="ctr">
              <a:lnSpc>
                <a:spcPct val="100000"/>
              </a:lnSpc>
            </a:pPr>
            <a:r>
              <a:rPr lang="ru-RU" dirty="0" smtClean="0">
                <a:effectLst>
                  <a:outerShdw blurRad="38100" dist="38100" dir="2700000" algn="tl">
                    <a:srgbClr val="000000">
                      <a:alpha val="43137"/>
                    </a:srgbClr>
                  </a:outerShdw>
                </a:effectLst>
                <a:latin typeface="Monotype Corsiva" pitchFamily="66" charset="0"/>
              </a:rPr>
              <a:t>С 2012 года по сегодняшний день в нашем поселке ведется работа по организации освещения улиц, проулков, ремонт и замена ламп на энергосберегающие люминесцентные лампы. </a:t>
            </a:r>
          </a:p>
          <a:p>
            <a:pPr algn="ctr">
              <a:lnSpc>
                <a:spcPct val="100000"/>
              </a:lnSpc>
            </a:pPr>
            <a:r>
              <a:rPr lang="ru-RU" dirty="0" smtClean="0">
                <a:effectLst>
                  <a:outerShdw blurRad="38100" dist="38100" dir="2700000" algn="tl">
                    <a:srgbClr val="000000">
                      <a:alpha val="43137"/>
                    </a:srgbClr>
                  </a:outerShdw>
                </a:effectLst>
                <a:latin typeface="Monotype Corsiva" pitchFamily="66" charset="0"/>
              </a:rPr>
              <a:t>С 2012 по 2015 год мы получаем субсидию на проведение работ по освещению улиц и замене ламп освещения и полностью осваиваем средства.</a:t>
            </a:r>
          </a:p>
          <a:p>
            <a:pPr algn="ctr">
              <a:lnSpc>
                <a:spcPct val="100000"/>
              </a:lnSpc>
            </a:pPr>
            <a:r>
              <a:rPr lang="ru-RU" dirty="0" smtClean="0">
                <a:effectLst>
                  <a:outerShdw blurRad="38100" dist="38100" dir="2700000" algn="tl">
                    <a:srgbClr val="000000">
                      <a:alpha val="43137"/>
                    </a:srgbClr>
                  </a:outerShdw>
                </a:effectLst>
                <a:latin typeface="Monotype Corsiva" pitchFamily="66" charset="0"/>
              </a:rPr>
              <a:t>В 2015 году произведена замена ламп уличного освещения по ул. Молодежная, Гагарина, Спортивная, Юбилейная, Дражная, Горького, Октябрьская в количестве 70 ламп.</a:t>
            </a:r>
          </a:p>
          <a:p>
            <a:pPr algn="ctr">
              <a:lnSpc>
                <a:spcPct val="100000"/>
              </a:lnSpc>
            </a:pPr>
            <a:r>
              <a:rPr lang="ru-RU" dirty="0" smtClean="0">
                <a:effectLst>
                  <a:outerShdw blurRad="38100" dist="38100" dir="2700000" algn="tl">
                    <a:srgbClr val="000000">
                      <a:alpha val="43137"/>
                    </a:srgbClr>
                  </a:outerShdw>
                </a:effectLst>
                <a:latin typeface="Monotype Corsiva" pitchFamily="66" charset="0"/>
              </a:rPr>
              <a:t>В  2015 году  участвовали в конкурсе на получении субсидии из бюджета Республики Саха (Якутия) , на полученные средства произведены ремонтные работы по ул. Маршака, Октябрьская, Байкалова, сделаны разметки по ул. Речная, Маршака. В здании администрации оборудован спец.контейнерами пункт приема ртутьсодержащих ламп, лампочек и батареек. В 2015 году принято  и передано на утилизацию ?????</a:t>
            </a:r>
            <a:endParaRPr lang="ru-RU" dirty="0">
              <a:effectLst>
                <a:outerShdw blurRad="38100" dist="38100" dir="2700000" algn="tl">
                  <a:srgbClr val="000000">
                    <a:alpha val="43137"/>
                  </a:srgbClr>
                </a:outerShdw>
              </a:effectLst>
              <a:latin typeface="Monotype Corsiva" pitchFamily="66" charset="0"/>
            </a:endParaRPr>
          </a:p>
        </p:txBody>
      </p:sp>
      <p:sp>
        <p:nvSpPr>
          <p:cNvPr id="4" name="Заголовок 3"/>
          <p:cNvSpPr>
            <a:spLocks noGrp="1"/>
          </p:cNvSpPr>
          <p:nvPr>
            <p:ph type="title"/>
          </p:nvPr>
        </p:nvSpPr>
        <p:spPr>
          <a:xfrm>
            <a:off x="4929190" y="214290"/>
            <a:ext cx="3833810" cy="785818"/>
          </a:xfrm>
        </p:spPr>
        <p:txBody>
          <a:bodyPr anchor="t">
            <a:normAutofit/>
          </a:bodyPr>
          <a:lstStyle/>
          <a:p>
            <a:pPr algn="ctr"/>
            <a:r>
              <a:rPr lang="ru-RU" sz="2000" dirty="0" smtClean="0">
                <a:solidFill>
                  <a:schemeClr val="accent2"/>
                </a:solidFill>
                <a:effectLst>
                  <a:outerShdw blurRad="38100" dist="38100" dir="2700000" algn="tl">
                    <a:srgbClr val="000000">
                      <a:alpha val="43137"/>
                    </a:srgbClr>
                  </a:outerShdw>
                </a:effectLst>
                <a:latin typeface="Monotype Corsiva" pitchFamily="66" charset="0"/>
              </a:rPr>
              <a:t>Организация освещения и  ремонт автодорог</a:t>
            </a:r>
            <a:endParaRPr lang="ru-RU" sz="2000" dirty="0">
              <a:solidFill>
                <a:schemeClr val="accent2"/>
              </a:solidFill>
              <a:effectLst>
                <a:outerShdw blurRad="38100" dist="38100" dir="2700000" algn="tl">
                  <a:srgbClr val="000000">
                    <a:alpha val="43137"/>
                  </a:srgbClr>
                </a:outerShdw>
              </a:effectLst>
              <a:latin typeface="Monotype Corsiva" pitchFamily="66" charset="0"/>
            </a:endParaRPr>
          </a:p>
        </p:txBody>
      </p:sp>
      <p:pic>
        <p:nvPicPr>
          <p:cNvPr id="6" name="Рисунок 5" descr="DSCF0794.JPG"/>
          <p:cNvPicPr>
            <a:picLocks noChangeAspect="1"/>
          </p:cNvPicPr>
          <p:nvPr/>
        </p:nvPicPr>
        <p:blipFill>
          <a:blip r:embed="rId3" cstate="print"/>
          <a:stretch>
            <a:fillRect/>
          </a:stretch>
        </p:blipFill>
        <p:spPr>
          <a:xfrm>
            <a:off x="214282" y="3714752"/>
            <a:ext cx="4643470" cy="2928958"/>
          </a:xfrm>
          <a:prstGeom prst="rect">
            <a:avLst/>
          </a:prstGeom>
          <a:ln>
            <a:noFill/>
          </a:ln>
          <a:effectLst>
            <a:softEdge rad="112500"/>
          </a:effectLst>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Содержимое 4" descr="1db2dd0f2f72 (1).jpg"/>
          <p:cNvPicPr>
            <a:picLocks noGrp="1" noChangeAspect="1"/>
          </p:cNvPicPr>
          <p:nvPr>
            <p:ph sz="quarter" idx="1"/>
          </p:nvPr>
        </p:nvPicPr>
        <p:blipFill>
          <a:blip r:embed="rId2" cstate="print"/>
          <a:stretch>
            <a:fillRect/>
          </a:stretch>
        </p:blipFill>
        <p:spPr>
          <a:xfrm>
            <a:off x="214282" y="214290"/>
            <a:ext cx="4876834" cy="6072230"/>
          </a:xfrm>
          <a:prstGeom prst="rect">
            <a:avLst/>
          </a:prstGeom>
          <a:ln>
            <a:noFill/>
          </a:ln>
          <a:effectLst>
            <a:softEdge rad="112500"/>
          </a:effectLst>
        </p:spPr>
      </p:pic>
      <p:sp>
        <p:nvSpPr>
          <p:cNvPr id="3" name="Текст 2"/>
          <p:cNvSpPr>
            <a:spLocks noGrp="1"/>
          </p:cNvSpPr>
          <p:nvPr>
            <p:ph type="body" idx="2"/>
          </p:nvPr>
        </p:nvSpPr>
        <p:spPr>
          <a:xfrm>
            <a:off x="5143504" y="928670"/>
            <a:ext cx="3622544" cy="5572164"/>
          </a:xfrm>
        </p:spPr>
        <p:txBody>
          <a:bodyPr/>
          <a:lstStyle/>
          <a:p>
            <a:pPr algn="ctr">
              <a:lnSpc>
                <a:spcPct val="100000"/>
              </a:lnSpc>
            </a:pPr>
            <a:r>
              <a:rPr lang="ru-RU" dirty="0" smtClean="0">
                <a:effectLst>
                  <a:outerShdw blurRad="38100" dist="38100" dir="2700000" algn="tl">
                    <a:srgbClr val="000000">
                      <a:alpha val="43137"/>
                    </a:srgbClr>
                  </a:outerShdw>
                </a:effectLst>
                <a:latin typeface="Monotype Corsiva" pitchFamily="66" charset="0"/>
              </a:rPr>
              <a:t>Ежегодно на территории поселения проводятся общепоселковые субботники, где принимают участие все организации не в зависимости от подразделений.  Так же активное участие организации принимают в озеленении поселка и высаживании саженцев.</a:t>
            </a:r>
          </a:p>
          <a:p>
            <a:pPr algn="ctr">
              <a:lnSpc>
                <a:spcPct val="100000"/>
              </a:lnSpc>
            </a:pPr>
            <a:r>
              <a:rPr lang="ru-RU" dirty="0" smtClean="0">
                <a:effectLst>
                  <a:outerShdw blurRad="38100" dist="38100" dir="2700000" algn="tl">
                    <a:srgbClr val="000000">
                      <a:alpha val="43137"/>
                    </a:srgbClr>
                  </a:outerShdw>
                </a:effectLst>
                <a:latin typeface="Monotype Corsiva" pitchFamily="66" charset="0"/>
              </a:rPr>
              <a:t>Что бы привлечь население к активному участию в благоустройстве и  озеленению поселка , мы объявляем различные конкурсы, такие как: «Лучший двор», «Сказочная фантазия», «Цветущий балкон», «Цветущий двор» и т.д. </a:t>
            </a:r>
          </a:p>
          <a:p>
            <a:pPr algn="ctr">
              <a:lnSpc>
                <a:spcPct val="100000"/>
              </a:lnSpc>
            </a:pPr>
            <a:r>
              <a:rPr lang="ru-RU" dirty="0" smtClean="0">
                <a:effectLst>
                  <a:outerShdw blurRad="38100" dist="38100" dir="2700000" algn="tl">
                    <a:srgbClr val="000000">
                      <a:alpha val="43137"/>
                    </a:srgbClr>
                  </a:outerShdw>
                </a:effectLst>
                <a:latin typeface="Monotype Corsiva" pitchFamily="66" charset="0"/>
              </a:rPr>
              <a:t>В  дни празднования Дня поселка, принимается комиссионное решение о Победителе  и проводится торжественное награждение .</a:t>
            </a:r>
          </a:p>
          <a:p>
            <a:pPr algn="ctr">
              <a:lnSpc>
                <a:spcPct val="100000"/>
              </a:lnSpc>
            </a:pPr>
            <a:endParaRPr lang="ru-RU" dirty="0">
              <a:latin typeface="Monotype Corsiva" pitchFamily="66" charset="0"/>
            </a:endParaRPr>
          </a:p>
        </p:txBody>
      </p:sp>
      <p:sp>
        <p:nvSpPr>
          <p:cNvPr id="4" name="Заголовок 3"/>
          <p:cNvSpPr>
            <a:spLocks noGrp="1"/>
          </p:cNvSpPr>
          <p:nvPr>
            <p:ph type="title"/>
          </p:nvPr>
        </p:nvSpPr>
        <p:spPr>
          <a:xfrm>
            <a:off x="5143504" y="457200"/>
            <a:ext cx="3619496" cy="471470"/>
          </a:xfrm>
        </p:spPr>
        <p:txBody>
          <a:bodyPr anchor="t">
            <a:normAutofit/>
          </a:bodyPr>
          <a:lstStyle/>
          <a:p>
            <a:pPr algn="ctr"/>
            <a:r>
              <a:rPr lang="ru-RU" sz="2000" dirty="0" smtClean="0">
                <a:solidFill>
                  <a:schemeClr val="accent2"/>
                </a:solidFill>
                <a:latin typeface="Monotype Corsiva" pitchFamily="66" charset="0"/>
              </a:rPr>
              <a:t>Обеспечение ухоженности домов, улиц</a:t>
            </a:r>
            <a:endParaRPr lang="ru-RU" sz="2000" dirty="0">
              <a:solidFill>
                <a:schemeClr val="accent2"/>
              </a:solidFill>
              <a:latin typeface="Monotype Corsiva" pitchFamily="66" charset="0"/>
            </a:endParaRP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Содержимое 4" descr="1424668566305.jpg"/>
          <p:cNvPicPr>
            <a:picLocks noGrp="1" noChangeAspect="1"/>
          </p:cNvPicPr>
          <p:nvPr>
            <p:ph sz="quarter" idx="1"/>
          </p:nvPr>
        </p:nvPicPr>
        <p:blipFill>
          <a:blip r:embed="rId2" cstate="print"/>
          <a:stretch>
            <a:fillRect/>
          </a:stretch>
        </p:blipFill>
        <p:spPr>
          <a:xfrm>
            <a:off x="714348" y="3500438"/>
            <a:ext cx="2786082" cy="2857520"/>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
        <p:nvSpPr>
          <p:cNvPr id="3" name="Текст 2"/>
          <p:cNvSpPr>
            <a:spLocks noGrp="1"/>
          </p:cNvSpPr>
          <p:nvPr>
            <p:ph type="body" idx="2"/>
          </p:nvPr>
        </p:nvSpPr>
        <p:spPr>
          <a:xfrm>
            <a:off x="4214810" y="1500174"/>
            <a:ext cx="4551238" cy="4714908"/>
          </a:xfrm>
        </p:spPr>
        <p:txBody>
          <a:bodyPr>
            <a:normAutofit/>
          </a:bodyPr>
          <a:lstStyle/>
          <a:p>
            <a:pPr algn="ctr">
              <a:lnSpc>
                <a:spcPct val="100000"/>
              </a:lnSpc>
            </a:pPr>
            <a:r>
              <a:rPr lang="ru-RU" sz="1800" dirty="0" smtClean="0">
                <a:effectLst>
                  <a:outerShdw blurRad="38100" dist="38100" dir="2700000" algn="tl">
                    <a:srgbClr val="000000">
                      <a:alpha val="43137"/>
                    </a:srgbClr>
                  </a:outerShdw>
                </a:effectLst>
                <a:latin typeface="Monotype Corsiva" pitchFamily="66" charset="0"/>
              </a:rPr>
              <a:t>Конечно нельзя забывать и про наше подрастающее поколение – наших малышей, для них у нас имеются детские игровые площадки, всего их 7, но мы пытаемся обновить их, приобретая и устанавливая новые элементы. Неотъемлемой частью являются оформление правоустанавливающих документов и земельных участков, в 2015 году работа начата и планируем закончить эту работу в этом текущем году.</a:t>
            </a:r>
          </a:p>
          <a:p>
            <a:pPr algn="ctr"/>
            <a:r>
              <a:rPr lang="ru-RU" sz="1800" dirty="0" smtClean="0">
                <a:effectLst>
                  <a:outerShdw blurRad="38100" dist="38100" dir="2700000" algn="tl">
                    <a:srgbClr val="000000">
                      <a:alpha val="43137"/>
                    </a:srgbClr>
                  </a:outerShdw>
                </a:effectLst>
                <a:latin typeface="Monotype Corsiva" pitchFamily="66" charset="0"/>
              </a:rPr>
              <a:t>Для детей и взрослых,  всех возрастных категорий в 2015 году на территории школы  п. Алмазный, построена детская многофункциональная площадка., освещением которой обеспечено силами  прииска «Ирелях».</a:t>
            </a:r>
            <a:endParaRPr lang="ru-RU" sz="1800" dirty="0">
              <a:solidFill>
                <a:schemeClr val="accent2">
                  <a:lumMod val="75000"/>
                </a:schemeClr>
              </a:solidFill>
              <a:effectLst>
                <a:outerShdw blurRad="38100" dist="38100" dir="2700000" algn="tl">
                  <a:srgbClr val="000000">
                    <a:alpha val="43137"/>
                  </a:srgbClr>
                </a:outerShdw>
              </a:effectLst>
              <a:latin typeface="Monotype Corsiva" pitchFamily="66" charset="0"/>
            </a:endParaRPr>
          </a:p>
        </p:txBody>
      </p:sp>
      <p:sp>
        <p:nvSpPr>
          <p:cNvPr id="4" name="Заголовок 3"/>
          <p:cNvSpPr>
            <a:spLocks noGrp="1"/>
          </p:cNvSpPr>
          <p:nvPr>
            <p:ph type="title"/>
          </p:nvPr>
        </p:nvSpPr>
        <p:spPr>
          <a:xfrm>
            <a:off x="4214810" y="457200"/>
            <a:ext cx="4548190" cy="900098"/>
          </a:xfrm>
        </p:spPr>
        <p:txBody>
          <a:bodyPr anchor="t">
            <a:noAutofit/>
          </a:bodyPr>
          <a:lstStyle/>
          <a:p>
            <a:pPr algn="ctr"/>
            <a:r>
              <a:rPr lang="ru-RU" sz="2400" dirty="0" smtClean="0">
                <a:solidFill>
                  <a:schemeClr val="accent2"/>
                </a:solidFill>
                <a:effectLst>
                  <a:outerShdw blurRad="38100" dist="38100" dir="2700000" algn="tl">
                    <a:srgbClr val="000000">
                      <a:alpha val="43137"/>
                    </a:srgbClr>
                  </a:outerShdw>
                </a:effectLst>
                <a:latin typeface="Monotype Corsiva" pitchFamily="66" charset="0"/>
              </a:rPr>
              <a:t>Наличие детских и спортивных площадок</a:t>
            </a:r>
            <a:endParaRPr lang="ru-RU" sz="2400" dirty="0">
              <a:solidFill>
                <a:schemeClr val="accent2"/>
              </a:solidFill>
              <a:effectLst>
                <a:outerShdw blurRad="38100" dist="38100" dir="2700000" algn="tl">
                  <a:srgbClr val="000000">
                    <a:alpha val="43137"/>
                  </a:srgbClr>
                </a:outerShdw>
              </a:effectLst>
              <a:latin typeface="Monotype Corsiva" pitchFamily="66" charset="0"/>
            </a:endParaRPr>
          </a:p>
        </p:txBody>
      </p:sp>
      <p:pic>
        <p:nvPicPr>
          <p:cNvPr id="8" name="Рисунок 7" descr="DSC01000.JPG"/>
          <p:cNvPicPr>
            <a:picLocks noChangeAspect="1"/>
          </p:cNvPicPr>
          <p:nvPr/>
        </p:nvPicPr>
        <p:blipFill>
          <a:blip r:embed="rId3" cstate="print"/>
          <a:stretch>
            <a:fillRect/>
          </a:stretch>
        </p:blipFill>
        <p:spPr>
          <a:xfrm>
            <a:off x="857224" y="500042"/>
            <a:ext cx="2928958" cy="2500330"/>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Содержимое 3" descr="IMG_1644.jpg"/>
          <p:cNvPicPr>
            <a:picLocks noGrp="1" noChangeAspect="1"/>
          </p:cNvPicPr>
          <p:nvPr>
            <p:ph idx="1"/>
          </p:nvPr>
        </p:nvPicPr>
        <p:blipFill>
          <a:blip r:embed="rId2" cstate="print"/>
          <a:stretch>
            <a:fillRect/>
          </a:stretch>
        </p:blipFill>
        <p:spPr>
          <a:xfrm>
            <a:off x="428596" y="1785926"/>
            <a:ext cx="8215370" cy="4786346"/>
          </a:xfrm>
          <a:prstGeom prst="rect">
            <a:avLst/>
          </a:prstGeom>
          <a:ln>
            <a:noFill/>
          </a:ln>
          <a:effectLst>
            <a:softEdge rad="112500"/>
          </a:effectLst>
        </p:spPr>
      </p:pic>
      <p:sp>
        <p:nvSpPr>
          <p:cNvPr id="3" name="Заголовок 2"/>
          <p:cNvSpPr>
            <a:spLocks noGrp="1"/>
          </p:cNvSpPr>
          <p:nvPr>
            <p:ph type="title"/>
          </p:nvPr>
        </p:nvSpPr>
        <p:spPr>
          <a:xfrm>
            <a:off x="457200" y="152400"/>
            <a:ext cx="8229600" cy="1419212"/>
          </a:xfrm>
        </p:spPr>
        <p:txBody>
          <a:bodyPr anchor="ctr">
            <a:normAutofit fontScale="90000"/>
          </a:bodyPr>
          <a:lstStyle/>
          <a:p>
            <a:pPr algn="ctr"/>
            <a:r>
              <a:rPr lang="ru-RU" sz="2400" dirty="0" smtClean="0">
                <a:solidFill>
                  <a:schemeClr val="tx2"/>
                </a:solidFill>
                <a:effectLst>
                  <a:outerShdw blurRad="38100" dist="38100" dir="2700000" algn="tl">
                    <a:srgbClr val="000000">
                      <a:alpha val="43137"/>
                    </a:srgbClr>
                  </a:outerShdw>
                </a:effectLst>
                <a:latin typeface="Monotype Corsiva" pitchFamily="66" charset="0"/>
              </a:rPr>
              <a:t>В нашей поселковой библиотеке проводятся классные часы, экскурсии по сказочному книжному миру для малышей.  В библиотеке можно найти как детскую так и классическую, научную, документальную, детективную и лирическую литературу.</a:t>
            </a:r>
            <a:endParaRPr lang="ru-RU" sz="2400" dirty="0">
              <a:solidFill>
                <a:schemeClr val="tx2"/>
              </a:solidFill>
              <a:effectLst>
                <a:outerShdw blurRad="38100" dist="38100" dir="2700000" algn="tl">
                  <a:srgbClr val="000000">
                    <a:alpha val="43137"/>
                  </a:srgbClr>
                </a:outerShdw>
              </a:effectLst>
              <a:latin typeface="Monotype Corsiva" pitchFamily="66" charset="0"/>
            </a:endParaRP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Содержимое 4" descr="20150301_145550.jpg"/>
          <p:cNvPicPr>
            <a:picLocks noGrp="1" noChangeAspect="1"/>
          </p:cNvPicPr>
          <p:nvPr>
            <p:ph sz="quarter" idx="1"/>
          </p:nvPr>
        </p:nvPicPr>
        <p:blipFill>
          <a:blip r:embed="rId2" cstate="print"/>
          <a:stretch>
            <a:fillRect/>
          </a:stretch>
        </p:blipFill>
        <p:spPr>
          <a:xfrm>
            <a:off x="285720" y="285728"/>
            <a:ext cx="3714776" cy="2643206"/>
          </a:xfrm>
          <a:prstGeom prst="rect">
            <a:avLst/>
          </a:prstGeom>
          <a:ln>
            <a:noFill/>
          </a:ln>
          <a:effectLst>
            <a:softEdge rad="112500"/>
          </a:effectLst>
        </p:spPr>
      </p:pic>
      <p:sp>
        <p:nvSpPr>
          <p:cNvPr id="3" name="Текст 2"/>
          <p:cNvSpPr>
            <a:spLocks noGrp="1"/>
          </p:cNvSpPr>
          <p:nvPr>
            <p:ph type="body" idx="2"/>
          </p:nvPr>
        </p:nvSpPr>
        <p:spPr>
          <a:xfrm>
            <a:off x="4071934" y="928670"/>
            <a:ext cx="4694114" cy="5500726"/>
          </a:xfrm>
        </p:spPr>
        <p:txBody>
          <a:bodyPr>
            <a:normAutofit lnSpcReduction="10000"/>
          </a:bodyPr>
          <a:lstStyle/>
          <a:p>
            <a:pPr algn="ctr"/>
            <a:r>
              <a:rPr lang="ru-RU" dirty="0" smtClean="0">
                <a:effectLst>
                  <a:outerShdw blurRad="38100" dist="38100" dir="2700000" algn="tl">
                    <a:srgbClr val="000000">
                      <a:alpha val="43137"/>
                    </a:srgbClr>
                  </a:outerShdw>
                </a:effectLst>
                <a:latin typeface="Monotype Corsiva" pitchFamily="66" charset="0"/>
              </a:rPr>
              <a:t>Для  привлечения всех слоев населения разной возрастной категории нами разработана программа «Развитие физической культуры и спорта в МО «Поселок Алмазный» на 2012-2016 годов», что дает нам возможности организовывать различные спортивные мероприятия для всех жителей поселка , тем самым призывать наших жителей к здоровому образу жизни.</a:t>
            </a:r>
          </a:p>
          <a:p>
            <a:pPr algn="ctr"/>
            <a:r>
              <a:rPr lang="ru-RU" dirty="0" smtClean="0">
                <a:effectLst>
                  <a:outerShdw blurRad="38100" dist="38100" dir="2700000" algn="tl">
                    <a:srgbClr val="000000">
                      <a:alpha val="43137"/>
                    </a:srgbClr>
                  </a:outerShdw>
                </a:effectLst>
                <a:latin typeface="Monotype Corsiva" pitchFamily="66" charset="0"/>
              </a:rPr>
              <a:t>Ежегодно проводятся такие мероприятия как – соревнования по велосипедному спорту, День бега и оздоровительной ходьбы, АРМ-реслинг, волейбол, футбол, вольная борьба веселые и семейные старты и многое другое.</a:t>
            </a:r>
          </a:p>
          <a:p>
            <a:pPr algn="ctr"/>
            <a:r>
              <a:rPr lang="ru-RU" dirty="0" smtClean="0">
                <a:effectLst>
                  <a:outerShdw blurRad="38100" dist="38100" dir="2700000" algn="tl">
                    <a:srgbClr val="000000">
                      <a:alpha val="43137"/>
                    </a:srgbClr>
                  </a:outerShdw>
                </a:effectLst>
                <a:latin typeface="Monotype Corsiva" pitchFamily="66" charset="0"/>
              </a:rPr>
              <a:t> Для проведения командных встреч приглашаются другие поселения, что дает возможность делится опытом.</a:t>
            </a:r>
          </a:p>
          <a:p>
            <a:pPr algn="ctr"/>
            <a:r>
              <a:rPr lang="ru-RU" dirty="0" smtClean="0">
                <a:effectLst>
                  <a:outerShdw blurRad="38100" dist="38100" dir="2700000" algn="tl">
                    <a:srgbClr val="000000">
                      <a:alpha val="43137"/>
                    </a:srgbClr>
                  </a:outerShdw>
                </a:effectLst>
                <a:latin typeface="Monotype Corsiva" pitchFamily="66" charset="0"/>
              </a:rPr>
              <a:t>Наши спортсмены имеют  большие достижения по вольной борьбе и занимают призовые места на районном, республиканском и российском уровнях.</a:t>
            </a:r>
            <a:endParaRPr lang="ru-RU" dirty="0">
              <a:effectLst>
                <a:outerShdw blurRad="38100" dist="38100" dir="2700000" algn="tl">
                  <a:srgbClr val="000000">
                    <a:alpha val="43137"/>
                  </a:srgbClr>
                </a:outerShdw>
              </a:effectLst>
              <a:latin typeface="Monotype Corsiva" pitchFamily="66" charset="0"/>
            </a:endParaRPr>
          </a:p>
        </p:txBody>
      </p:sp>
      <p:sp>
        <p:nvSpPr>
          <p:cNvPr id="4" name="Заголовок 3"/>
          <p:cNvSpPr>
            <a:spLocks noGrp="1"/>
          </p:cNvSpPr>
          <p:nvPr>
            <p:ph type="title"/>
          </p:nvPr>
        </p:nvSpPr>
        <p:spPr>
          <a:xfrm>
            <a:off x="4071934" y="214290"/>
            <a:ext cx="4691066" cy="642942"/>
          </a:xfrm>
        </p:spPr>
        <p:txBody>
          <a:bodyPr anchor="t">
            <a:normAutofit fontScale="90000"/>
          </a:bodyPr>
          <a:lstStyle/>
          <a:p>
            <a:pPr algn="ctr"/>
            <a:r>
              <a:rPr lang="ru-RU" sz="2200" dirty="0" smtClean="0">
                <a:solidFill>
                  <a:schemeClr val="accent2"/>
                </a:solidFill>
                <a:effectLst>
                  <a:outerShdw blurRad="38100" dist="38100" dir="2700000" algn="tl">
                    <a:srgbClr val="000000">
                      <a:alpha val="43137"/>
                    </a:srgbClr>
                  </a:outerShdw>
                </a:effectLst>
                <a:latin typeface="Monotype Corsiva" pitchFamily="66" charset="0"/>
              </a:rPr>
              <a:t>Организация спортивно – массовых мероприятий</a:t>
            </a:r>
            <a:r>
              <a:rPr lang="ru-RU" sz="2000" dirty="0" smtClean="0"/>
              <a:t/>
            </a:r>
            <a:br>
              <a:rPr lang="ru-RU" sz="2000" dirty="0" smtClean="0"/>
            </a:br>
            <a:endParaRPr lang="ru-RU" sz="2000" dirty="0">
              <a:latin typeface="Monotype Corsiva" pitchFamily="66" charset="0"/>
            </a:endParaRPr>
          </a:p>
        </p:txBody>
      </p:sp>
      <p:pic>
        <p:nvPicPr>
          <p:cNvPr id="6" name="Рисунок 5" descr="STA42931.JPG"/>
          <p:cNvPicPr>
            <a:picLocks noChangeAspect="1"/>
          </p:cNvPicPr>
          <p:nvPr/>
        </p:nvPicPr>
        <p:blipFill>
          <a:blip r:embed="rId3" cstate="print"/>
          <a:stretch>
            <a:fillRect/>
          </a:stretch>
        </p:blipFill>
        <p:spPr>
          <a:xfrm>
            <a:off x="428596" y="3071810"/>
            <a:ext cx="3571900" cy="2928958"/>
          </a:xfrm>
          <a:prstGeom prst="rect">
            <a:avLst/>
          </a:prstGeom>
          <a:ln>
            <a:noFill/>
          </a:ln>
          <a:effectLst>
            <a:softEdge rad="112500"/>
          </a:effectLst>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152400"/>
            <a:ext cx="8229600" cy="1347774"/>
          </a:xfrm>
        </p:spPr>
        <p:txBody>
          <a:bodyPr>
            <a:noAutofit/>
          </a:bodyPr>
          <a:lstStyle/>
          <a:p>
            <a:pPr algn="ctr"/>
            <a:r>
              <a:rPr lang="ru-RU" sz="2800" dirty="0" smtClean="0">
                <a:solidFill>
                  <a:schemeClr val="accent2"/>
                </a:solidFill>
                <a:effectLst>
                  <a:outerShdw blurRad="38100" dist="38100" dir="2700000" algn="tl">
                    <a:srgbClr val="000000">
                      <a:alpha val="43137"/>
                    </a:srgbClr>
                  </a:outerShdw>
                </a:effectLst>
                <a:latin typeface="Monotype Corsiva" pitchFamily="66" charset="0"/>
              </a:rPr>
              <a:t>Глава муниципального образования «Поселок Алмазный» Мирнинского района Республики Саха (Якутия) </a:t>
            </a:r>
            <a:br>
              <a:rPr lang="ru-RU" sz="2800" dirty="0" smtClean="0">
                <a:solidFill>
                  <a:schemeClr val="accent2"/>
                </a:solidFill>
                <a:effectLst>
                  <a:outerShdw blurRad="38100" dist="38100" dir="2700000" algn="tl">
                    <a:srgbClr val="000000">
                      <a:alpha val="43137"/>
                    </a:srgbClr>
                  </a:outerShdw>
                </a:effectLst>
                <a:latin typeface="Monotype Corsiva" pitchFamily="66" charset="0"/>
              </a:rPr>
            </a:br>
            <a:r>
              <a:rPr lang="ru-RU" sz="2800" dirty="0" smtClean="0">
                <a:solidFill>
                  <a:schemeClr val="accent2"/>
                </a:solidFill>
                <a:effectLst>
                  <a:outerShdw blurRad="38100" dist="38100" dir="2700000" algn="tl">
                    <a:srgbClr val="000000">
                      <a:alpha val="43137"/>
                    </a:srgbClr>
                  </a:outerShdw>
                </a:effectLst>
                <a:latin typeface="Monotype Corsiva" pitchFamily="66" charset="0"/>
              </a:rPr>
              <a:t>Скоропупова Альфия Тимерлановна</a:t>
            </a:r>
            <a:endParaRPr lang="ru-RU" sz="2800" dirty="0">
              <a:solidFill>
                <a:schemeClr val="accent2"/>
              </a:solidFill>
              <a:effectLst>
                <a:outerShdw blurRad="38100" dist="38100" dir="2700000" algn="tl">
                  <a:srgbClr val="000000">
                    <a:alpha val="43137"/>
                  </a:srgbClr>
                </a:outerShdw>
              </a:effectLst>
              <a:latin typeface="Monotype Corsiva" pitchFamily="66" charset="0"/>
            </a:endParaRPr>
          </a:p>
        </p:txBody>
      </p:sp>
      <p:pic>
        <p:nvPicPr>
          <p:cNvPr id="5" name="Содержимое 4" descr="Глава поселения - Скоропупова А.Т..JPG"/>
          <p:cNvPicPr>
            <a:picLocks noGrp="1" noChangeAspect="1"/>
          </p:cNvPicPr>
          <p:nvPr>
            <p:ph sz="half" idx="1"/>
          </p:nvPr>
        </p:nvPicPr>
        <p:blipFill>
          <a:blip r:embed="rId2" cstate="print"/>
          <a:stretch>
            <a:fillRect/>
          </a:stretch>
        </p:blipFill>
        <p:spPr>
          <a:xfrm>
            <a:off x="1214414" y="1857364"/>
            <a:ext cx="3071834" cy="3857652"/>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p:spPr>
      </p:pic>
      <p:pic>
        <p:nvPicPr>
          <p:cNvPr id="6" name="Содержимое 5" descr="МО Поселок Алмазный.jpg"/>
          <p:cNvPicPr>
            <a:picLocks noGrp="1" noChangeAspect="1"/>
          </p:cNvPicPr>
          <p:nvPr>
            <p:ph sz="half" idx="2"/>
          </p:nvPr>
        </p:nvPicPr>
        <p:blipFill>
          <a:blip r:embed="rId3" cstate="print"/>
          <a:stretch>
            <a:fillRect/>
          </a:stretch>
        </p:blipFill>
        <p:spPr>
          <a:xfrm>
            <a:off x="5357818" y="1928802"/>
            <a:ext cx="2926526" cy="4000528"/>
          </a:xfrm>
          <a:prstGeom prst="rect">
            <a:avLst/>
          </a:prstGeom>
          <a:solidFill>
            <a:srgbClr val="FFFFFF">
              <a:shade val="85000"/>
            </a:srgbClr>
          </a:solidFill>
          <a:ln w="190500" cap="rnd">
            <a:solidFill>
              <a:srgbClr val="FFFFFF"/>
            </a:solidFill>
          </a:ln>
          <a:effectLst>
            <a:outerShdw blurRad="36195" dist="12700" dir="11400000" algn="tl" rotWithShape="0">
              <a:srgbClr val="000000">
                <a:alpha val="33000"/>
              </a:srgbClr>
            </a:outerShdw>
          </a:effectLst>
          <a:scene3d>
            <a:camera prst="perspectiveContrastingLeftFacing">
              <a:rot lat="540000" lon="2100000" rev="0"/>
            </a:camera>
            <a:lightRig rig="soft" dir="t"/>
          </a:scene3d>
          <a:sp3d contourW="12700" prstMaterial="matte">
            <a:bevelT w="63500" h="50800"/>
            <a:contourClr>
              <a:srgbClr val="C0C0C0"/>
            </a:contourClr>
          </a:sp3d>
        </p:spPr>
      </p:pic>
    </p:spTree>
  </p:cSld>
  <p:clrMapOvr>
    <a:masterClrMapping/>
  </p:clrMapOvr>
  <p:transition>
    <p:fade/>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Содержимое 3" descr="IMG_2662 копия.jpg"/>
          <p:cNvPicPr>
            <a:picLocks noGrp="1" noChangeAspect="1"/>
          </p:cNvPicPr>
          <p:nvPr>
            <p:ph idx="1"/>
          </p:nvPr>
        </p:nvPicPr>
        <p:blipFill>
          <a:blip r:embed="rId2" cstate="print"/>
          <a:stretch>
            <a:fillRect/>
          </a:stretch>
        </p:blipFill>
        <p:spPr>
          <a:xfrm>
            <a:off x="857224" y="1214422"/>
            <a:ext cx="3492500" cy="5238750"/>
          </a:xfrm>
          <a:prstGeom prst="rect">
            <a:avLst/>
          </a:prstGeom>
          <a:ln>
            <a:noFill/>
          </a:ln>
          <a:effectLst>
            <a:softEdge rad="112500"/>
          </a:effectLst>
        </p:spPr>
      </p:pic>
      <p:sp>
        <p:nvSpPr>
          <p:cNvPr id="3" name="Заголовок 2"/>
          <p:cNvSpPr>
            <a:spLocks noGrp="1"/>
          </p:cNvSpPr>
          <p:nvPr>
            <p:ph type="title"/>
          </p:nvPr>
        </p:nvSpPr>
        <p:spPr>
          <a:xfrm>
            <a:off x="457200" y="214290"/>
            <a:ext cx="8229600" cy="857256"/>
          </a:xfrm>
        </p:spPr>
        <p:txBody>
          <a:bodyPr anchor="ctr">
            <a:normAutofit/>
          </a:bodyPr>
          <a:lstStyle/>
          <a:p>
            <a:pPr algn="ctr"/>
            <a:r>
              <a:rPr lang="ru-RU" sz="3200" dirty="0" smtClean="0">
                <a:solidFill>
                  <a:schemeClr val="accent2"/>
                </a:solidFill>
                <a:effectLst>
                  <a:outerShdw blurRad="38100" dist="38100" dir="2700000" algn="tl">
                    <a:srgbClr val="000000">
                      <a:alpha val="43137"/>
                    </a:srgbClr>
                  </a:outerShdw>
                </a:effectLst>
                <a:latin typeface="Monotype Corsiva" pitchFamily="66" charset="0"/>
              </a:rPr>
              <a:t>Наши чемпионы</a:t>
            </a:r>
            <a:endParaRPr lang="ru-RU" sz="3200" dirty="0">
              <a:solidFill>
                <a:schemeClr val="accent2"/>
              </a:solidFill>
              <a:effectLst>
                <a:outerShdw blurRad="38100" dist="38100" dir="2700000" algn="tl">
                  <a:srgbClr val="000000">
                    <a:alpha val="43137"/>
                  </a:srgbClr>
                </a:outerShdw>
              </a:effectLst>
              <a:latin typeface="Monotype Corsiva" pitchFamily="66" charset="0"/>
            </a:endParaRPr>
          </a:p>
        </p:txBody>
      </p:sp>
      <p:pic>
        <p:nvPicPr>
          <p:cNvPr id="5" name="Рисунок 4" descr="IMG_2828 копия.jpg"/>
          <p:cNvPicPr>
            <a:picLocks noChangeAspect="1"/>
          </p:cNvPicPr>
          <p:nvPr/>
        </p:nvPicPr>
        <p:blipFill>
          <a:blip r:embed="rId3" cstate="print"/>
          <a:stretch>
            <a:fillRect/>
          </a:stretch>
        </p:blipFill>
        <p:spPr>
          <a:xfrm>
            <a:off x="4714876" y="1142984"/>
            <a:ext cx="3500446" cy="5214950"/>
          </a:xfrm>
          <a:prstGeom prst="rect">
            <a:avLst/>
          </a:prstGeom>
          <a:ln>
            <a:noFill/>
          </a:ln>
          <a:effectLst>
            <a:softEdge rad="112500"/>
          </a:effectLst>
        </p:spPr>
      </p:pic>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Текст 1"/>
          <p:cNvSpPr>
            <a:spLocks noGrp="1"/>
          </p:cNvSpPr>
          <p:nvPr>
            <p:ph type="body" idx="1"/>
          </p:nvPr>
        </p:nvSpPr>
        <p:spPr>
          <a:xfrm>
            <a:off x="457200" y="785794"/>
            <a:ext cx="4040188" cy="1643074"/>
          </a:xfrm>
        </p:spPr>
        <p:txBody>
          <a:bodyPr anchor="t"/>
          <a:lstStyle/>
          <a:p>
            <a:pPr algn="ctr"/>
            <a:r>
              <a:rPr lang="ru-RU" sz="1800" dirty="0" smtClean="0">
                <a:latin typeface="Monotype Corsiva" pitchFamily="66" charset="0"/>
              </a:rPr>
              <a:t>Соколовская Елена</a:t>
            </a:r>
          </a:p>
          <a:p>
            <a:pPr algn="ctr"/>
            <a:r>
              <a:rPr lang="ru-RU" sz="1200" dirty="0" smtClean="0">
                <a:latin typeface="Monotype Corsiva" pitchFamily="66" charset="0"/>
              </a:rPr>
              <a:t>учащаяся МБОУ СОШ № 4 п. Алмазный</a:t>
            </a:r>
          </a:p>
          <a:p>
            <a:pPr algn="ctr"/>
            <a:r>
              <a:rPr lang="ru-RU" sz="1200" dirty="0" smtClean="0">
                <a:latin typeface="Monotype Corsiva" pitchFamily="66" charset="0"/>
              </a:rPr>
              <a:t>Победитель в открытом Первенстве МУ ДО «ДЮСШ» , Первенства Дальневосточного федерального округа, открытого Первенства Ленского района по дзюдо среди девушек в возрастной категории 1996-2000 годов, четырехкратная чемпионка республики , двукратная чемпионка ДФО, кандидат в мастера спорта</a:t>
            </a:r>
            <a:endParaRPr lang="ru-RU" sz="1200" dirty="0">
              <a:latin typeface="Monotype Corsiva" pitchFamily="66" charset="0"/>
            </a:endParaRPr>
          </a:p>
        </p:txBody>
      </p:sp>
      <p:pic>
        <p:nvPicPr>
          <p:cNvPr id="7" name="Содержимое 6" descr="DSC_0086.JPG"/>
          <p:cNvPicPr>
            <a:picLocks noGrp="1" noChangeAspect="1"/>
          </p:cNvPicPr>
          <p:nvPr>
            <p:ph sz="half" idx="2"/>
          </p:nvPr>
        </p:nvPicPr>
        <p:blipFill>
          <a:blip r:embed="rId2" cstate="print"/>
          <a:stretch>
            <a:fillRect/>
          </a:stretch>
        </p:blipFill>
        <p:spPr>
          <a:xfrm rot="5400000">
            <a:off x="123808" y="3090846"/>
            <a:ext cx="4324351" cy="2714644"/>
          </a:xfrm>
          <a:prstGeom prst="rect">
            <a:avLst/>
          </a:prstGeom>
          <a:ln>
            <a:noFill/>
          </a:ln>
          <a:effectLst>
            <a:softEdge rad="112500"/>
          </a:effectLst>
        </p:spPr>
      </p:pic>
      <p:pic>
        <p:nvPicPr>
          <p:cNvPr id="8" name="Содержимое 7" descr="1424745504251.jpg"/>
          <p:cNvPicPr>
            <a:picLocks noGrp="1" noChangeAspect="1"/>
          </p:cNvPicPr>
          <p:nvPr>
            <p:ph sz="quarter" idx="4"/>
          </p:nvPr>
        </p:nvPicPr>
        <p:blipFill>
          <a:blip r:embed="rId3" cstate="print"/>
          <a:stretch>
            <a:fillRect/>
          </a:stretch>
        </p:blipFill>
        <p:spPr>
          <a:xfrm>
            <a:off x="5072066" y="2500306"/>
            <a:ext cx="3476628" cy="3866378"/>
          </a:xfrm>
          <a:prstGeom prst="rect">
            <a:avLst/>
          </a:prstGeom>
          <a:ln>
            <a:noFill/>
          </a:ln>
          <a:effectLst>
            <a:softEdge rad="112500"/>
          </a:effectLst>
        </p:spPr>
      </p:pic>
      <p:sp>
        <p:nvSpPr>
          <p:cNvPr id="5" name="Заголовок 4"/>
          <p:cNvSpPr>
            <a:spLocks noGrp="1"/>
          </p:cNvSpPr>
          <p:nvPr>
            <p:ph type="title"/>
          </p:nvPr>
        </p:nvSpPr>
        <p:spPr>
          <a:xfrm>
            <a:off x="457200" y="142852"/>
            <a:ext cx="8229600" cy="785818"/>
          </a:xfrm>
        </p:spPr>
        <p:txBody>
          <a:bodyPr anchor="t">
            <a:noAutofit/>
          </a:bodyPr>
          <a:lstStyle/>
          <a:p>
            <a:pPr algn="ctr"/>
            <a:r>
              <a:rPr lang="ru-RU" sz="2400" dirty="0" smtClean="0">
                <a:solidFill>
                  <a:schemeClr val="accent2"/>
                </a:solidFill>
                <a:latin typeface="Monotype Corsiva" pitchFamily="66" charset="0"/>
              </a:rPr>
              <a:t>Победители в состязаниях на районном, республиканском и российском уровнях</a:t>
            </a:r>
            <a:endParaRPr lang="ru-RU" sz="2400" dirty="0">
              <a:solidFill>
                <a:schemeClr val="accent2"/>
              </a:solidFill>
              <a:latin typeface="Monotype Corsiva" pitchFamily="66" charset="0"/>
            </a:endParaRPr>
          </a:p>
        </p:txBody>
      </p:sp>
      <p:sp>
        <p:nvSpPr>
          <p:cNvPr id="6" name="Текст 5"/>
          <p:cNvSpPr>
            <a:spLocks noGrp="1"/>
          </p:cNvSpPr>
          <p:nvPr>
            <p:ph type="body" idx="3"/>
          </p:nvPr>
        </p:nvSpPr>
        <p:spPr>
          <a:xfrm>
            <a:off x="4648200" y="928670"/>
            <a:ext cx="4040188" cy="1232923"/>
          </a:xfrm>
        </p:spPr>
        <p:txBody>
          <a:bodyPr anchor="t"/>
          <a:lstStyle/>
          <a:p>
            <a:pPr algn="ctr"/>
            <a:r>
              <a:rPr lang="ru-RU" sz="1800" dirty="0" smtClean="0">
                <a:latin typeface="Monotype Corsiva" pitchFamily="66" charset="0"/>
              </a:rPr>
              <a:t>Быков Алексей</a:t>
            </a:r>
          </a:p>
          <a:p>
            <a:pPr algn="ctr"/>
            <a:r>
              <a:rPr lang="ru-RU" sz="1200" dirty="0" smtClean="0">
                <a:latin typeface="Monotype Corsiva" pitchFamily="66" charset="0"/>
              </a:rPr>
              <a:t>Учащийся МБОУ СОШ № 4 п. Алмазный</a:t>
            </a:r>
          </a:p>
          <a:p>
            <a:pPr algn="ctr"/>
            <a:r>
              <a:rPr lang="ru-RU" sz="1200" dirty="0" smtClean="0">
                <a:latin typeface="Monotype Corsiva" pitchFamily="66" charset="0"/>
              </a:rPr>
              <a:t>Победитель  районных, республиканский, российских чемпионатов по вольной борьбе в своей весовой категории</a:t>
            </a:r>
            <a:endParaRPr lang="ru-RU" sz="1200" dirty="0">
              <a:latin typeface="Monotype Corsiva" pitchFamily="66" charset="0"/>
            </a:endParaRP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Содержимое 3" descr="DSC01013.JPG"/>
          <p:cNvPicPr>
            <a:picLocks noGrp="1" noChangeAspect="1"/>
          </p:cNvPicPr>
          <p:nvPr>
            <p:ph idx="1"/>
          </p:nvPr>
        </p:nvPicPr>
        <p:blipFill>
          <a:blip r:embed="rId2" cstate="print"/>
          <a:stretch>
            <a:fillRect/>
          </a:stretch>
        </p:blipFill>
        <p:spPr>
          <a:xfrm>
            <a:off x="285720" y="857232"/>
            <a:ext cx="3190876" cy="2119314"/>
          </a:xfrm>
          <a:prstGeom prst="rect">
            <a:avLst/>
          </a:prstGeom>
          <a:ln>
            <a:noFill/>
          </a:ln>
          <a:effectLst>
            <a:softEdge rad="112500"/>
          </a:effectLst>
        </p:spPr>
      </p:pic>
      <p:sp>
        <p:nvSpPr>
          <p:cNvPr id="3" name="Заголовок 2"/>
          <p:cNvSpPr>
            <a:spLocks noGrp="1"/>
          </p:cNvSpPr>
          <p:nvPr>
            <p:ph type="title"/>
          </p:nvPr>
        </p:nvSpPr>
        <p:spPr>
          <a:xfrm>
            <a:off x="457200" y="152400"/>
            <a:ext cx="8229600" cy="704832"/>
          </a:xfrm>
        </p:spPr>
        <p:txBody>
          <a:bodyPr anchor="t">
            <a:normAutofit/>
          </a:bodyPr>
          <a:lstStyle/>
          <a:p>
            <a:pPr algn="ctr"/>
            <a:r>
              <a:rPr lang="ru-RU" sz="2800" dirty="0" smtClean="0">
                <a:solidFill>
                  <a:schemeClr val="accent2"/>
                </a:solidFill>
                <a:effectLst>
                  <a:outerShdw blurRad="38100" dist="38100" dir="2700000" algn="tl">
                    <a:srgbClr val="000000">
                      <a:alpha val="43137"/>
                    </a:srgbClr>
                  </a:outerShdw>
                </a:effectLst>
                <a:latin typeface="Monotype Corsiva" pitchFamily="66" charset="0"/>
              </a:rPr>
              <a:t>Спортивно – массовые мероприятия</a:t>
            </a:r>
            <a:endParaRPr lang="ru-RU" sz="2800" dirty="0">
              <a:solidFill>
                <a:schemeClr val="accent2"/>
              </a:solidFill>
              <a:effectLst>
                <a:outerShdw blurRad="38100" dist="38100" dir="2700000" algn="tl">
                  <a:srgbClr val="000000">
                    <a:alpha val="43137"/>
                  </a:srgbClr>
                </a:outerShdw>
              </a:effectLst>
              <a:latin typeface="Monotype Corsiva" pitchFamily="66" charset="0"/>
            </a:endParaRPr>
          </a:p>
        </p:txBody>
      </p:sp>
      <p:pic>
        <p:nvPicPr>
          <p:cNvPr id="5" name="Рисунок 4" descr="SAM_0326.JPG"/>
          <p:cNvPicPr>
            <a:picLocks noChangeAspect="1"/>
          </p:cNvPicPr>
          <p:nvPr/>
        </p:nvPicPr>
        <p:blipFill>
          <a:blip r:embed="rId3" cstate="print"/>
          <a:stretch>
            <a:fillRect/>
          </a:stretch>
        </p:blipFill>
        <p:spPr>
          <a:xfrm>
            <a:off x="4500562" y="3071810"/>
            <a:ext cx="4429124" cy="3357562"/>
          </a:xfrm>
          <a:prstGeom prst="rect">
            <a:avLst/>
          </a:prstGeom>
          <a:ln>
            <a:noFill/>
          </a:ln>
          <a:effectLst>
            <a:softEdge rad="112500"/>
          </a:effectLst>
        </p:spPr>
      </p:pic>
      <p:pic>
        <p:nvPicPr>
          <p:cNvPr id="6" name="Рисунок 5" descr="SAM_0320.JPG"/>
          <p:cNvPicPr>
            <a:picLocks noChangeAspect="1"/>
          </p:cNvPicPr>
          <p:nvPr/>
        </p:nvPicPr>
        <p:blipFill>
          <a:blip r:embed="rId4" cstate="print"/>
          <a:stretch>
            <a:fillRect/>
          </a:stretch>
        </p:blipFill>
        <p:spPr>
          <a:xfrm>
            <a:off x="357158" y="3286124"/>
            <a:ext cx="4000496" cy="2928934"/>
          </a:xfrm>
          <a:prstGeom prst="rect">
            <a:avLst/>
          </a:prstGeom>
          <a:ln>
            <a:noFill/>
          </a:ln>
          <a:effectLst>
            <a:softEdge rad="112500"/>
          </a:effectLst>
        </p:spPr>
      </p:pic>
      <p:pic>
        <p:nvPicPr>
          <p:cNvPr id="7" name="Рисунок 6" descr="Спортзал.jpg"/>
          <p:cNvPicPr>
            <a:picLocks noChangeAspect="1"/>
          </p:cNvPicPr>
          <p:nvPr/>
        </p:nvPicPr>
        <p:blipFill>
          <a:blip r:embed="rId5" cstate="print"/>
          <a:stretch>
            <a:fillRect/>
          </a:stretch>
        </p:blipFill>
        <p:spPr>
          <a:xfrm>
            <a:off x="4357686" y="714356"/>
            <a:ext cx="3929090" cy="2405058"/>
          </a:xfrm>
          <a:prstGeom prst="rect">
            <a:avLst/>
          </a:prstGeom>
          <a:ln>
            <a:noFill/>
          </a:ln>
          <a:effectLst>
            <a:softEdge rad="112500"/>
          </a:effectLst>
        </p:spPr>
      </p:pic>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Содержимое 4" descr="Y77TBCA7DO3LBCAED4V27CA6QUWVECA5G37R7CA606DM7CAMN66YCCA5J8IUDCA4JS723CAES4Q3ICA8RZ47KCAQDKHBICA8A813TCA0TEY0LCAGUQ457CA8028KXCACUIWLFCANGZOYJCAAL0L1ACABQB0YW.jpg"/>
          <p:cNvPicPr>
            <a:picLocks noGrp="1" noChangeAspect="1"/>
          </p:cNvPicPr>
          <p:nvPr>
            <p:ph sz="quarter" idx="1"/>
          </p:nvPr>
        </p:nvPicPr>
        <p:blipFill>
          <a:blip r:embed="rId2" cstate="print"/>
          <a:stretch>
            <a:fillRect/>
          </a:stretch>
        </p:blipFill>
        <p:spPr>
          <a:xfrm>
            <a:off x="357158" y="214290"/>
            <a:ext cx="3971925" cy="2811378"/>
          </a:xfrm>
          <a:prstGeom prst="rect">
            <a:avLst/>
          </a:prstGeom>
          <a:ln>
            <a:noFill/>
          </a:ln>
          <a:effectLst>
            <a:softEdge rad="112500"/>
          </a:effectLst>
        </p:spPr>
      </p:pic>
      <p:sp>
        <p:nvSpPr>
          <p:cNvPr id="3" name="Текст 2"/>
          <p:cNvSpPr>
            <a:spLocks noGrp="1"/>
          </p:cNvSpPr>
          <p:nvPr>
            <p:ph type="body" idx="2"/>
          </p:nvPr>
        </p:nvSpPr>
        <p:spPr>
          <a:xfrm>
            <a:off x="4572000" y="1000108"/>
            <a:ext cx="4194048" cy="5572164"/>
          </a:xfrm>
        </p:spPr>
        <p:txBody>
          <a:bodyPr>
            <a:noAutofit/>
          </a:bodyPr>
          <a:lstStyle/>
          <a:p>
            <a:pPr algn="ctr">
              <a:lnSpc>
                <a:spcPct val="100000"/>
              </a:lnSpc>
            </a:pPr>
            <a:r>
              <a:rPr lang="ru-RU" sz="1800" dirty="0" smtClean="0">
                <a:effectLst>
                  <a:outerShdw blurRad="38100" dist="38100" dir="2700000" algn="tl">
                    <a:srgbClr val="000000">
                      <a:alpha val="43137"/>
                    </a:srgbClr>
                  </a:outerShdw>
                </a:effectLst>
                <a:latin typeface="Monotype Corsiva" pitchFamily="66" charset="0"/>
              </a:rPr>
              <a:t>Все культурные мероприятия проводятся в нашем ДК «Алмазный», для работы разработана Программа «Развитие культуры в МО «Поселок Алмазный» на 2012-2017 годы». Все мероприятия финансируются и проводятся, согласно утвержденному годовому Плану.</a:t>
            </a:r>
          </a:p>
          <a:p>
            <a:pPr algn="ctr">
              <a:lnSpc>
                <a:spcPct val="100000"/>
              </a:lnSpc>
            </a:pPr>
            <a:r>
              <a:rPr lang="ru-RU" sz="1800" dirty="0" smtClean="0">
                <a:effectLst>
                  <a:outerShdw blurRad="38100" dist="38100" dir="2700000" algn="tl">
                    <a:srgbClr val="000000">
                      <a:alpha val="43137"/>
                    </a:srgbClr>
                  </a:outerShdw>
                </a:effectLst>
                <a:latin typeface="Monotype Corsiva" pitchFamily="66" charset="0"/>
              </a:rPr>
              <a:t>Мероприятия проводятся в разных направления с привлечением населения разных возрастов.</a:t>
            </a:r>
          </a:p>
          <a:p>
            <a:pPr algn="ctr">
              <a:lnSpc>
                <a:spcPct val="100000"/>
              </a:lnSpc>
            </a:pPr>
            <a:r>
              <a:rPr lang="ru-RU" sz="1800" dirty="0" smtClean="0">
                <a:effectLst>
                  <a:outerShdw blurRad="38100" dist="38100" dir="2700000" algn="tl">
                    <a:srgbClr val="000000">
                      <a:alpha val="43137"/>
                    </a:srgbClr>
                  </a:outerShdw>
                </a:effectLst>
                <a:latin typeface="Monotype Corsiva" pitchFamily="66" charset="0"/>
              </a:rPr>
              <a:t>Проводятся такие мероприятия как: Новогодние праздники, различные конкурсные программы, для мам и пап, бабушек и дедушек. Нашим поселением, единственным в Мирнинском районе проводится торжественная регистрация новорожденных детей, для участия в ней приглашаются руководители организаций, в которых работают новоиспеченные родители.</a:t>
            </a:r>
          </a:p>
          <a:p>
            <a:pPr algn="ctr"/>
            <a:endParaRPr lang="ru-RU" sz="1800" dirty="0">
              <a:effectLst>
                <a:outerShdw blurRad="38100" dist="38100" dir="2700000" algn="tl">
                  <a:srgbClr val="000000">
                    <a:alpha val="43137"/>
                  </a:srgbClr>
                </a:outerShdw>
              </a:effectLst>
              <a:latin typeface="Monotype Corsiva" pitchFamily="66" charset="0"/>
            </a:endParaRPr>
          </a:p>
        </p:txBody>
      </p:sp>
      <p:sp>
        <p:nvSpPr>
          <p:cNvPr id="4" name="Заголовок 3"/>
          <p:cNvSpPr>
            <a:spLocks noGrp="1"/>
          </p:cNvSpPr>
          <p:nvPr>
            <p:ph type="title"/>
          </p:nvPr>
        </p:nvSpPr>
        <p:spPr>
          <a:xfrm>
            <a:off x="4429124" y="457200"/>
            <a:ext cx="4333876" cy="471470"/>
          </a:xfrm>
        </p:spPr>
        <p:txBody>
          <a:bodyPr anchor="ctr"/>
          <a:lstStyle/>
          <a:p>
            <a:pPr algn="ctr"/>
            <a:r>
              <a:rPr lang="ru-RU" dirty="0" smtClean="0">
                <a:solidFill>
                  <a:schemeClr val="accent2"/>
                </a:solidFill>
                <a:effectLst>
                  <a:outerShdw blurRad="38100" dist="38100" dir="2700000" algn="tl">
                    <a:srgbClr val="000000">
                      <a:alpha val="43137"/>
                    </a:srgbClr>
                  </a:outerShdw>
                </a:effectLst>
                <a:latin typeface="Monotype Corsiva" pitchFamily="66" charset="0"/>
              </a:rPr>
              <a:t>Организация культурно – </a:t>
            </a:r>
            <a:r>
              <a:rPr lang="ru-RU" dirty="0" err="1" smtClean="0">
                <a:solidFill>
                  <a:schemeClr val="accent2"/>
                </a:solidFill>
                <a:effectLst>
                  <a:outerShdw blurRad="38100" dist="38100" dir="2700000" algn="tl">
                    <a:srgbClr val="000000">
                      <a:alpha val="43137"/>
                    </a:srgbClr>
                  </a:outerShdw>
                </a:effectLst>
                <a:latin typeface="Monotype Corsiva" pitchFamily="66" charset="0"/>
              </a:rPr>
              <a:t>досуговой</a:t>
            </a:r>
            <a:r>
              <a:rPr lang="ru-RU" dirty="0" smtClean="0">
                <a:solidFill>
                  <a:schemeClr val="accent2"/>
                </a:solidFill>
                <a:effectLst>
                  <a:outerShdw blurRad="38100" dist="38100" dir="2700000" algn="tl">
                    <a:srgbClr val="000000">
                      <a:alpha val="43137"/>
                    </a:srgbClr>
                  </a:outerShdw>
                </a:effectLst>
                <a:latin typeface="Monotype Corsiva" pitchFamily="66" charset="0"/>
              </a:rPr>
              <a:t> работы</a:t>
            </a:r>
            <a:endParaRPr lang="ru-RU" dirty="0">
              <a:solidFill>
                <a:schemeClr val="accent2"/>
              </a:solidFill>
              <a:effectLst>
                <a:outerShdw blurRad="38100" dist="38100" dir="2700000" algn="tl">
                  <a:srgbClr val="000000">
                    <a:alpha val="43137"/>
                  </a:srgbClr>
                </a:outerShdw>
              </a:effectLst>
              <a:latin typeface="Monotype Corsiva" pitchFamily="66" charset="0"/>
            </a:endParaRPr>
          </a:p>
        </p:txBody>
      </p:sp>
      <p:pic>
        <p:nvPicPr>
          <p:cNvPr id="6" name="Рисунок 5" descr="DSCF0787.JPG"/>
          <p:cNvPicPr>
            <a:picLocks noChangeAspect="1"/>
          </p:cNvPicPr>
          <p:nvPr/>
        </p:nvPicPr>
        <p:blipFill>
          <a:blip r:embed="rId3" cstate="print"/>
          <a:stretch>
            <a:fillRect/>
          </a:stretch>
        </p:blipFill>
        <p:spPr>
          <a:xfrm>
            <a:off x="214282" y="3357562"/>
            <a:ext cx="4286280" cy="3143272"/>
          </a:xfrm>
          <a:prstGeom prst="rect">
            <a:avLst/>
          </a:prstGeom>
          <a:ln>
            <a:noFill/>
          </a:ln>
          <a:effectLst>
            <a:softEdge rad="112500"/>
          </a:effectLst>
        </p:spPr>
      </p:pic>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Текст 1"/>
          <p:cNvSpPr>
            <a:spLocks noGrp="1"/>
          </p:cNvSpPr>
          <p:nvPr>
            <p:ph type="body" idx="1"/>
          </p:nvPr>
        </p:nvSpPr>
        <p:spPr>
          <a:xfrm>
            <a:off x="457200" y="928671"/>
            <a:ext cx="4040188" cy="928694"/>
          </a:xfrm>
        </p:spPr>
        <p:txBody>
          <a:bodyPr anchor="ctr"/>
          <a:lstStyle/>
          <a:p>
            <a:pPr algn="ctr"/>
            <a:r>
              <a:rPr lang="ru-RU" dirty="0" smtClean="0">
                <a:effectLst>
                  <a:outerShdw blurRad="38100" dist="38100" dir="2700000" algn="tl">
                    <a:srgbClr val="000000">
                      <a:alpha val="43137"/>
                    </a:srgbClr>
                  </a:outerShdw>
                </a:effectLst>
                <a:latin typeface="Monotype Corsiva" pitchFamily="66" charset="0"/>
              </a:rPr>
              <a:t>Детская регистрация новорожденных</a:t>
            </a:r>
            <a:endParaRPr lang="ru-RU" dirty="0">
              <a:effectLst>
                <a:outerShdw blurRad="38100" dist="38100" dir="2700000" algn="tl">
                  <a:srgbClr val="000000">
                    <a:alpha val="43137"/>
                  </a:srgbClr>
                </a:outerShdw>
              </a:effectLst>
              <a:latin typeface="Monotype Corsiva" pitchFamily="66" charset="0"/>
            </a:endParaRPr>
          </a:p>
        </p:txBody>
      </p:sp>
      <p:pic>
        <p:nvPicPr>
          <p:cNvPr id="7" name="Содержимое 6" descr="SAM_0262.JPG"/>
          <p:cNvPicPr>
            <a:picLocks noGrp="1" noChangeAspect="1"/>
          </p:cNvPicPr>
          <p:nvPr>
            <p:ph sz="half" idx="2"/>
          </p:nvPr>
        </p:nvPicPr>
        <p:blipFill>
          <a:blip r:embed="rId2" cstate="print"/>
          <a:stretch>
            <a:fillRect/>
          </a:stretch>
        </p:blipFill>
        <p:spPr>
          <a:xfrm>
            <a:off x="500034" y="2571744"/>
            <a:ext cx="4038600" cy="3028950"/>
          </a:xfrm>
          <a:prstGeom prst="rect">
            <a:avLst/>
          </a:prstGeom>
          <a:ln>
            <a:noFill/>
          </a:ln>
          <a:effectLst>
            <a:softEdge rad="112500"/>
          </a:effectLst>
        </p:spPr>
      </p:pic>
      <p:pic>
        <p:nvPicPr>
          <p:cNvPr id="8" name="Содержимое 7" descr="SAM_0287.JPG"/>
          <p:cNvPicPr>
            <a:picLocks noGrp="1" noChangeAspect="1"/>
          </p:cNvPicPr>
          <p:nvPr>
            <p:ph sz="quarter" idx="4"/>
          </p:nvPr>
        </p:nvPicPr>
        <p:blipFill>
          <a:blip r:embed="rId3" cstate="print"/>
          <a:stretch>
            <a:fillRect/>
          </a:stretch>
        </p:blipFill>
        <p:spPr>
          <a:xfrm>
            <a:off x="4649788" y="2643981"/>
            <a:ext cx="4038600" cy="3028950"/>
          </a:xfrm>
          <a:prstGeom prst="rect">
            <a:avLst/>
          </a:prstGeom>
          <a:ln>
            <a:noFill/>
          </a:ln>
          <a:effectLst>
            <a:softEdge rad="112500"/>
          </a:effectLst>
        </p:spPr>
      </p:pic>
      <p:sp>
        <p:nvSpPr>
          <p:cNvPr id="5" name="Заголовок 4"/>
          <p:cNvSpPr>
            <a:spLocks noGrp="1"/>
          </p:cNvSpPr>
          <p:nvPr>
            <p:ph type="title"/>
          </p:nvPr>
        </p:nvSpPr>
        <p:spPr>
          <a:xfrm>
            <a:off x="457200" y="155448"/>
            <a:ext cx="8229600" cy="558908"/>
          </a:xfrm>
        </p:spPr>
        <p:txBody>
          <a:bodyPr anchor="t">
            <a:normAutofit/>
          </a:bodyPr>
          <a:lstStyle/>
          <a:p>
            <a:pPr algn="ctr"/>
            <a:r>
              <a:rPr lang="ru-RU" sz="2800" dirty="0" smtClean="0">
                <a:solidFill>
                  <a:schemeClr val="accent2"/>
                </a:solidFill>
                <a:latin typeface="Monotype Corsiva" pitchFamily="66" charset="0"/>
              </a:rPr>
              <a:t>Культурно – </a:t>
            </a:r>
            <a:r>
              <a:rPr lang="ru-RU" sz="2800" dirty="0" err="1" smtClean="0">
                <a:solidFill>
                  <a:schemeClr val="accent2"/>
                </a:solidFill>
                <a:latin typeface="Monotype Corsiva" pitchFamily="66" charset="0"/>
              </a:rPr>
              <a:t>досуговые</a:t>
            </a:r>
            <a:r>
              <a:rPr lang="ru-RU" sz="2800" dirty="0" smtClean="0">
                <a:solidFill>
                  <a:schemeClr val="accent2"/>
                </a:solidFill>
                <a:latin typeface="Monotype Corsiva" pitchFamily="66" charset="0"/>
              </a:rPr>
              <a:t> мероприятия</a:t>
            </a:r>
            <a:endParaRPr lang="ru-RU" sz="2800" dirty="0">
              <a:solidFill>
                <a:schemeClr val="accent2"/>
              </a:solidFill>
              <a:latin typeface="Monotype Corsiva" pitchFamily="66" charset="0"/>
            </a:endParaRPr>
          </a:p>
        </p:txBody>
      </p:sp>
      <p:sp>
        <p:nvSpPr>
          <p:cNvPr id="6" name="Текст 5"/>
          <p:cNvSpPr>
            <a:spLocks noGrp="1"/>
          </p:cNvSpPr>
          <p:nvPr>
            <p:ph type="body" idx="3"/>
          </p:nvPr>
        </p:nvSpPr>
        <p:spPr>
          <a:xfrm>
            <a:off x="4648200" y="1000109"/>
            <a:ext cx="4040188" cy="857256"/>
          </a:xfrm>
        </p:spPr>
        <p:txBody>
          <a:bodyPr anchor="ctr"/>
          <a:lstStyle/>
          <a:p>
            <a:pPr algn="ctr"/>
            <a:r>
              <a:rPr lang="ru-RU" dirty="0" smtClean="0">
                <a:effectLst>
                  <a:outerShdw blurRad="38100" dist="38100" dir="2700000" algn="tl">
                    <a:srgbClr val="000000">
                      <a:alpha val="43137"/>
                    </a:srgbClr>
                  </a:outerShdw>
                </a:effectLst>
                <a:latin typeface="Monotype Corsiva" pitchFamily="66" charset="0"/>
              </a:rPr>
              <a:t>Вокальный коллектив «Задоринка»</a:t>
            </a:r>
            <a:endParaRPr lang="ru-RU" dirty="0">
              <a:effectLst>
                <a:outerShdw blurRad="38100" dist="38100" dir="2700000" algn="tl">
                  <a:srgbClr val="000000">
                    <a:alpha val="43137"/>
                  </a:srgbClr>
                </a:outerShdw>
              </a:effectLst>
              <a:latin typeface="Monotype Corsiva" pitchFamily="66" charset="0"/>
            </a:endParaRP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Текст 1"/>
          <p:cNvSpPr>
            <a:spLocks noGrp="1"/>
          </p:cNvSpPr>
          <p:nvPr>
            <p:ph type="body" idx="1"/>
          </p:nvPr>
        </p:nvSpPr>
        <p:spPr>
          <a:xfrm>
            <a:off x="457200" y="857233"/>
            <a:ext cx="4040188" cy="785818"/>
          </a:xfrm>
        </p:spPr>
        <p:txBody>
          <a:bodyPr anchor="ctr"/>
          <a:lstStyle/>
          <a:p>
            <a:pPr algn="ctr"/>
            <a:r>
              <a:rPr lang="ru-RU" sz="2000" dirty="0" smtClean="0">
                <a:effectLst>
                  <a:outerShdw blurRad="38100" dist="38100" dir="2700000" algn="tl">
                    <a:srgbClr val="000000">
                      <a:alpha val="43137"/>
                    </a:srgbClr>
                  </a:outerShdw>
                </a:effectLst>
                <a:latin typeface="Monotype Corsiva" pitchFamily="66" charset="0"/>
              </a:rPr>
              <a:t>Танцевальный коллектив «Кабриолет»</a:t>
            </a:r>
            <a:endParaRPr lang="ru-RU" sz="2000" dirty="0">
              <a:effectLst>
                <a:outerShdw blurRad="38100" dist="38100" dir="2700000" algn="tl">
                  <a:srgbClr val="000000">
                    <a:alpha val="43137"/>
                  </a:srgbClr>
                </a:outerShdw>
              </a:effectLst>
              <a:latin typeface="Monotype Corsiva" pitchFamily="66" charset="0"/>
            </a:endParaRPr>
          </a:p>
        </p:txBody>
      </p:sp>
      <p:pic>
        <p:nvPicPr>
          <p:cNvPr id="7" name="Содержимое 6" descr="SAM_0295.JPG"/>
          <p:cNvPicPr>
            <a:picLocks noGrp="1" noChangeAspect="1"/>
          </p:cNvPicPr>
          <p:nvPr>
            <p:ph sz="half" idx="2"/>
          </p:nvPr>
        </p:nvPicPr>
        <p:blipFill>
          <a:blip r:embed="rId2" cstate="print"/>
          <a:stretch>
            <a:fillRect/>
          </a:stretch>
        </p:blipFill>
        <p:spPr>
          <a:xfrm>
            <a:off x="457200" y="2643981"/>
            <a:ext cx="4038600" cy="3028950"/>
          </a:xfrm>
          <a:prstGeom prst="rect">
            <a:avLst/>
          </a:prstGeom>
          <a:ln>
            <a:noFill/>
          </a:ln>
          <a:effectLst>
            <a:softEdge rad="112500"/>
          </a:effectLst>
        </p:spPr>
      </p:pic>
      <p:pic>
        <p:nvPicPr>
          <p:cNvPr id="8" name="Содержимое 7" descr="SAM_0313.JPG"/>
          <p:cNvPicPr>
            <a:picLocks noGrp="1" noChangeAspect="1"/>
          </p:cNvPicPr>
          <p:nvPr>
            <p:ph sz="quarter" idx="4"/>
          </p:nvPr>
        </p:nvPicPr>
        <p:blipFill>
          <a:blip r:embed="rId3" cstate="print"/>
          <a:stretch>
            <a:fillRect/>
          </a:stretch>
        </p:blipFill>
        <p:spPr>
          <a:xfrm>
            <a:off x="4643438" y="2214554"/>
            <a:ext cx="2065352" cy="1713713"/>
          </a:xfrm>
          <a:prstGeom prst="rect">
            <a:avLst/>
          </a:prstGeom>
          <a:ln>
            <a:noFill/>
          </a:ln>
          <a:effectLst>
            <a:softEdge rad="112500"/>
          </a:effectLst>
        </p:spPr>
      </p:pic>
      <p:sp>
        <p:nvSpPr>
          <p:cNvPr id="5" name="Заголовок 4"/>
          <p:cNvSpPr>
            <a:spLocks noGrp="1"/>
          </p:cNvSpPr>
          <p:nvPr>
            <p:ph type="title"/>
          </p:nvPr>
        </p:nvSpPr>
        <p:spPr>
          <a:xfrm>
            <a:off x="457200" y="155448"/>
            <a:ext cx="8229600" cy="558908"/>
          </a:xfrm>
        </p:spPr>
        <p:txBody>
          <a:bodyPr>
            <a:normAutofit/>
          </a:bodyPr>
          <a:lstStyle/>
          <a:p>
            <a:pPr algn="ctr"/>
            <a:r>
              <a:rPr lang="ru-RU" sz="2400" dirty="0" smtClean="0">
                <a:solidFill>
                  <a:schemeClr val="accent2"/>
                </a:solidFill>
                <a:effectLst>
                  <a:outerShdw blurRad="38100" dist="38100" dir="2700000" algn="tl">
                    <a:srgbClr val="000000">
                      <a:alpha val="43137"/>
                    </a:srgbClr>
                  </a:outerShdw>
                </a:effectLst>
                <a:latin typeface="Monotype Corsiva" pitchFamily="66" charset="0"/>
              </a:rPr>
              <a:t>Культурно – </a:t>
            </a:r>
            <a:r>
              <a:rPr lang="ru-RU" sz="2400" dirty="0" err="1" smtClean="0">
                <a:solidFill>
                  <a:schemeClr val="accent2"/>
                </a:solidFill>
                <a:effectLst>
                  <a:outerShdw blurRad="38100" dist="38100" dir="2700000" algn="tl">
                    <a:srgbClr val="000000">
                      <a:alpha val="43137"/>
                    </a:srgbClr>
                  </a:outerShdw>
                </a:effectLst>
                <a:latin typeface="Monotype Corsiva" pitchFamily="66" charset="0"/>
              </a:rPr>
              <a:t>досуговые</a:t>
            </a:r>
            <a:r>
              <a:rPr lang="ru-RU" sz="2400" dirty="0" smtClean="0">
                <a:solidFill>
                  <a:schemeClr val="accent2"/>
                </a:solidFill>
                <a:effectLst>
                  <a:outerShdw blurRad="38100" dist="38100" dir="2700000" algn="tl">
                    <a:srgbClr val="000000">
                      <a:alpha val="43137"/>
                    </a:srgbClr>
                  </a:outerShdw>
                </a:effectLst>
                <a:latin typeface="Monotype Corsiva" pitchFamily="66" charset="0"/>
              </a:rPr>
              <a:t> мероприятия</a:t>
            </a:r>
            <a:endParaRPr lang="ru-RU" sz="2400" dirty="0">
              <a:effectLst>
                <a:outerShdw blurRad="38100" dist="38100" dir="2700000" algn="tl">
                  <a:srgbClr val="000000">
                    <a:alpha val="43137"/>
                  </a:srgbClr>
                </a:outerShdw>
              </a:effectLst>
            </a:endParaRPr>
          </a:p>
        </p:txBody>
      </p:sp>
      <p:sp>
        <p:nvSpPr>
          <p:cNvPr id="6" name="Текст 5"/>
          <p:cNvSpPr>
            <a:spLocks noGrp="1"/>
          </p:cNvSpPr>
          <p:nvPr>
            <p:ph type="body" idx="3"/>
          </p:nvPr>
        </p:nvSpPr>
        <p:spPr>
          <a:xfrm>
            <a:off x="4648200" y="857233"/>
            <a:ext cx="4040188" cy="785818"/>
          </a:xfrm>
        </p:spPr>
        <p:txBody>
          <a:bodyPr anchor="ctr"/>
          <a:lstStyle/>
          <a:p>
            <a:pPr algn="ctr"/>
            <a:r>
              <a:rPr lang="ru-RU" sz="2000" dirty="0" smtClean="0">
                <a:effectLst>
                  <a:outerShdw blurRad="38100" dist="38100" dir="2700000" algn="tl">
                    <a:srgbClr val="000000">
                      <a:alpha val="43137"/>
                    </a:srgbClr>
                  </a:outerShdw>
                </a:effectLst>
                <a:latin typeface="Monotype Corsiva" pitchFamily="66" charset="0"/>
              </a:rPr>
              <a:t>Творческая семья Земсковых</a:t>
            </a:r>
            <a:endParaRPr lang="ru-RU" sz="2000" dirty="0">
              <a:effectLst>
                <a:outerShdw blurRad="38100" dist="38100" dir="2700000" algn="tl">
                  <a:srgbClr val="000000">
                    <a:alpha val="43137"/>
                  </a:srgbClr>
                </a:outerShdw>
              </a:effectLst>
              <a:latin typeface="Monotype Corsiva" pitchFamily="66" charset="0"/>
            </a:endParaRPr>
          </a:p>
        </p:txBody>
      </p:sp>
      <p:pic>
        <p:nvPicPr>
          <p:cNvPr id="9" name="Рисунок 8" descr="SAM_0300.JPG"/>
          <p:cNvPicPr>
            <a:picLocks noChangeAspect="1"/>
          </p:cNvPicPr>
          <p:nvPr/>
        </p:nvPicPr>
        <p:blipFill>
          <a:blip r:embed="rId4" cstate="print"/>
          <a:stretch>
            <a:fillRect/>
          </a:stretch>
        </p:blipFill>
        <p:spPr>
          <a:xfrm>
            <a:off x="6929454" y="2643182"/>
            <a:ext cx="2000264" cy="2928934"/>
          </a:xfrm>
          <a:prstGeom prst="rect">
            <a:avLst/>
          </a:prstGeom>
          <a:ln>
            <a:noFill/>
          </a:ln>
          <a:effectLst>
            <a:softEdge rad="112500"/>
          </a:effectLst>
        </p:spPr>
      </p:pic>
      <p:pic>
        <p:nvPicPr>
          <p:cNvPr id="11" name="Рисунок 10" descr="SAM_0307.JPG"/>
          <p:cNvPicPr>
            <a:picLocks noChangeAspect="1"/>
          </p:cNvPicPr>
          <p:nvPr/>
        </p:nvPicPr>
        <p:blipFill>
          <a:blip r:embed="rId5" cstate="print"/>
          <a:stretch>
            <a:fillRect/>
          </a:stretch>
        </p:blipFill>
        <p:spPr>
          <a:xfrm>
            <a:off x="4429124" y="3929066"/>
            <a:ext cx="2786050" cy="2500306"/>
          </a:xfrm>
          <a:prstGeom prst="rect">
            <a:avLst/>
          </a:prstGeom>
          <a:ln>
            <a:noFill/>
          </a:ln>
          <a:effectLst>
            <a:softEdge rad="112500"/>
          </a:effectLst>
        </p:spPr>
      </p:pic>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Текст 1"/>
          <p:cNvSpPr>
            <a:spLocks noGrp="1"/>
          </p:cNvSpPr>
          <p:nvPr>
            <p:ph type="body" idx="1"/>
          </p:nvPr>
        </p:nvSpPr>
        <p:spPr>
          <a:xfrm>
            <a:off x="428596" y="1357298"/>
            <a:ext cx="4040188" cy="500065"/>
          </a:xfrm>
        </p:spPr>
        <p:txBody>
          <a:bodyPr anchor="ctr"/>
          <a:lstStyle/>
          <a:p>
            <a:pPr algn="ctr"/>
            <a:r>
              <a:rPr lang="ru-RU" sz="2400" dirty="0" smtClean="0">
                <a:effectLst>
                  <a:outerShdw blurRad="38100" dist="38100" dir="2700000" algn="tl">
                    <a:srgbClr val="000000">
                      <a:alpha val="43137"/>
                    </a:srgbClr>
                  </a:outerShdw>
                </a:effectLst>
                <a:latin typeface="Monotype Corsiva" pitchFamily="66" charset="0"/>
              </a:rPr>
              <a:t>Праздник «Урожая»</a:t>
            </a:r>
            <a:endParaRPr lang="ru-RU" sz="2400" dirty="0">
              <a:effectLst>
                <a:outerShdw blurRad="38100" dist="38100" dir="2700000" algn="tl">
                  <a:srgbClr val="000000">
                    <a:alpha val="43137"/>
                  </a:srgbClr>
                </a:outerShdw>
              </a:effectLst>
              <a:latin typeface="Monotype Corsiva" pitchFamily="66" charset="0"/>
            </a:endParaRPr>
          </a:p>
        </p:txBody>
      </p:sp>
      <p:pic>
        <p:nvPicPr>
          <p:cNvPr id="7" name="Содержимое 6" descr="SAM_0635.JPG"/>
          <p:cNvPicPr>
            <a:picLocks noGrp="1" noChangeAspect="1"/>
          </p:cNvPicPr>
          <p:nvPr>
            <p:ph sz="half" idx="2"/>
          </p:nvPr>
        </p:nvPicPr>
        <p:blipFill>
          <a:blip r:embed="rId2" cstate="print"/>
          <a:stretch>
            <a:fillRect/>
          </a:stretch>
        </p:blipFill>
        <p:spPr>
          <a:xfrm>
            <a:off x="142844" y="2214554"/>
            <a:ext cx="2400288" cy="1763722"/>
          </a:xfrm>
          <a:prstGeom prst="rect">
            <a:avLst/>
          </a:prstGeom>
          <a:ln>
            <a:noFill/>
          </a:ln>
          <a:effectLst>
            <a:softEdge rad="112500"/>
          </a:effectLst>
        </p:spPr>
      </p:pic>
      <p:pic>
        <p:nvPicPr>
          <p:cNvPr id="8" name="Содержимое 7" descr="SAM_0633.JPG"/>
          <p:cNvPicPr>
            <a:picLocks noGrp="1" noChangeAspect="1"/>
          </p:cNvPicPr>
          <p:nvPr>
            <p:ph sz="quarter" idx="4"/>
          </p:nvPr>
        </p:nvPicPr>
        <p:blipFill>
          <a:blip r:embed="rId3" cstate="print"/>
          <a:stretch>
            <a:fillRect/>
          </a:stretch>
        </p:blipFill>
        <p:spPr>
          <a:xfrm>
            <a:off x="2571736" y="2285992"/>
            <a:ext cx="2000264" cy="1692284"/>
          </a:xfrm>
          <a:prstGeom prst="rect">
            <a:avLst/>
          </a:prstGeom>
          <a:ln>
            <a:noFill/>
          </a:ln>
          <a:effectLst>
            <a:softEdge rad="112500"/>
          </a:effectLst>
        </p:spPr>
      </p:pic>
      <p:sp>
        <p:nvSpPr>
          <p:cNvPr id="5" name="Заголовок 4"/>
          <p:cNvSpPr>
            <a:spLocks noGrp="1"/>
          </p:cNvSpPr>
          <p:nvPr>
            <p:ph type="title"/>
          </p:nvPr>
        </p:nvSpPr>
        <p:spPr>
          <a:xfrm>
            <a:off x="457200" y="155448"/>
            <a:ext cx="8229600" cy="773222"/>
          </a:xfrm>
        </p:spPr>
        <p:txBody>
          <a:bodyPr>
            <a:normAutofit/>
          </a:bodyPr>
          <a:lstStyle/>
          <a:p>
            <a:pPr algn="ctr"/>
            <a:r>
              <a:rPr lang="ru-RU" sz="2800" dirty="0" smtClean="0">
                <a:solidFill>
                  <a:schemeClr val="accent2"/>
                </a:solidFill>
                <a:effectLst>
                  <a:outerShdw blurRad="38100" dist="38100" dir="2700000" algn="tl">
                    <a:srgbClr val="000000">
                      <a:alpha val="43137"/>
                    </a:srgbClr>
                  </a:outerShdw>
                </a:effectLst>
                <a:latin typeface="Monotype Corsiva" pitchFamily="66" charset="0"/>
              </a:rPr>
              <a:t>Культурно – </a:t>
            </a:r>
            <a:r>
              <a:rPr lang="ru-RU" sz="2800" dirty="0" err="1" smtClean="0">
                <a:solidFill>
                  <a:schemeClr val="accent2"/>
                </a:solidFill>
                <a:effectLst>
                  <a:outerShdw blurRad="38100" dist="38100" dir="2700000" algn="tl">
                    <a:srgbClr val="000000">
                      <a:alpha val="43137"/>
                    </a:srgbClr>
                  </a:outerShdw>
                </a:effectLst>
                <a:latin typeface="Monotype Corsiva" pitchFamily="66" charset="0"/>
              </a:rPr>
              <a:t>досуговые</a:t>
            </a:r>
            <a:r>
              <a:rPr lang="ru-RU" sz="2800" dirty="0" smtClean="0">
                <a:solidFill>
                  <a:schemeClr val="accent2"/>
                </a:solidFill>
                <a:effectLst>
                  <a:outerShdw blurRad="38100" dist="38100" dir="2700000" algn="tl">
                    <a:srgbClr val="000000">
                      <a:alpha val="43137"/>
                    </a:srgbClr>
                  </a:outerShdw>
                </a:effectLst>
                <a:latin typeface="Monotype Corsiva" pitchFamily="66" charset="0"/>
              </a:rPr>
              <a:t> мероприятия</a:t>
            </a:r>
            <a:endParaRPr lang="ru-RU" sz="2800" dirty="0"/>
          </a:p>
        </p:txBody>
      </p:sp>
      <p:sp>
        <p:nvSpPr>
          <p:cNvPr id="6" name="Текст 5"/>
          <p:cNvSpPr>
            <a:spLocks noGrp="1"/>
          </p:cNvSpPr>
          <p:nvPr>
            <p:ph type="body" idx="3"/>
          </p:nvPr>
        </p:nvSpPr>
        <p:spPr>
          <a:xfrm>
            <a:off x="4648200" y="1399593"/>
            <a:ext cx="4040188" cy="457771"/>
          </a:xfrm>
        </p:spPr>
        <p:txBody>
          <a:bodyPr/>
          <a:lstStyle/>
          <a:p>
            <a:pPr algn="ctr"/>
            <a:r>
              <a:rPr lang="ru-RU" sz="2000" dirty="0" smtClean="0">
                <a:effectLst>
                  <a:outerShdw blurRad="38100" dist="38100" dir="2700000" algn="tl">
                    <a:srgbClr val="000000">
                      <a:alpha val="43137"/>
                    </a:srgbClr>
                  </a:outerShdw>
                </a:effectLst>
                <a:latin typeface="Monotype Corsiva" pitchFamily="66" charset="0"/>
              </a:rPr>
              <a:t>Участие в районном </a:t>
            </a:r>
            <a:r>
              <a:rPr lang="ru-RU" sz="2000" dirty="0" err="1" smtClean="0">
                <a:effectLst>
                  <a:outerShdw blurRad="38100" dist="38100" dir="2700000" algn="tl">
                    <a:srgbClr val="000000">
                      <a:alpha val="43137"/>
                    </a:srgbClr>
                  </a:outerShdw>
                </a:effectLst>
                <a:latin typeface="Monotype Corsiva" pitchFamily="66" charset="0"/>
              </a:rPr>
              <a:t>Ысыахе</a:t>
            </a:r>
            <a:endParaRPr lang="ru-RU" sz="2000" dirty="0">
              <a:effectLst>
                <a:outerShdw blurRad="38100" dist="38100" dir="2700000" algn="tl">
                  <a:srgbClr val="000000">
                    <a:alpha val="43137"/>
                  </a:srgbClr>
                </a:outerShdw>
              </a:effectLst>
              <a:latin typeface="Monotype Corsiva" pitchFamily="66" charset="0"/>
            </a:endParaRPr>
          </a:p>
        </p:txBody>
      </p:sp>
      <p:pic>
        <p:nvPicPr>
          <p:cNvPr id="10" name="Рисунок 9" descr="SAM_0645.JPG"/>
          <p:cNvPicPr>
            <a:picLocks noChangeAspect="1"/>
          </p:cNvPicPr>
          <p:nvPr/>
        </p:nvPicPr>
        <p:blipFill>
          <a:blip r:embed="rId4" cstate="print"/>
          <a:stretch>
            <a:fillRect/>
          </a:stretch>
        </p:blipFill>
        <p:spPr>
          <a:xfrm>
            <a:off x="214282" y="4071942"/>
            <a:ext cx="4643470" cy="2643188"/>
          </a:xfrm>
          <a:prstGeom prst="rect">
            <a:avLst/>
          </a:prstGeom>
          <a:ln>
            <a:noFill/>
          </a:ln>
          <a:effectLst>
            <a:softEdge rad="112500"/>
          </a:effectLst>
        </p:spPr>
      </p:pic>
      <p:pic>
        <p:nvPicPr>
          <p:cNvPr id="11" name="Рисунок 10" descr="DSC02499.JPG"/>
          <p:cNvPicPr>
            <a:picLocks noChangeAspect="1"/>
          </p:cNvPicPr>
          <p:nvPr/>
        </p:nvPicPr>
        <p:blipFill>
          <a:blip r:embed="rId5" cstate="print"/>
          <a:stretch>
            <a:fillRect/>
          </a:stretch>
        </p:blipFill>
        <p:spPr>
          <a:xfrm>
            <a:off x="6786578" y="2285992"/>
            <a:ext cx="2143140" cy="1785926"/>
          </a:xfrm>
          <a:prstGeom prst="rect">
            <a:avLst/>
          </a:prstGeom>
          <a:ln>
            <a:noFill/>
          </a:ln>
          <a:effectLst>
            <a:softEdge rad="112500"/>
          </a:effectLst>
        </p:spPr>
      </p:pic>
      <p:pic>
        <p:nvPicPr>
          <p:cNvPr id="12" name="Рисунок 11" descr="DSC02500.JPG"/>
          <p:cNvPicPr>
            <a:picLocks noChangeAspect="1"/>
          </p:cNvPicPr>
          <p:nvPr/>
        </p:nvPicPr>
        <p:blipFill>
          <a:blip r:embed="rId6" cstate="print"/>
          <a:stretch>
            <a:fillRect/>
          </a:stretch>
        </p:blipFill>
        <p:spPr>
          <a:xfrm>
            <a:off x="4929190" y="2357430"/>
            <a:ext cx="1857388" cy="1500174"/>
          </a:xfrm>
          <a:prstGeom prst="rect">
            <a:avLst/>
          </a:prstGeom>
          <a:ln>
            <a:noFill/>
          </a:ln>
          <a:effectLst>
            <a:softEdge rad="112500"/>
          </a:effectLst>
        </p:spPr>
      </p:pic>
      <p:pic>
        <p:nvPicPr>
          <p:cNvPr id="13" name="Рисунок 12" descr="DSC02512.JPG"/>
          <p:cNvPicPr>
            <a:picLocks noChangeAspect="1"/>
          </p:cNvPicPr>
          <p:nvPr/>
        </p:nvPicPr>
        <p:blipFill>
          <a:blip r:embed="rId7" cstate="print"/>
          <a:stretch>
            <a:fillRect/>
          </a:stretch>
        </p:blipFill>
        <p:spPr>
          <a:xfrm>
            <a:off x="4929190" y="4071942"/>
            <a:ext cx="3929058" cy="2571744"/>
          </a:xfrm>
          <a:prstGeom prst="rect">
            <a:avLst/>
          </a:prstGeom>
          <a:ln>
            <a:noFill/>
          </a:ln>
          <a:effectLst>
            <a:softEdge rad="112500"/>
          </a:effectLst>
        </p:spPr>
      </p:pic>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Содержимое 4" descr="DSC_0022.JPG"/>
          <p:cNvPicPr>
            <a:picLocks noGrp="1" noChangeAspect="1"/>
          </p:cNvPicPr>
          <p:nvPr>
            <p:ph idx="1"/>
          </p:nvPr>
        </p:nvPicPr>
        <p:blipFill>
          <a:blip r:embed="rId2" cstate="print"/>
          <a:stretch>
            <a:fillRect/>
          </a:stretch>
        </p:blipFill>
        <p:spPr>
          <a:xfrm rot="10800000">
            <a:off x="508000" y="1524000"/>
            <a:ext cx="4278314" cy="2762256"/>
          </a:xfrm>
          <a:prstGeom prst="rect">
            <a:avLst/>
          </a:prstGeom>
          <a:ln>
            <a:noFill/>
          </a:ln>
          <a:effectLst>
            <a:softEdge rad="112500"/>
          </a:effectLst>
        </p:spPr>
      </p:pic>
      <p:sp>
        <p:nvSpPr>
          <p:cNvPr id="3" name="Заголовок 2"/>
          <p:cNvSpPr>
            <a:spLocks noGrp="1"/>
          </p:cNvSpPr>
          <p:nvPr>
            <p:ph type="title"/>
          </p:nvPr>
        </p:nvSpPr>
        <p:spPr>
          <a:xfrm>
            <a:off x="457200" y="428604"/>
            <a:ext cx="8229600" cy="1285884"/>
          </a:xfrm>
        </p:spPr>
        <p:txBody>
          <a:bodyPr anchor="t">
            <a:noAutofit/>
          </a:bodyPr>
          <a:lstStyle/>
          <a:p>
            <a:pPr algn="ctr"/>
            <a:r>
              <a:rPr lang="ru-RU" sz="2000" dirty="0" smtClean="0">
                <a:solidFill>
                  <a:schemeClr val="accent2"/>
                </a:solidFill>
                <a:effectLst>
                  <a:outerShdw blurRad="38100" dist="38100" dir="2700000" algn="tl">
                    <a:srgbClr val="000000">
                      <a:alpha val="43137"/>
                    </a:srgbClr>
                  </a:outerShdw>
                </a:effectLst>
                <a:latin typeface="Monotype Corsiva" pitchFamily="66" charset="0"/>
              </a:rPr>
              <a:t>Во время проведения Первомайской демонстрации был объявлен конкурс на лучшую украшенную колонну на тему «70-летие Победы в Великой отечественной войне». </a:t>
            </a:r>
            <a:br>
              <a:rPr lang="ru-RU" sz="2000" dirty="0" smtClean="0">
                <a:solidFill>
                  <a:schemeClr val="accent2"/>
                </a:solidFill>
                <a:effectLst>
                  <a:outerShdw blurRad="38100" dist="38100" dir="2700000" algn="tl">
                    <a:srgbClr val="000000">
                      <a:alpha val="43137"/>
                    </a:srgbClr>
                  </a:outerShdw>
                </a:effectLst>
                <a:latin typeface="Monotype Corsiva" pitchFamily="66" charset="0"/>
              </a:rPr>
            </a:br>
            <a:r>
              <a:rPr lang="ru-RU" sz="2000" dirty="0" smtClean="0">
                <a:solidFill>
                  <a:schemeClr val="accent2"/>
                </a:solidFill>
                <a:effectLst>
                  <a:outerShdw blurRad="38100" dist="38100" dir="2700000" algn="tl">
                    <a:srgbClr val="000000">
                      <a:alpha val="43137"/>
                    </a:srgbClr>
                  </a:outerShdw>
                </a:effectLst>
                <a:latin typeface="Monotype Corsiva" pitchFamily="66" charset="0"/>
              </a:rPr>
              <a:t>В 2015 году отличился  горный участок прииск а«Ирелях» соорудив своими силами боевую установку «Катюша» и став победителями в конкурсе.</a:t>
            </a:r>
            <a:endParaRPr lang="ru-RU" sz="2000" dirty="0">
              <a:solidFill>
                <a:schemeClr val="accent2"/>
              </a:solidFill>
              <a:effectLst>
                <a:outerShdw blurRad="38100" dist="38100" dir="2700000" algn="tl">
                  <a:srgbClr val="000000">
                    <a:alpha val="43137"/>
                  </a:srgbClr>
                </a:outerShdw>
              </a:effectLst>
              <a:latin typeface="Monotype Corsiva" pitchFamily="66" charset="0"/>
            </a:endParaRPr>
          </a:p>
        </p:txBody>
      </p:sp>
      <p:pic>
        <p:nvPicPr>
          <p:cNvPr id="6" name="Рисунок 5" descr="DSC_0021.JPG"/>
          <p:cNvPicPr>
            <a:picLocks noChangeAspect="1"/>
          </p:cNvPicPr>
          <p:nvPr/>
        </p:nvPicPr>
        <p:blipFill>
          <a:blip r:embed="rId3" cstate="print"/>
          <a:stretch>
            <a:fillRect/>
          </a:stretch>
        </p:blipFill>
        <p:spPr>
          <a:xfrm rot="10800000">
            <a:off x="4214810" y="3571876"/>
            <a:ext cx="4572000" cy="3071816"/>
          </a:xfrm>
          <a:prstGeom prst="rect">
            <a:avLst/>
          </a:prstGeom>
          <a:ln>
            <a:noFill/>
          </a:ln>
          <a:effectLst>
            <a:softEdge rad="112500"/>
          </a:effectLst>
        </p:spPr>
      </p:pic>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Текст 1"/>
          <p:cNvSpPr>
            <a:spLocks noGrp="1"/>
          </p:cNvSpPr>
          <p:nvPr>
            <p:ph type="body" idx="1"/>
          </p:nvPr>
        </p:nvSpPr>
        <p:spPr>
          <a:xfrm>
            <a:off x="457200" y="857232"/>
            <a:ext cx="4040188" cy="1285884"/>
          </a:xfrm>
        </p:spPr>
        <p:txBody>
          <a:bodyPr anchor="ctr"/>
          <a:lstStyle/>
          <a:p>
            <a:pPr algn="ctr"/>
            <a:r>
              <a:rPr lang="ru-RU" sz="1800" dirty="0" smtClean="0">
                <a:latin typeface="Monotype Corsiva" pitchFamily="66" charset="0"/>
              </a:rPr>
              <a:t>Победители конкурса «Лучшая общественная комиссия по делам несовершеннолетних в Мирнинском районе – 2013 год»</a:t>
            </a:r>
            <a:endParaRPr lang="ru-RU" sz="1800" dirty="0">
              <a:latin typeface="Monotype Corsiva" pitchFamily="66" charset="0"/>
            </a:endParaRPr>
          </a:p>
        </p:txBody>
      </p:sp>
      <p:pic>
        <p:nvPicPr>
          <p:cNvPr id="7" name="Содержимое 6" descr="DSC_0088.JPG"/>
          <p:cNvPicPr>
            <a:picLocks noGrp="1" noChangeAspect="1"/>
          </p:cNvPicPr>
          <p:nvPr>
            <p:ph sz="half" idx="2"/>
          </p:nvPr>
        </p:nvPicPr>
        <p:blipFill>
          <a:blip r:embed="rId2" cstate="print"/>
          <a:stretch>
            <a:fillRect/>
          </a:stretch>
        </p:blipFill>
        <p:spPr>
          <a:xfrm rot="5400000">
            <a:off x="392876" y="2964653"/>
            <a:ext cx="4286280" cy="3071834"/>
          </a:xfrm>
          <a:prstGeom prst="rect">
            <a:avLst/>
          </a:prstGeom>
          <a:ln>
            <a:noFill/>
          </a:ln>
          <a:effectLst>
            <a:softEdge rad="112500"/>
          </a:effectLst>
        </p:spPr>
      </p:pic>
      <p:pic>
        <p:nvPicPr>
          <p:cNvPr id="8" name="Содержимое 7" descr="DSC_0087.JPG"/>
          <p:cNvPicPr>
            <a:picLocks noGrp="1" noChangeAspect="1"/>
          </p:cNvPicPr>
          <p:nvPr>
            <p:ph sz="quarter" idx="4"/>
          </p:nvPr>
        </p:nvPicPr>
        <p:blipFill>
          <a:blip r:embed="rId3" cstate="print"/>
          <a:stretch>
            <a:fillRect/>
          </a:stretch>
        </p:blipFill>
        <p:spPr>
          <a:xfrm rot="5400000">
            <a:off x="4714876" y="2928934"/>
            <a:ext cx="4357718" cy="3071834"/>
          </a:xfrm>
          <a:prstGeom prst="rect">
            <a:avLst/>
          </a:prstGeom>
          <a:ln>
            <a:noFill/>
          </a:ln>
          <a:effectLst>
            <a:softEdge rad="112500"/>
          </a:effectLst>
        </p:spPr>
      </p:pic>
      <p:sp>
        <p:nvSpPr>
          <p:cNvPr id="5" name="Заголовок 4"/>
          <p:cNvSpPr>
            <a:spLocks noGrp="1"/>
          </p:cNvSpPr>
          <p:nvPr>
            <p:ph type="title"/>
          </p:nvPr>
        </p:nvSpPr>
        <p:spPr>
          <a:xfrm>
            <a:off x="457200" y="155448"/>
            <a:ext cx="8229600" cy="773222"/>
          </a:xfrm>
        </p:spPr>
        <p:txBody>
          <a:bodyPr anchor="t">
            <a:normAutofit fontScale="90000"/>
          </a:bodyPr>
          <a:lstStyle/>
          <a:p>
            <a:pPr algn="ctr"/>
            <a:r>
              <a:rPr lang="ru-RU" sz="2400" dirty="0" smtClean="0">
                <a:solidFill>
                  <a:schemeClr val="accent2"/>
                </a:solidFill>
                <a:effectLst>
                  <a:outerShdw blurRad="38100" dist="38100" dir="2700000" algn="tl">
                    <a:srgbClr val="000000">
                      <a:alpha val="43137"/>
                    </a:srgbClr>
                  </a:outerShdw>
                </a:effectLst>
                <a:latin typeface="Monotype Corsiva" pitchFamily="66" charset="0"/>
              </a:rPr>
              <a:t>Работа общественной административной комиссии по делам несовершеннолетних</a:t>
            </a:r>
            <a:br>
              <a:rPr lang="ru-RU" sz="2400" dirty="0" smtClean="0">
                <a:solidFill>
                  <a:schemeClr val="accent2"/>
                </a:solidFill>
                <a:effectLst>
                  <a:outerShdw blurRad="38100" dist="38100" dir="2700000" algn="tl">
                    <a:srgbClr val="000000">
                      <a:alpha val="43137"/>
                    </a:srgbClr>
                  </a:outerShdw>
                </a:effectLst>
                <a:latin typeface="Monotype Corsiva" pitchFamily="66" charset="0"/>
              </a:rPr>
            </a:br>
            <a:r>
              <a:rPr lang="ru-RU" sz="2400" dirty="0" smtClean="0">
                <a:solidFill>
                  <a:schemeClr val="accent2"/>
                </a:solidFill>
                <a:effectLst>
                  <a:outerShdw blurRad="38100" dist="38100" dir="2700000" algn="tl">
                    <a:srgbClr val="000000">
                      <a:alpha val="43137"/>
                    </a:srgbClr>
                  </a:outerShdw>
                </a:effectLst>
                <a:latin typeface="Monotype Corsiva" pitchFamily="66" charset="0"/>
              </a:rPr>
              <a:t>при администрации МО «Поселок Алмазный» </a:t>
            </a:r>
            <a:endParaRPr lang="ru-RU" sz="2400" dirty="0">
              <a:solidFill>
                <a:schemeClr val="accent2"/>
              </a:solidFill>
              <a:effectLst>
                <a:outerShdw blurRad="38100" dist="38100" dir="2700000" algn="tl">
                  <a:srgbClr val="000000">
                    <a:alpha val="43137"/>
                  </a:srgbClr>
                </a:outerShdw>
              </a:effectLst>
              <a:latin typeface="Monotype Corsiva" pitchFamily="66" charset="0"/>
            </a:endParaRPr>
          </a:p>
        </p:txBody>
      </p:sp>
      <p:sp>
        <p:nvSpPr>
          <p:cNvPr id="6" name="Текст 5"/>
          <p:cNvSpPr>
            <a:spLocks noGrp="1"/>
          </p:cNvSpPr>
          <p:nvPr>
            <p:ph type="body" idx="3"/>
          </p:nvPr>
        </p:nvSpPr>
        <p:spPr>
          <a:xfrm>
            <a:off x="4648200" y="928670"/>
            <a:ext cx="4040188" cy="1232923"/>
          </a:xfrm>
        </p:spPr>
        <p:txBody>
          <a:bodyPr anchor="ctr"/>
          <a:lstStyle/>
          <a:p>
            <a:pPr algn="ctr"/>
            <a:r>
              <a:rPr lang="ru-RU" sz="1800" dirty="0" smtClean="0">
                <a:latin typeface="Monotype Corsiva" pitchFamily="66" charset="0"/>
              </a:rPr>
              <a:t>Победители конкурса «Лучшая общественная комиссия по делам несовершеннолетних в Мирнинском районе - 2014 год»</a:t>
            </a:r>
            <a:endParaRPr lang="ru-RU" sz="1800" dirty="0">
              <a:latin typeface="Monotype Corsiva" pitchFamily="66" charset="0"/>
            </a:endParaRP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Текст 5"/>
          <p:cNvSpPr>
            <a:spLocks noGrp="1"/>
          </p:cNvSpPr>
          <p:nvPr>
            <p:ph type="title"/>
          </p:nvPr>
        </p:nvSpPr>
        <p:spPr>
          <a:xfrm>
            <a:off x="500034" y="357166"/>
            <a:ext cx="8229600" cy="1719266"/>
          </a:xfrm>
        </p:spPr>
        <p:txBody>
          <a:bodyPr anchor="ctr">
            <a:noAutofit/>
          </a:bodyPr>
          <a:lstStyle/>
          <a:p>
            <a:pPr algn="ctr"/>
            <a:r>
              <a:rPr lang="ru-RU" sz="2800" dirty="0" smtClean="0">
                <a:solidFill>
                  <a:schemeClr val="accent2">
                    <a:lumMod val="75000"/>
                  </a:schemeClr>
                </a:solidFill>
                <a:latin typeface="Monotype Corsiva" pitchFamily="66" charset="0"/>
              </a:rPr>
              <a:t>Третий год подряд  получаем кубок Победителя в номинации «Лучшая общественная комиссия по делам несовершеннолетних в Мирнинском районе  - 2015 год»</a:t>
            </a:r>
            <a:endParaRPr lang="ru-RU" sz="2800" dirty="0">
              <a:solidFill>
                <a:schemeClr val="accent2">
                  <a:lumMod val="75000"/>
                </a:schemeClr>
              </a:solidFill>
              <a:latin typeface="Monotype Corsiva" pitchFamily="66" charset="0"/>
            </a:endParaRPr>
          </a:p>
        </p:txBody>
      </p:sp>
      <p:pic>
        <p:nvPicPr>
          <p:cNvPr id="6" name="Рисунок 5"/>
          <p:cNvPicPr/>
          <p:nvPr/>
        </p:nvPicPr>
        <p:blipFill>
          <a:blip r:embed="rId2" cstate="print"/>
          <a:srcRect/>
          <a:stretch>
            <a:fillRect/>
          </a:stretch>
        </p:blipFill>
        <p:spPr bwMode="auto">
          <a:xfrm>
            <a:off x="2928926" y="1857364"/>
            <a:ext cx="3071834" cy="4714908"/>
          </a:xfrm>
          <a:prstGeom prst="rect">
            <a:avLst/>
          </a:prstGeom>
          <a:noFill/>
          <a:ln w="9525">
            <a:noFill/>
            <a:miter lim="800000"/>
            <a:headEnd/>
            <a:tailEnd/>
          </a:ln>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Содержимое 10" descr="25 июня 2011г..jpg"/>
          <p:cNvPicPr>
            <a:picLocks noGrp="1" noChangeAspect="1"/>
          </p:cNvPicPr>
          <p:nvPr>
            <p:ph idx="1"/>
          </p:nvPr>
        </p:nvPicPr>
        <p:blipFill>
          <a:blip r:embed="rId2" cstate="print"/>
          <a:stretch>
            <a:fillRect/>
          </a:stretch>
        </p:blipFill>
        <p:spPr>
          <a:xfrm>
            <a:off x="142844" y="4929198"/>
            <a:ext cx="2071702" cy="1714512"/>
          </a:xfrm>
          <a:prstGeom prst="rect">
            <a:avLst/>
          </a:prstGeom>
          <a:ln>
            <a:noFill/>
          </a:ln>
          <a:effectLst>
            <a:softEdge rad="112500"/>
          </a:effectLst>
        </p:spPr>
      </p:pic>
      <p:sp>
        <p:nvSpPr>
          <p:cNvPr id="2" name="Заголовок 1"/>
          <p:cNvSpPr>
            <a:spLocks noGrp="1"/>
          </p:cNvSpPr>
          <p:nvPr>
            <p:ph type="title"/>
          </p:nvPr>
        </p:nvSpPr>
        <p:spPr>
          <a:xfrm>
            <a:off x="2428860" y="428604"/>
            <a:ext cx="4071966" cy="6215106"/>
          </a:xfrm>
        </p:spPr>
        <p:txBody>
          <a:bodyPr anchor="t">
            <a:noAutofit/>
          </a:bodyPr>
          <a:lstStyle/>
          <a:p>
            <a:pPr algn="ctr"/>
            <a:r>
              <a:rPr lang="ru-RU" sz="1600" b="1" dirty="0" smtClean="0">
                <a:solidFill>
                  <a:schemeClr val="tx2"/>
                </a:solidFill>
                <a:effectLst>
                  <a:outerShdw blurRad="38100" dist="38100" dir="2700000" algn="tl">
                    <a:srgbClr val="000000">
                      <a:alpha val="43137"/>
                    </a:srgbClr>
                  </a:outerShdw>
                </a:effectLst>
                <a:latin typeface="Monotype Corsiva" pitchFamily="66" charset="0"/>
              </a:rPr>
              <a:t>Территория муниципального образования «Поселок Алмазный» включает в себя поселки Алмазный, Новый, Березовый, которая расположена в Восточной части Мирнинского района Республики Саха (Якутия). На севере и западе граничит с территорией муниципального образования «Поселок Светлый», на юге с территорией муниципального образования «</a:t>
            </a:r>
            <a:r>
              <a:rPr lang="ru-RU" sz="1600" b="1" dirty="0" err="1" smtClean="0">
                <a:solidFill>
                  <a:schemeClr val="tx2"/>
                </a:solidFill>
                <a:effectLst>
                  <a:outerShdw blurRad="38100" dist="38100" dir="2700000" algn="tl">
                    <a:srgbClr val="000000">
                      <a:alpha val="43137"/>
                    </a:srgbClr>
                  </a:outerShdw>
                </a:effectLst>
                <a:latin typeface="Monotype Corsiva" pitchFamily="66" charset="0"/>
              </a:rPr>
              <a:t>Чуонинский</a:t>
            </a:r>
            <a:r>
              <a:rPr lang="ru-RU" sz="1600" b="1" dirty="0" smtClean="0">
                <a:solidFill>
                  <a:schemeClr val="tx2"/>
                </a:solidFill>
                <a:effectLst>
                  <a:outerShdw blurRad="38100" dist="38100" dir="2700000" algn="tl">
                    <a:srgbClr val="000000">
                      <a:alpha val="43137"/>
                    </a:srgbClr>
                  </a:outerShdw>
                </a:effectLst>
                <a:latin typeface="Monotype Corsiva" pitchFamily="66" charset="0"/>
              </a:rPr>
              <a:t> наслег», на востоке с </a:t>
            </a:r>
            <a:r>
              <a:rPr lang="ru-RU" sz="1600" b="1" dirty="0" err="1" smtClean="0">
                <a:solidFill>
                  <a:schemeClr val="tx2"/>
                </a:solidFill>
                <a:effectLst>
                  <a:outerShdw blurRad="38100" dist="38100" dir="2700000" algn="tl">
                    <a:srgbClr val="000000">
                      <a:alpha val="43137"/>
                    </a:srgbClr>
                  </a:outerShdw>
                </a:effectLst>
                <a:latin typeface="Monotype Corsiva" pitchFamily="66" charset="0"/>
              </a:rPr>
              <a:t>Сунтарским</a:t>
            </a:r>
            <a:r>
              <a:rPr lang="ru-RU" sz="1600" b="1" dirty="0" smtClean="0">
                <a:solidFill>
                  <a:schemeClr val="tx2"/>
                </a:solidFill>
                <a:effectLst>
                  <a:outerShdw blurRad="38100" dist="38100" dir="2700000" algn="tl">
                    <a:srgbClr val="000000">
                      <a:alpha val="43137"/>
                    </a:srgbClr>
                  </a:outerShdw>
                </a:effectLst>
                <a:latin typeface="Monotype Corsiva" pitchFamily="66" charset="0"/>
              </a:rPr>
              <a:t> районом. Охватывает восточную часть Средне – Сибирского плоскогорья и </a:t>
            </a:r>
            <a:r>
              <a:rPr lang="ru-RU" sz="1600" b="1" dirty="0" err="1" smtClean="0">
                <a:solidFill>
                  <a:schemeClr val="tx2"/>
                </a:solidFill>
                <a:effectLst>
                  <a:outerShdw blurRad="38100" dist="38100" dir="2700000" algn="tl">
                    <a:srgbClr val="000000">
                      <a:alpha val="43137"/>
                    </a:srgbClr>
                  </a:outerShdw>
                </a:effectLst>
                <a:latin typeface="Monotype Corsiva" pitchFamily="66" charset="0"/>
              </a:rPr>
              <a:t>северо</a:t>
            </a:r>
            <a:r>
              <a:rPr lang="ru-RU" sz="1600" b="1" dirty="0" smtClean="0">
                <a:solidFill>
                  <a:schemeClr val="tx2"/>
                </a:solidFill>
                <a:effectLst>
                  <a:outerShdw blurRad="38100" dist="38100" dir="2700000" algn="tl">
                    <a:srgbClr val="000000">
                      <a:alpha val="43137"/>
                    </a:srgbClr>
                  </a:outerShdw>
                </a:effectLst>
                <a:latin typeface="Monotype Corsiva" pitchFamily="66" charset="0"/>
              </a:rPr>
              <a:t> – западную часть Вилюйской низменности. Максимальное возвышение над уровнем моря составляет 420 метров .</a:t>
            </a:r>
            <a:br>
              <a:rPr lang="ru-RU" sz="1600" b="1" dirty="0" smtClean="0">
                <a:solidFill>
                  <a:schemeClr val="tx2"/>
                </a:solidFill>
                <a:effectLst>
                  <a:outerShdw blurRad="38100" dist="38100" dir="2700000" algn="tl">
                    <a:srgbClr val="000000">
                      <a:alpha val="43137"/>
                    </a:srgbClr>
                  </a:outerShdw>
                </a:effectLst>
                <a:latin typeface="Monotype Corsiva" pitchFamily="66" charset="0"/>
              </a:rPr>
            </a:br>
            <a:r>
              <a:rPr lang="ru-RU" sz="1600" b="1" dirty="0" smtClean="0">
                <a:solidFill>
                  <a:schemeClr val="tx2"/>
                </a:solidFill>
                <a:effectLst>
                  <a:outerShdw blurRad="38100" dist="38100" dir="2700000" algn="tl">
                    <a:srgbClr val="000000">
                      <a:alpha val="43137"/>
                    </a:srgbClr>
                  </a:outerShdw>
                </a:effectLst>
                <a:latin typeface="Monotype Corsiva" pitchFamily="66" charset="0"/>
              </a:rPr>
              <a:t>Территория ,в основном, покрыта лиственничной тайгой. Ель, сосна, береза занимают второстепенное положение. В бассейне реки Ирелях, как и реки Малая </a:t>
            </a:r>
            <a:r>
              <a:rPr lang="ru-RU" sz="1600" b="1" dirty="0" err="1" smtClean="0">
                <a:solidFill>
                  <a:schemeClr val="tx2"/>
                </a:solidFill>
                <a:effectLst>
                  <a:outerShdw blurRad="38100" dist="38100" dir="2700000" algn="tl">
                    <a:srgbClr val="000000">
                      <a:alpha val="43137"/>
                    </a:srgbClr>
                  </a:outerShdw>
                </a:effectLst>
                <a:latin typeface="Monotype Corsiva" pitchFamily="66" charset="0"/>
              </a:rPr>
              <a:t>Боуобия</a:t>
            </a:r>
            <a:r>
              <a:rPr lang="ru-RU" sz="1600" b="1" dirty="0" smtClean="0">
                <a:solidFill>
                  <a:schemeClr val="tx2"/>
                </a:solidFill>
                <a:effectLst>
                  <a:outerShdw blurRad="38100" dist="38100" dir="2700000" algn="tl">
                    <a:srgbClr val="000000">
                      <a:alpha val="43137"/>
                    </a:srgbClr>
                  </a:outerShdw>
                </a:effectLst>
                <a:latin typeface="Monotype Corsiva" pitchFamily="66" charset="0"/>
              </a:rPr>
              <a:t>, нет лесных массивов, пригодных для заготовки деловой древесины.</a:t>
            </a:r>
            <a:br>
              <a:rPr lang="ru-RU" sz="1600" b="1" dirty="0" smtClean="0">
                <a:solidFill>
                  <a:schemeClr val="tx2"/>
                </a:solidFill>
                <a:effectLst>
                  <a:outerShdw blurRad="38100" dist="38100" dir="2700000" algn="tl">
                    <a:srgbClr val="000000">
                      <a:alpha val="43137"/>
                    </a:srgbClr>
                  </a:outerShdw>
                </a:effectLst>
                <a:latin typeface="Monotype Corsiva" pitchFamily="66" charset="0"/>
              </a:rPr>
            </a:br>
            <a:r>
              <a:rPr lang="ru-RU" sz="1600" b="1" dirty="0" smtClean="0">
                <a:solidFill>
                  <a:schemeClr val="tx2"/>
                </a:solidFill>
                <a:effectLst>
                  <a:outerShdw blurRad="38100" dist="38100" dir="2700000" algn="tl">
                    <a:srgbClr val="000000">
                      <a:alpha val="43137"/>
                    </a:srgbClr>
                  </a:outerShdw>
                </a:effectLst>
                <a:latin typeface="Monotype Corsiva" pitchFamily="66" charset="0"/>
              </a:rPr>
              <a:t>По состоянию на 01.01.2015 года в поселке проживают 1518 человек. </a:t>
            </a:r>
            <a:br>
              <a:rPr lang="ru-RU" sz="1600" b="1" dirty="0" smtClean="0">
                <a:solidFill>
                  <a:schemeClr val="tx2"/>
                </a:solidFill>
                <a:effectLst>
                  <a:outerShdw blurRad="38100" dist="38100" dir="2700000" algn="tl">
                    <a:srgbClr val="000000">
                      <a:alpha val="43137"/>
                    </a:srgbClr>
                  </a:outerShdw>
                </a:effectLst>
                <a:latin typeface="Monotype Corsiva" pitchFamily="66" charset="0"/>
              </a:rPr>
            </a:br>
            <a:r>
              <a:rPr lang="ru-RU" sz="1600" b="1" dirty="0" smtClean="0">
                <a:solidFill>
                  <a:schemeClr val="tx2"/>
                </a:solidFill>
                <a:effectLst>
                  <a:outerShdw blurRad="38100" dist="38100" dir="2700000" algn="tl">
                    <a:srgbClr val="000000">
                      <a:alpha val="43137"/>
                    </a:srgbClr>
                  </a:outerShdw>
                </a:effectLst>
                <a:latin typeface="Monotype Corsiva" pitchFamily="66" charset="0"/>
              </a:rPr>
              <a:t>По территории , подчиненной администрации п. Алмазный, проходит автомобильная дорога федерального значения «Вилюй». Большая часть внутрипоселковых дорог асфальтированная.</a:t>
            </a:r>
            <a:br>
              <a:rPr lang="ru-RU" sz="1600" b="1" dirty="0" smtClean="0">
                <a:solidFill>
                  <a:schemeClr val="tx2"/>
                </a:solidFill>
                <a:effectLst>
                  <a:outerShdw blurRad="38100" dist="38100" dir="2700000" algn="tl">
                    <a:srgbClr val="000000">
                      <a:alpha val="43137"/>
                    </a:srgbClr>
                  </a:outerShdw>
                </a:effectLst>
                <a:latin typeface="Monotype Corsiva" pitchFamily="66" charset="0"/>
              </a:rPr>
            </a:br>
            <a:endParaRPr lang="ru-RU" sz="1600" b="1" dirty="0">
              <a:solidFill>
                <a:schemeClr val="tx2"/>
              </a:solidFill>
              <a:effectLst>
                <a:outerShdw blurRad="38100" dist="38100" dir="2700000" algn="tl">
                  <a:srgbClr val="000000">
                    <a:alpha val="43137"/>
                  </a:srgbClr>
                </a:outerShdw>
              </a:effectLst>
              <a:latin typeface="Monotype Corsiva" pitchFamily="66" charset="0"/>
            </a:endParaRPr>
          </a:p>
        </p:txBody>
      </p:sp>
      <p:pic>
        <p:nvPicPr>
          <p:cNvPr id="6" name="Рисунок 5" descr="Под светом луны.jpg"/>
          <p:cNvPicPr>
            <a:picLocks noChangeAspect="1"/>
          </p:cNvPicPr>
          <p:nvPr/>
        </p:nvPicPr>
        <p:blipFill>
          <a:blip r:embed="rId3" cstate="print"/>
          <a:stretch>
            <a:fillRect/>
          </a:stretch>
        </p:blipFill>
        <p:spPr>
          <a:xfrm>
            <a:off x="6500826" y="2786058"/>
            <a:ext cx="2500330" cy="1785926"/>
          </a:xfrm>
          <a:prstGeom prst="rect">
            <a:avLst/>
          </a:prstGeom>
          <a:ln>
            <a:noFill/>
          </a:ln>
          <a:effectLst>
            <a:softEdge rad="112500"/>
          </a:effectLst>
        </p:spPr>
      </p:pic>
      <p:pic>
        <p:nvPicPr>
          <p:cNvPr id="7" name="Рисунок 6" descr="iCAZHWKIM.jpg"/>
          <p:cNvPicPr>
            <a:picLocks noChangeAspect="1"/>
          </p:cNvPicPr>
          <p:nvPr/>
        </p:nvPicPr>
        <p:blipFill>
          <a:blip r:embed="rId4" cstate="print"/>
          <a:stretch>
            <a:fillRect/>
          </a:stretch>
        </p:blipFill>
        <p:spPr>
          <a:xfrm>
            <a:off x="6929454" y="4786322"/>
            <a:ext cx="2000264" cy="1643074"/>
          </a:xfrm>
          <a:prstGeom prst="rect">
            <a:avLst/>
          </a:prstGeom>
          <a:ln>
            <a:noFill/>
          </a:ln>
          <a:effectLst>
            <a:softEdge rad="112500"/>
          </a:effectLst>
        </p:spPr>
      </p:pic>
      <p:pic>
        <p:nvPicPr>
          <p:cNvPr id="9" name="Рисунок 8" descr="подснежники1.jpg"/>
          <p:cNvPicPr>
            <a:picLocks noChangeAspect="1"/>
          </p:cNvPicPr>
          <p:nvPr/>
        </p:nvPicPr>
        <p:blipFill>
          <a:blip r:embed="rId5" cstate="print"/>
          <a:stretch>
            <a:fillRect/>
          </a:stretch>
        </p:blipFill>
        <p:spPr>
          <a:xfrm>
            <a:off x="6572264" y="142852"/>
            <a:ext cx="2357454" cy="2214578"/>
          </a:xfrm>
          <a:prstGeom prst="rect">
            <a:avLst/>
          </a:prstGeom>
          <a:ln>
            <a:noFill/>
          </a:ln>
          <a:effectLst>
            <a:softEdge rad="112500"/>
          </a:effectLst>
        </p:spPr>
      </p:pic>
      <p:pic>
        <p:nvPicPr>
          <p:cNvPr id="12" name="Рисунок 11" descr="getImage_3.jpeg"/>
          <p:cNvPicPr>
            <a:picLocks noChangeAspect="1"/>
          </p:cNvPicPr>
          <p:nvPr/>
        </p:nvPicPr>
        <p:blipFill>
          <a:blip r:embed="rId6" cstate="print"/>
          <a:stretch>
            <a:fillRect/>
          </a:stretch>
        </p:blipFill>
        <p:spPr>
          <a:xfrm>
            <a:off x="142844" y="142852"/>
            <a:ext cx="2357422" cy="2000240"/>
          </a:xfrm>
          <a:prstGeom prst="rect">
            <a:avLst/>
          </a:prstGeom>
          <a:ln>
            <a:noFill/>
          </a:ln>
          <a:effectLst>
            <a:softEdge rad="112500"/>
          </a:effectLst>
        </p:spPr>
      </p:pic>
      <p:pic>
        <p:nvPicPr>
          <p:cNvPr id="13" name="Рисунок 12" descr="Дары природы северной.JPG"/>
          <p:cNvPicPr>
            <a:picLocks noChangeAspect="1"/>
          </p:cNvPicPr>
          <p:nvPr/>
        </p:nvPicPr>
        <p:blipFill>
          <a:blip r:embed="rId7" cstate="print"/>
          <a:stretch>
            <a:fillRect/>
          </a:stretch>
        </p:blipFill>
        <p:spPr>
          <a:xfrm>
            <a:off x="0" y="2643182"/>
            <a:ext cx="2500298" cy="1500174"/>
          </a:xfrm>
          <a:prstGeom prst="rect">
            <a:avLst/>
          </a:prstGeom>
          <a:ln>
            <a:noFill/>
          </a:ln>
          <a:effectLst>
            <a:softEdge rad="112500"/>
          </a:effectLst>
        </p:spPr>
      </p:pic>
    </p:spTree>
  </p:cSld>
  <p:clrMapOvr>
    <a:masterClrMapping/>
  </p:clrMapOvr>
  <p:transition>
    <p:strips dir="ld"/>
  </p:transition>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357158" y="357166"/>
            <a:ext cx="8501122" cy="6215106"/>
          </a:xfrm>
        </p:spPr>
        <p:txBody>
          <a:bodyPr anchor="ctr">
            <a:normAutofit fontScale="90000"/>
          </a:bodyPr>
          <a:lstStyle/>
          <a:p>
            <a:pPr algn="ctr"/>
            <a:r>
              <a:rPr lang="ru-RU" sz="2000" b="1" dirty="0" smtClean="0">
                <a:solidFill>
                  <a:schemeClr val="tx2"/>
                </a:solidFill>
                <a:effectLst>
                  <a:outerShdw blurRad="38100" dist="38100" dir="2700000" algn="tl">
                    <a:srgbClr val="000000">
                      <a:alpha val="43137"/>
                    </a:srgbClr>
                  </a:outerShdw>
                </a:effectLst>
                <a:latin typeface="Monotype Corsiva" pitchFamily="66" charset="0"/>
              </a:rPr>
              <a:t>В 2012 году создана  общественная административная комиссия по делам несовершеннолетних МО «Поселок Алмазный, в состав комиссии входят депутаты, руководитель ДОУ № 17, социальные педагоги МБОУ СОШ № 4,  терапевт врачебной амбулатории п. Алмазный, специалисты администрации,  работники градообразующих организаций .</a:t>
            </a:r>
            <a:br>
              <a:rPr lang="ru-RU" sz="2000" b="1" dirty="0" smtClean="0">
                <a:solidFill>
                  <a:schemeClr val="tx2"/>
                </a:solidFill>
                <a:effectLst>
                  <a:outerShdw blurRad="38100" dist="38100" dir="2700000" algn="tl">
                    <a:srgbClr val="000000">
                      <a:alpha val="43137"/>
                    </a:srgbClr>
                  </a:outerShdw>
                </a:effectLst>
                <a:latin typeface="Monotype Corsiva" pitchFamily="66" charset="0"/>
              </a:rPr>
            </a:br>
            <a:r>
              <a:rPr lang="ru-RU" sz="2000" b="1" dirty="0" smtClean="0">
                <a:solidFill>
                  <a:schemeClr val="tx2"/>
                </a:solidFill>
                <a:effectLst>
                  <a:outerShdw blurRad="38100" dist="38100" dir="2700000" algn="tl">
                    <a:srgbClr val="000000">
                      <a:alpha val="43137"/>
                    </a:srgbClr>
                  </a:outerShdw>
                </a:effectLst>
                <a:latin typeface="Monotype Corsiva" pitchFamily="66" charset="0"/>
              </a:rPr>
              <a:t>В полном составе ведется работа с неблагополучными семьями, находящимися в зоне риска, а именно собеседования и контроль за родителями, злоупотребляющими алкоголь, профилактическая работа с детьми в плане учебы, поведения в местах общего пользования, разъяснительная работа по пожарной безопасности и соблюдения норм и  требований по пожарной безопасности, рейдовые мероприятий совместно в представителями УВД и  КДН  и отдела опеки МО «Мирнинский район» в части  профилактических работ и контроля.</a:t>
            </a:r>
            <a:br>
              <a:rPr lang="ru-RU" sz="2000" b="1" dirty="0" smtClean="0">
                <a:solidFill>
                  <a:schemeClr val="tx2"/>
                </a:solidFill>
                <a:effectLst>
                  <a:outerShdw blurRad="38100" dist="38100" dir="2700000" algn="tl">
                    <a:srgbClr val="000000">
                      <a:alpha val="43137"/>
                    </a:srgbClr>
                  </a:outerShdw>
                </a:effectLst>
                <a:latin typeface="Monotype Corsiva" pitchFamily="66" charset="0"/>
              </a:rPr>
            </a:br>
            <a:r>
              <a:rPr lang="ru-RU" sz="2000" b="1" dirty="0" smtClean="0">
                <a:solidFill>
                  <a:schemeClr val="tx2"/>
                </a:solidFill>
                <a:effectLst>
                  <a:outerShdw blurRad="38100" dist="38100" dir="2700000" algn="tl">
                    <a:srgbClr val="000000">
                      <a:alpha val="43137"/>
                    </a:srgbClr>
                  </a:outerShdw>
                </a:effectLst>
                <a:latin typeface="Monotype Corsiva" pitchFamily="66" charset="0"/>
              </a:rPr>
              <a:t>Но  кроме контроля мы пытаемся помочь в семьям, которые попали в трудные жизненные ситуации. Выделение материальной помощи, ходатайство и помощь в получении бюджетных путевой в ДОУ № 17 для детей дошкольного возраста. Трудоустройство детей подросткового возраста в ежегодный летний трудовой отряд при администрации п. Алмазный по благоустройству и санитарной очистке поселка.  Все наши семьи получают поддержку от нас и от администрации МО «Мирнинский район» к 1 сентября, в виде канцелярских товаров. Ежегодно отрабатываем списки  таких семей  с  социальным  отделом района для предоставления продуктовых наборов. Очень тесная работа ведется с отделом опеки района по соблюдению прав несовершеннолетних детей, в чем они оказывают нам  профессиональную консультативную помощь. Для проведения все </a:t>
            </a:r>
            <a:r>
              <a:rPr lang="ru-RU" sz="2000" b="1" dirty="0" err="1" smtClean="0">
                <a:solidFill>
                  <a:schemeClr val="tx2"/>
                </a:solidFill>
                <a:effectLst>
                  <a:outerShdw blurRad="38100" dist="38100" dir="2700000" algn="tl">
                    <a:srgbClr val="000000">
                      <a:alpha val="43137"/>
                    </a:srgbClr>
                  </a:outerShdw>
                </a:effectLst>
                <a:latin typeface="Monotype Corsiva" pitchFamily="66" charset="0"/>
              </a:rPr>
              <a:t>х</a:t>
            </a:r>
            <a:r>
              <a:rPr lang="ru-RU" sz="2000" b="1" dirty="0" smtClean="0">
                <a:solidFill>
                  <a:schemeClr val="tx2"/>
                </a:solidFill>
                <a:effectLst>
                  <a:outerShdw blurRad="38100" dist="38100" dir="2700000" algn="tl">
                    <a:srgbClr val="000000">
                      <a:alpha val="43137"/>
                    </a:srgbClr>
                  </a:outerShdw>
                </a:effectLst>
                <a:latin typeface="Monotype Corsiva" pitchFamily="66" charset="0"/>
              </a:rPr>
              <a:t> мероприятий нами разработана и создана программа «Алмазный, доброжелателен к детям».</a:t>
            </a:r>
            <a:endParaRPr lang="ru-RU" sz="2000" b="1" dirty="0">
              <a:solidFill>
                <a:schemeClr val="tx2"/>
              </a:solidFill>
              <a:effectLst>
                <a:outerShdw blurRad="38100" dist="38100" dir="2700000" algn="tl">
                  <a:srgbClr val="000000">
                    <a:alpha val="43137"/>
                  </a:srgbClr>
                </a:outerShdw>
              </a:effectLst>
              <a:latin typeface="Monotype Corsiva" pitchFamily="66" charset="0"/>
            </a:endParaRP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14290"/>
            <a:ext cx="8229600" cy="3500462"/>
          </a:xfrm>
        </p:spPr>
        <p:txBody>
          <a:bodyPr anchor="ctr">
            <a:normAutofit fontScale="90000"/>
          </a:bodyPr>
          <a:lstStyle/>
          <a:p>
            <a:pPr algn="ctr"/>
            <a:r>
              <a:rPr lang="ru-RU" sz="2000" b="1" dirty="0" smtClean="0">
                <a:solidFill>
                  <a:schemeClr val="tx2"/>
                </a:solidFill>
                <a:effectLst>
                  <a:outerShdw blurRad="38100" dist="38100" dir="2700000" algn="tl">
                    <a:srgbClr val="000000">
                      <a:alpha val="43137"/>
                    </a:srgbClr>
                  </a:outerShdw>
                </a:effectLst>
                <a:latin typeface="Monotype Corsiva" pitchFamily="66" charset="0"/>
              </a:rPr>
              <a:t>В целях проведения профилактической  работы и юридической помощи  с несовершеннолетними гражданами, администрацией МО «Поселок Алмазный» совместно с Мирнинским Федеральным районным судом проведены правовые игры с  детьми разных возрастных категорий.</a:t>
            </a:r>
            <a:br>
              <a:rPr lang="ru-RU" sz="2000" b="1" dirty="0" smtClean="0">
                <a:solidFill>
                  <a:schemeClr val="tx2"/>
                </a:solidFill>
                <a:effectLst>
                  <a:outerShdw blurRad="38100" dist="38100" dir="2700000" algn="tl">
                    <a:srgbClr val="000000">
                      <a:alpha val="43137"/>
                    </a:srgbClr>
                  </a:outerShdw>
                </a:effectLst>
                <a:latin typeface="Monotype Corsiva" pitchFamily="66" charset="0"/>
              </a:rPr>
            </a:br>
            <a:r>
              <a:rPr lang="ru-RU" sz="2000" b="1" dirty="0" smtClean="0">
                <a:solidFill>
                  <a:schemeClr val="tx2"/>
                </a:solidFill>
                <a:effectLst>
                  <a:outerShdw blurRad="38100" dist="38100" dir="2700000" algn="tl">
                    <a:srgbClr val="000000">
                      <a:alpha val="43137"/>
                    </a:srgbClr>
                  </a:outerShdw>
                </a:effectLst>
                <a:latin typeface="Monotype Corsiva" pitchFamily="66" charset="0"/>
              </a:rPr>
              <a:t>Одна из  правовых игр называлась «Заседание комиссии по делам несовершеннолетних». Для проведения игры приглашали председателя КДН Мирнинского района </a:t>
            </a:r>
            <a:r>
              <a:rPr lang="ru-RU" sz="2000" b="1" dirty="0" err="1" smtClean="0">
                <a:solidFill>
                  <a:schemeClr val="tx2"/>
                </a:solidFill>
                <a:effectLst>
                  <a:outerShdw blurRad="38100" dist="38100" dir="2700000" algn="tl">
                    <a:srgbClr val="000000">
                      <a:alpha val="43137"/>
                    </a:srgbClr>
                  </a:outerShdw>
                </a:effectLst>
                <a:latin typeface="Monotype Corsiva" pitchFamily="66" charset="0"/>
              </a:rPr>
              <a:t>Барба</a:t>
            </a:r>
            <a:r>
              <a:rPr lang="ru-RU" sz="2000" b="1" dirty="0" smtClean="0">
                <a:solidFill>
                  <a:schemeClr val="tx2"/>
                </a:solidFill>
                <a:effectLst>
                  <a:outerShdw blurRad="38100" dist="38100" dir="2700000" algn="tl">
                    <a:srgbClr val="000000">
                      <a:alpha val="43137"/>
                    </a:srgbClr>
                  </a:outerShdw>
                </a:effectLst>
                <a:latin typeface="Monotype Corsiva" pitchFamily="66" charset="0"/>
              </a:rPr>
              <a:t> Н.Н. и начальника отдела опеки Мирнинского района Гафарову Д.М. и детей 3 класса МБОУ СОШ № 4.  Сами дети были и хулиганами и членами комиссии. </a:t>
            </a:r>
            <a:br>
              <a:rPr lang="ru-RU" sz="2000" b="1" dirty="0" smtClean="0">
                <a:solidFill>
                  <a:schemeClr val="tx2"/>
                </a:solidFill>
                <a:effectLst>
                  <a:outerShdw blurRad="38100" dist="38100" dir="2700000" algn="tl">
                    <a:srgbClr val="000000">
                      <a:alpha val="43137"/>
                    </a:srgbClr>
                  </a:outerShdw>
                </a:effectLst>
                <a:latin typeface="Monotype Corsiva" pitchFamily="66" charset="0"/>
              </a:rPr>
            </a:br>
            <a:r>
              <a:rPr lang="ru-RU" sz="2000" b="1" dirty="0" smtClean="0">
                <a:solidFill>
                  <a:schemeClr val="tx2"/>
                </a:solidFill>
                <a:effectLst>
                  <a:outerShdw blurRad="38100" dist="38100" dir="2700000" algn="tl">
                    <a:srgbClr val="000000">
                      <a:alpha val="43137"/>
                    </a:srgbClr>
                  </a:outerShdw>
                </a:effectLst>
                <a:latin typeface="Monotype Corsiva" pitchFamily="66" charset="0"/>
              </a:rPr>
              <a:t>Вторая правовая игра проводилась по названием «Хулиганство в общественных местах», но уже с подростками. Для создания духа судебного заседания был приглашен Заместитель Председателя Мирнинского районного суда Векслер Н.В. Сами же подростки исполняли роли защит и обвинения, адвокатов и свидетелей. </a:t>
            </a:r>
            <a:endParaRPr lang="ru-RU" sz="2000" b="1" dirty="0">
              <a:solidFill>
                <a:schemeClr val="tx2"/>
              </a:solidFill>
              <a:effectLst>
                <a:outerShdw blurRad="38100" dist="38100" dir="2700000" algn="tl">
                  <a:srgbClr val="000000">
                    <a:alpha val="43137"/>
                  </a:srgbClr>
                </a:outerShdw>
              </a:effectLst>
              <a:latin typeface="Monotype Corsiva" pitchFamily="66" charset="0"/>
            </a:endParaRPr>
          </a:p>
        </p:txBody>
      </p:sp>
      <p:pic>
        <p:nvPicPr>
          <p:cNvPr id="3" name="Рисунок 2" descr="DSC03737.JPG"/>
          <p:cNvPicPr>
            <a:picLocks noChangeAspect="1"/>
          </p:cNvPicPr>
          <p:nvPr/>
        </p:nvPicPr>
        <p:blipFill>
          <a:blip r:embed="rId2" cstate="print"/>
          <a:stretch>
            <a:fillRect/>
          </a:stretch>
        </p:blipFill>
        <p:spPr>
          <a:xfrm>
            <a:off x="357158" y="3429000"/>
            <a:ext cx="3929090" cy="3071810"/>
          </a:xfrm>
          <a:prstGeom prst="rect">
            <a:avLst/>
          </a:prstGeom>
          <a:ln>
            <a:noFill/>
          </a:ln>
          <a:effectLst>
            <a:softEdge rad="112500"/>
          </a:effectLst>
        </p:spPr>
      </p:pic>
      <p:pic>
        <p:nvPicPr>
          <p:cNvPr id="4" name="Рисунок 3" descr="DSC03745.JPG"/>
          <p:cNvPicPr>
            <a:picLocks noChangeAspect="1"/>
          </p:cNvPicPr>
          <p:nvPr/>
        </p:nvPicPr>
        <p:blipFill>
          <a:blip r:embed="rId3" cstate="print"/>
          <a:stretch>
            <a:fillRect/>
          </a:stretch>
        </p:blipFill>
        <p:spPr>
          <a:xfrm>
            <a:off x="4714876" y="3571876"/>
            <a:ext cx="3786182" cy="2928934"/>
          </a:xfrm>
          <a:prstGeom prst="rect">
            <a:avLst/>
          </a:prstGeom>
          <a:ln>
            <a:noFill/>
          </a:ln>
          <a:effectLst>
            <a:softEdge rad="112500"/>
          </a:effectLst>
        </p:spPr>
      </p:pic>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Текст 1"/>
          <p:cNvSpPr>
            <a:spLocks noGrp="1"/>
          </p:cNvSpPr>
          <p:nvPr>
            <p:ph type="body" idx="1"/>
          </p:nvPr>
        </p:nvSpPr>
        <p:spPr>
          <a:xfrm>
            <a:off x="457200" y="1399593"/>
            <a:ext cx="4040188" cy="529209"/>
          </a:xfrm>
        </p:spPr>
        <p:txBody>
          <a:bodyPr anchor="ctr"/>
          <a:lstStyle/>
          <a:p>
            <a:pPr algn="ctr"/>
            <a:r>
              <a:rPr lang="ru-RU" sz="1800" dirty="0" smtClean="0">
                <a:effectLst>
                  <a:outerShdw blurRad="38100" dist="38100" dir="2700000" algn="tl">
                    <a:srgbClr val="000000">
                      <a:alpha val="43137"/>
                    </a:srgbClr>
                  </a:outerShdw>
                </a:effectLst>
                <a:latin typeface="Monotype Corsiva" pitchFamily="66" charset="0"/>
              </a:rPr>
              <a:t>Сторона защиты и присяжные заседатели</a:t>
            </a:r>
            <a:endParaRPr lang="ru-RU" sz="1800" dirty="0">
              <a:effectLst>
                <a:outerShdw blurRad="38100" dist="38100" dir="2700000" algn="tl">
                  <a:srgbClr val="000000">
                    <a:alpha val="43137"/>
                  </a:srgbClr>
                </a:outerShdw>
              </a:effectLst>
              <a:latin typeface="Monotype Corsiva" pitchFamily="66" charset="0"/>
            </a:endParaRPr>
          </a:p>
        </p:txBody>
      </p:sp>
      <p:pic>
        <p:nvPicPr>
          <p:cNvPr id="8" name="Содержимое 7" descr="DSC03764.JPG"/>
          <p:cNvPicPr>
            <a:picLocks noGrp="1" noChangeAspect="1"/>
          </p:cNvPicPr>
          <p:nvPr>
            <p:ph sz="half" idx="2"/>
          </p:nvPr>
        </p:nvPicPr>
        <p:blipFill>
          <a:blip r:embed="rId2" cstate="print"/>
          <a:stretch>
            <a:fillRect/>
          </a:stretch>
        </p:blipFill>
        <p:spPr>
          <a:xfrm>
            <a:off x="457200" y="2357430"/>
            <a:ext cx="4038600" cy="3643337"/>
          </a:xfrm>
        </p:spPr>
      </p:pic>
      <p:pic>
        <p:nvPicPr>
          <p:cNvPr id="7" name="Содержимое 6" descr="DSC03762.JPG"/>
          <p:cNvPicPr>
            <a:picLocks noGrp="1" noChangeAspect="1"/>
          </p:cNvPicPr>
          <p:nvPr>
            <p:ph sz="quarter" idx="4"/>
          </p:nvPr>
        </p:nvPicPr>
        <p:blipFill>
          <a:blip r:embed="rId3" cstate="print"/>
          <a:stretch>
            <a:fillRect/>
          </a:stretch>
        </p:blipFill>
        <p:spPr>
          <a:xfrm>
            <a:off x="4643438" y="2285992"/>
            <a:ext cx="4143404" cy="3714776"/>
          </a:xfrm>
        </p:spPr>
      </p:pic>
      <p:sp>
        <p:nvSpPr>
          <p:cNvPr id="5" name="Заголовок 4"/>
          <p:cNvSpPr>
            <a:spLocks noGrp="1"/>
          </p:cNvSpPr>
          <p:nvPr>
            <p:ph type="title"/>
          </p:nvPr>
        </p:nvSpPr>
        <p:spPr>
          <a:xfrm>
            <a:off x="457200" y="357166"/>
            <a:ext cx="8229600" cy="785818"/>
          </a:xfrm>
        </p:spPr>
        <p:txBody>
          <a:bodyPr anchor="ctr">
            <a:normAutofit/>
          </a:bodyPr>
          <a:lstStyle/>
          <a:p>
            <a:pPr algn="ctr"/>
            <a:r>
              <a:rPr lang="ru-RU" sz="2400" b="1" dirty="0" smtClean="0">
                <a:solidFill>
                  <a:schemeClr val="accent2"/>
                </a:solidFill>
                <a:effectLst>
                  <a:outerShdw blurRad="38100" dist="38100" dir="2700000" algn="tl">
                    <a:srgbClr val="000000">
                      <a:alpha val="43137"/>
                    </a:srgbClr>
                  </a:outerShdw>
                </a:effectLst>
                <a:latin typeface="Monotype Corsiva" pitchFamily="66" charset="0"/>
              </a:rPr>
              <a:t>Правовая игра «Хулиганство в общественных местах»</a:t>
            </a:r>
            <a:endParaRPr lang="ru-RU" sz="2400" b="1" dirty="0">
              <a:solidFill>
                <a:schemeClr val="accent2"/>
              </a:solidFill>
              <a:effectLst>
                <a:outerShdw blurRad="38100" dist="38100" dir="2700000" algn="tl">
                  <a:srgbClr val="000000">
                    <a:alpha val="43137"/>
                  </a:srgbClr>
                </a:outerShdw>
              </a:effectLst>
              <a:latin typeface="Monotype Corsiva" pitchFamily="66" charset="0"/>
            </a:endParaRPr>
          </a:p>
        </p:txBody>
      </p:sp>
      <p:sp>
        <p:nvSpPr>
          <p:cNvPr id="6" name="Текст 5"/>
          <p:cNvSpPr>
            <a:spLocks noGrp="1"/>
          </p:cNvSpPr>
          <p:nvPr>
            <p:ph type="body" idx="3"/>
          </p:nvPr>
        </p:nvSpPr>
        <p:spPr>
          <a:xfrm>
            <a:off x="4648200" y="1357299"/>
            <a:ext cx="4040188" cy="571503"/>
          </a:xfrm>
        </p:spPr>
        <p:txBody>
          <a:bodyPr anchor="ctr"/>
          <a:lstStyle/>
          <a:p>
            <a:pPr algn="ctr"/>
            <a:r>
              <a:rPr lang="ru-RU" sz="1800" dirty="0" smtClean="0">
                <a:effectLst>
                  <a:outerShdw blurRad="38100" dist="38100" dir="2700000" algn="tl">
                    <a:srgbClr val="000000">
                      <a:alpha val="43137"/>
                    </a:srgbClr>
                  </a:outerShdw>
                </a:effectLst>
                <a:latin typeface="Monotype Corsiva" pitchFamily="66" charset="0"/>
              </a:rPr>
              <a:t>Сторона обвинения</a:t>
            </a:r>
            <a:endParaRPr lang="ru-RU" sz="1800" dirty="0">
              <a:effectLst>
                <a:outerShdw blurRad="38100" dist="38100" dir="2700000" algn="tl">
                  <a:srgbClr val="000000">
                    <a:alpha val="43137"/>
                  </a:srgbClr>
                </a:outerShdw>
              </a:effectLst>
              <a:latin typeface="Monotype Corsiva" pitchFamily="66" charset="0"/>
            </a:endParaRP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Текст 1"/>
          <p:cNvSpPr>
            <a:spLocks noGrp="1"/>
          </p:cNvSpPr>
          <p:nvPr>
            <p:ph type="body" idx="1"/>
          </p:nvPr>
        </p:nvSpPr>
        <p:spPr>
          <a:xfrm>
            <a:off x="457200" y="642919"/>
            <a:ext cx="4040188" cy="500065"/>
          </a:xfrm>
        </p:spPr>
        <p:txBody>
          <a:bodyPr/>
          <a:lstStyle/>
          <a:p>
            <a:pPr algn="ctr"/>
            <a:r>
              <a:rPr lang="ru-RU" sz="1800" dirty="0" smtClean="0"/>
              <a:t>Совместная работа с ДОУ № 17</a:t>
            </a:r>
            <a:endParaRPr lang="ru-RU" sz="1800" dirty="0"/>
          </a:p>
        </p:txBody>
      </p:sp>
      <p:sp>
        <p:nvSpPr>
          <p:cNvPr id="3" name="Содержимое 2"/>
          <p:cNvSpPr>
            <a:spLocks noGrp="1"/>
          </p:cNvSpPr>
          <p:nvPr>
            <p:ph sz="half" idx="2"/>
          </p:nvPr>
        </p:nvSpPr>
        <p:spPr>
          <a:xfrm>
            <a:off x="457200" y="1214422"/>
            <a:ext cx="4038600" cy="4901106"/>
          </a:xfrm>
        </p:spPr>
        <p:txBody>
          <a:bodyPr>
            <a:normAutofit/>
          </a:bodyPr>
          <a:lstStyle/>
          <a:p>
            <a:pPr algn="just"/>
            <a:r>
              <a:rPr lang="ru-RU" sz="1800" i="1" dirty="0" smtClean="0"/>
              <a:t>Администрацией МО «Поселок Алмазный» на протяжении последний трех  лет проводится работа по предоставлению дополнительных мест и путевок в детских сад «Колокольчик» № 17 для работников бюджетной сферы и граждан не являющихся работниками компании. </a:t>
            </a:r>
          </a:p>
          <a:p>
            <a:pPr algn="just"/>
            <a:r>
              <a:rPr lang="ru-RU" sz="1800" i="1" dirty="0" smtClean="0"/>
              <a:t>В связи с видимой необходимостью АК «АЛРОСА» предоставляет дополнительные места в виде 10 путевок , что дает возможность организовать детей и обеспечить родителей  возможностью осуществлять трудовую деятельность.</a:t>
            </a:r>
            <a:endParaRPr lang="ru-RU" sz="1800" i="1" dirty="0"/>
          </a:p>
        </p:txBody>
      </p:sp>
      <p:sp>
        <p:nvSpPr>
          <p:cNvPr id="4" name="Содержимое 3"/>
          <p:cNvSpPr>
            <a:spLocks noGrp="1"/>
          </p:cNvSpPr>
          <p:nvPr>
            <p:ph sz="quarter" idx="4"/>
          </p:nvPr>
        </p:nvSpPr>
        <p:spPr>
          <a:xfrm>
            <a:off x="4649788" y="1214422"/>
            <a:ext cx="4038600" cy="5357850"/>
          </a:xfrm>
        </p:spPr>
        <p:txBody>
          <a:bodyPr>
            <a:normAutofit/>
          </a:bodyPr>
          <a:lstStyle/>
          <a:p>
            <a:pPr algn="just"/>
            <a:r>
              <a:rPr lang="ru-RU" sz="1000" i="1" dirty="0" smtClean="0"/>
              <a:t>Не остаются без внимания люди пожилого возраста и инвалиды. Ко Дню Инвалида  Дню пожилого человека эти слои населения обеспечиваются продуктовыми наборами. Юбилярам старше 70 лет вручаются подарки и поздравления от имени Главы.</a:t>
            </a:r>
          </a:p>
          <a:p>
            <a:pPr algn="just"/>
            <a:r>
              <a:rPr lang="ru-RU" sz="1000" i="1" dirty="0" smtClean="0"/>
              <a:t> В соответствие с программой «Социальная поддержка Мирнинского района» оказана материальная помощь 6-ти ветеранам трудового фронта, вдовам участников войны на сумму 30 тыс. руб.  9 малоимущим гражданам и гражданам, попавшим в трудную жизненную ситуацию, многодетным и неполным малообеспеченным семьям, инвалидам, пожилым гражданам на общую сумму 190 тыс.руб. Администрацией МО «Поселок Алмазный» предоставлена адресная материальная помощь гражданам поселка по программе «Социальная политика» на сумму 264 тыс.руб., по программе «Алмазный, доброжелателен к детям» на сумму 181 тыс.руб.</a:t>
            </a:r>
          </a:p>
          <a:p>
            <a:pPr algn="just"/>
            <a:r>
              <a:rPr lang="ru-RU" sz="1000" i="1" dirty="0" smtClean="0"/>
              <a:t>В соответствии с программой «Мирнинский район» доброжелателен к детям приобретены продуктовые наборы для 9 многодетных малообеспеченных семей. Оказана материальная помощь 3 семьям с детьми, оказавшимися в трудной жизненной ситуации и группы риска.</a:t>
            </a:r>
          </a:p>
          <a:p>
            <a:pPr algn="just"/>
            <a:r>
              <a:rPr lang="ru-RU" sz="1000" i="1" dirty="0" smtClean="0"/>
              <a:t>Ко Дню знаний проведена акция «Собери ребенка в школу». Приобретены канцелярские товары для детей из малообеспеченных неблагополучных семей.</a:t>
            </a:r>
          </a:p>
          <a:p>
            <a:pPr algn="just"/>
            <a:r>
              <a:rPr lang="ru-RU" sz="1000" i="1" dirty="0" smtClean="0"/>
              <a:t>Предоставлена ежемесячная молочная продукция для четырех детей инвалидов нуждающихся в дополнительном молочном питании по назначению врача.</a:t>
            </a:r>
          </a:p>
          <a:p>
            <a:pPr algn="just"/>
            <a:r>
              <a:rPr lang="ru-RU" sz="1000" i="1" dirty="0" smtClean="0"/>
              <a:t>Для многодетных семей, детей – инвалидов, матерей и отцов одиночек, малоимущих семей ежегодно предоставляются новогодние подарки.</a:t>
            </a:r>
          </a:p>
          <a:p>
            <a:pPr algn="just"/>
            <a:endParaRPr lang="ru-RU" sz="1000" i="1" dirty="0"/>
          </a:p>
        </p:txBody>
      </p:sp>
      <p:sp>
        <p:nvSpPr>
          <p:cNvPr id="5" name="Заголовок 4"/>
          <p:cNvSpPr>
            <a:spLocks noGrp="1"/>
          </p:cNvSpPr>
          <p:nvPr>
            <p:ph type="title"/>
          </p:nvPr>
        </p:nvSpPr>
        <p:spPr>
          <a:xfrm>
            <a:off x="457200" y="155448"/>
            <a:ext cx="8229600" cy="416032"/>
          </a:xfrm>
        </p:spPr>
        <p:txBody>
          <a:bodyPr>
            <a:normAutofit/>
          </a:bodyPr>
          <a:lstStyle/>
          <a:p>
            <a:pPr algn="ctr"/>
            <a:r>
              <a:rPr lang="ru-RU" sz="2000" b="1" dirty="0" smtClean="0">
                <a:solidFill>
                  <a:schemeClr val="accent2">
                    <a:lumMod val="75000"/>
                  </a:schemeClr>
                </a:solidFill>
              </a:rPr>
              <a:t>Работа социального направления.</a:t>
            </a:r>
            <a:endParaRPr lang="ru-RU" sz="2000" b="1" dirty="0">
              <a:solidFill>
                <a:schemeClr val="accent2">
                  <a:lumMod val="75000"/>
                </a:schemeClr>
              </a:solidFill>
            </a:endParaRPr>
          </a:p>
        </p:txBody>
      </p:sp>
      <p:sp>
        <p:nvSpPr>
          <p:cNvPr id="6" name="Текст 5"/>
          <p:cNvSpPr>
            <a:spLocks noGrp="1"/>
          </p:cNvSpPr>
          <p:nvPr>
            <p:ph type="body" idx="3"/>
          </p:nvPr>
        </p:nvSpPr>
        <p:spPr>
          <a:xfrm>
            <a:off x="4648200" y="642919"/>
            <a:ext cx="4040188" cy="500065"/>
          </a:xfrm>
        </p:spPr>
        <p:txBody>
          <a:bodyPr/>
          <a:lstStyle/>
          <a:p>
            <a:pPr algn="ctr"/>
            <a:r>
              <a:rPr lang="ru-RU" sz="1600" dirty="0" smtClean="0"/>
              <a:t>Социальная поддержка населения</a:t>
            </a:r>
            <a:endParaRPr lang="ru-RU" sz="1600" dirty="0"/>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28596" y="642918"/>
            <a:ext cx="8229600" cy="5357850"/>
          </a:xfrm>
        </p:spPr>
        <p:txBody>
          <a:bodyPr anchor="ctr">
            <a:normAutofit/>
          </a:bodyPr>
          <a:lstStyle/>
          <a:p>
            <a:pPr algn="ctr"/>
            <a:r>
              <a:rPr lang="ru-RU" sz="2400" b="1" dirty="0" smtClean="0">
                <a:solidFill>
                  <a:schemeClr val="tx2"/>
                </a:solidFill>
                <a:effectLst>
                  <a:outerShdw blurRad="38100" dist="38100" dir="2700000" algn="tl">
                    <a:srgbClr val="000000">
                      <a:alpha val="43137"/>
                    </a:srgbClr>
                  </a:outerShdw>
                </a:effectLst>
                <a:latin typeface="Monotype Corsiva" pitchFamily="66" charset="0"/>
              </a:rPr>
              <a:t>Администрация МО «Поселок Алмазный» очень слаженно и тесно работает с депутатами Алмазнинского поселкового Совета создавая нормативно – правовую базу для работы администрации и жизнедеятельности поселков. Вся информация размещается на сайте МО «Мирнинский район» во вкладке «МО «Поселок Алмазный» и регулярно обновляется.</a:t>
            </a:r>
            <a:br>
              <a:rPr lang="ru-RU" sz="2400" b="1" dirty="0" smtClean="0">
                <a:solidFill>
                  <a:schemeClr val="tx2"/>
                </a:solidFill>
                <a:effectLst>
                  <a:outerShdw blurRad="38100" dist="38100" dir="2700000" algn="tl">
                    <a:srgbClr val="000000">
                      <a:alpha val="43137"/>
                    </a:srgbClr>
                  </a:outerShdw>
                </a:effectLst>
                <a:latin typeface="Monotype Corsiva" pitchFamily="66" charset="0"/>
              </a:rPr>
            </a:br>
            <a:r>
              <a:rPr lang="ru-RU" sz="2400" b="1" dirty="0" smtClean="0">
                <a:solidFill>
                  <a:schemeClr val="tx2"/>
                </a:solidFill>
                <a:effectLst>
                  <a:outerShdw blurRad="38100" dist="38100" dir="2700000" algn="tl">
                    <a:srgbClr val="000000">
                      <a:alpha val="43137"/>
                    </a:srgbClr>
                  </a:outerShdw>
                </a:effectLst>
                <a:latin typeface="Monotype Corsiva" pitchFamily="66" charset="0"/>
              </a:rPr>
              <a:t>Ежемесячно создается база утвержденных нормативно – правовых  и распорядительных актов для направления в Минюст Республики Саха (Якутия).</a:t>
            </a:r>
            <a:br>
              <a:rPr lang="ru-RU" sz="2400" b="1" dirty="0" smtClean="0">
                <a:solidFill>
                  <a:schemeClr val="tx2"/>
                </a:solidFill>
                <a:effectLst>
                  <a:outerShdw blurRad="38100" dist="38100" dir="2700000" algn="tl">
                    <a:srgbClr val="000000">
                      <a:alpha val="43137"/>
                    </a:srgbClr>
                  </a:outerShdw>
                </a:effectLst>
                <a:latin typeface="Monotype Corsiva" pitchFamily="66" charset="0"/>
              </a:rPr>
            </a:br>
            <a:r>
              <a:rPr lang="ru-RU" sz="2400" b="1" dirty="0" smtClean="0">
                <a:solidFill>
                  <a:schemeClr val="tx2"/>
                </a:solidFill>
                <a:effectLst>
                  <a:outerShdw blurRad="38100" dist="38100" dir="2700000" algn="tl">
                    <a:srgbClr val="000000">
                      <a:alpha val="43137"/>
                    </a:srgbClr>
                  </a:outerShdw>
                </a:effectLst>
                <a:latin typeface="Monotype Corsiva" pitchFamily="66" charset="0"/>
              </a:rPr>
              <a:t>Депутаты Алмазнинского поселкового Совета принимают активное участие в нормотворческой деятельности администрации, а так же в жизнедеятельности поселка и мероприятиях.</a:t>
            </a:r>
            <a:endParaRPr lang="ru-RU" sz="2400" b="1" dirty="0">
              <a:solidFill>
                <a:schemeClr val="tx2"/>
              </a:solidFill>
              <a:effectLst>
                <a:outerShdw blurRad="38100" dist="38100" dir="2700000" algn="tl">
                  <a:srgbClr val="000000">
                    <a:alpha val="43137"/>
                  </a:srgbClr>
                </a:outerShdw>
              </a:effectLst>
              <a:latin typeface="Monotype Corsiva" pitchFamily="66" charset="0"/>
            </a:endParaRPr>
          </a:p>
        </p:txBody>
      </p:sp>
      <p:pic>
        <p:nvPicPr>
          <p:cNvPr id="3" name="Рисунок 2" descr="iCAQ9T8D3.jpg"/>
          <p:cNvPicPr>
            <a:picLocks noChangeAspect="1"/>
          </p:cNvPicPr>
          <p:nvPr/>
        </p:nvPicPr>
        <p:blipFill>
          <a:blip r:embed="rId2" cstate="print"/>
          <a:stretch>
            <a:fillRect/>
          </a:stretch>
        </p:blipFill>
        <p:spPr>
          <a:xfrm>
            <a:off x="285720" y="5214950"/>
            <a:ext cx="1905000" cy="1428750"/>
          </a:xfrm>
          <a:prstGeom prst="rect">
            <a:avLst/>
          </a:prstGeom>
          <a:ln>
            <a:noFill/>
          </a:ln>
          <a:effectLst>
            <a:softEdge rad="112500"/>
          </a:effectLst>
        </p:spPr>
      </p:pic>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Содержимое 4" descr="DSCF0790.JPG"/>
          <p:cNvPicPr>
            <a:picLocks noGrp="1" noChangeAspect="1"/>
          </p:cNvPicPr>
          <p:nvPr>
            <p:ph sz="quarter" idx="1"/>
          </p:nvPr>
        </p:nvPicPr>
        <p:blipFill>
          <a:blip r:embed="rId2" cstate="print"/>
          <a:stretch>
            <a:fillRect/>
          </a:stretch>
        </p:blipFill>
        <p:spPr>
          <a:xfrm>
            <a:off x="457200" y="571480"/>
            <a:ext cx="5614998" cy="5786478"/>
          </a:xfrm>
          <a:prstGeom prst="rect">
            <a:avLst/>
          </a:prstGeom>
          <a:ln>
            <a:noFill/>
          </a:ln>
          <a:effectLst>
            <a:softEdge rad="112500"/>
          </a:effectLst>
        </p:spPr>
      </p:pic>
      <p:sp>
        <p:nvSpPr>
          <p:cNvPr id="3" name="Текст 2"/>
          <p:cNvSpPr>
            <a:spLocks noGrp="1"/>
          </p:cNvSpPr>
          <p:nvPr>
            <p:ph type="body" idx="2"/>
          </p:nvPr>
        </p:nvSpPr>
        <p:spPr>
          <a:xfrm>
            <a:off x="6143636" y="1142984"/>
            <a:ext cx="2622412" cy="5214974"/>
          </a:xfrm>
        </p:spPr>
        <p:txBody>
          <a:bodyPr anchor="ctr">
            <a:normAutofit/>
          </a:bodyPr>
          <a:lstStyle/>
          <a:p>
            <a:pPr algn="ctr"/>
            <a:r>
              <a:rPr lang="ru-RU" b="1" dirty="0" smtClean="0">
                <a:effectLst>
                  <a:outerShdw blurRad="38100" dist="38100" dir="2700000" algn="tl">
                    <a:srgbClr val="000000">
                      <a:alpha val="43137"/>
                    </a:srgbClr>
                  </a:outerShdw>
                </a:effectLst>
                <a:latin typeface="Monotype Corsiva" pitchFamily="66" charset="0"/>
              </a:rPr>
              <a:t>Администрация и прииск «Ирелях» идут бок о бок в работе по благоустройству поселка. Проводятся совместные субботники на территории поселения и на берегах реки Малая </a:t>
            </a:r>
            <a:r>
              <a:rPr lang="ru-RU" b="1" dirty="0" err="1" smtClean="0">
                <a:effectLst>
                  <a:outerShdw blurRad="38100" dist="38100" dir="2700000" algn="tl">
                    <a:srgbClr val="000000">
                      <a:alpha val="43137"/>
                    </a:srgbClr>
                  </a:outerShdw>
                </a:effectLst>
                <a:latin typeface="Monotype Corsiva" pitchFamily="66" charset="0"/>
              </a:rPr>
              <a:t>Ботуобия</a:t>
            </a:r>
            <a:r>
              <a:rPr lang="ru-RU" b="1" dirty="0" smtClean="0">
                <a:effectLst>
                  <a:outerShdw blurRad="38100" dist="38100" dir="2700000" algn="tl">
                    <a:srgbClr val="000000">
                      <a:alpha val="43137"/>
                    </a:srgbClr>
                  </a:outerShdw>
                </a:effectLst>
                <a:latin typeface="Monotype Corsiva" pitchFamily="66" charset="0"/>
              </a:rPr>
              <a:t> и Майского. Работники участка ЖЭУ № 6 помогают нам в решении вопроса по вывозу мусора и </a:t>
            </a:r>
            <a:r>
              <a:rPr lang="ru-RU" b="1" dirty="0" err="1" smtClean="0">
                <a:effectLst>
                  <a:outerShdw blurRad="38100" dist="38100" dir="2700000" algn="tl">
                    <a:srgbClr val="000000">
                      <a:alpha val="43137"/>
                    </a:srgbClr>
                  </a:outerShdw>
                </a:effectLst>
                <a:latin typeface="Monotype Corsiva" pitchFamily="66" charset="0"/>
              </a:rPr>
              <a:t>сан.очистке</a:t>
            </a:r>
            <a:r>
              <a:rPr lang="ru-RU" b="1" dirty="0" smtClean="0">
                <a:effectLst>
                  <a:outerShdw blurRad="38100" dist="38100" dir="2700000" algn="tl">
                    <a:srgbClr val="000000">
                      <a:alpha val="43137"/>
                    </a:srgbClr>
                  </a:outerShdw>
                </a:effectLst>
                <a:latin typeface="Monotype Corsiva" pitchFamily="66" charset="0"/>
              </a:rPr>
              <a:t>. Вопросы в паводковый и пожароопасные период решаются оперативно и совместно. </a:t>
            </a:r>
            <a:endParaRPr lang="ru-RU" b="1" smtClean="0">
              <a:effectLst>
                <a:outerShdw blurRad="38100" dist="38100" dir="2700000" algn="tl">
                  <a:srgbClr val="000000">
                    <a:alpha val="43137"/>
                  </a:srgbClr>
                </a:outerShdw>
              </a:effectLst>
              <a:latin typeface="Monotype Corsiva" pitchFamily="66" charset="0"/>
            </a:endParaRPr>
          </a:p>
          <a:p>
            <a:pPr algn="ctr"/>
            <a:r>
              <a:rPr lang="ru-RU" b="1" smtClean="0">
                <a:effectLst>
                  <a:outerShdw blurRad="38100" dist="38100" dir="2700000" algn="tl">
                    <a:srgbClr val="000000">
                      <a:alpha val="43137"/>
                    </a:srgbClr>
                  </a:outerShdw>
                </a:effectLst>
                <a:latin typeface="Monotype Corsiva" pitchFamily="66" charset="0"/>
              </a:rPr>
              <a:t>Работа </a:t>
            </a:r>
            <a:r>
              <a:rPr lang="ru-RU" b="1" dirty="0" smtClean="0">
                <a:effectLst>
                  <a:outerShdw blurRad="38100" dist="38100" dir="2700000" algn="tl">
                    <a:srgbClr val="000000">
                      <a:alpha val="43137"/>
                    </a:srgbClr>
                  </a:outerShdw>
                </a:effectLst>
                <a:latin typeface="Monotype Corsiva" pitchFamily="66" charset="0"/>
              </a:rPr>
              <a:t>ведется слажено.</a:t>
            </a:r>
            <a:endParaRPr lang="ru-RU" b="1" dirty="0">
              <a:effectLst>
                <a:outerShdw blurRad="38100" dist="38100" dir="2700000" algn="tl">
                  <a:srgbClr val="000000">
                    <a:alpha val="43137"/>
                  </a:srgbClr>
                </a:outerShdw>
              </a:effectLst>
              <a:latin typeface="Monotype Corsiva" pitchFamily="66" charset="0"/>
            </a:endParaRPr>
          </a:p>
        </p:txBody>
      </p:sp>
      <p:sp>
        <p:nvSpPr>
          <p:cNvPr id="4" name="Заголовок 3"/>
          <p:cNvSpPr>
            <a:spLocks noGrp="1"/>
          </p:cNvSpPr>
          <p:nvPr>
            <p:ph type="title"/>
          </p:nvPr>
        </p:nvSpPr>
        <p:spPr>
          <a:xfrm>
            <a:off x="6143636" y="214290"/>
            <a:ext cx="2619364" cy="1000132"/>
          </a:xfrm>
        </p:spPr>
        <p:txBody>
          <a:bodyPr anchor="t">
            <a:normAutofit fontScale="90000"/>
          </a:bodyPr>
          <a:lstStyle/>
          <a:p>
            <a:pPr algn="ctr"/>
            <a:r>
              <a:rPr lang="ru-RU" sz="2000" dirty="0" smtClean="0">
                <a:solidFill>
                  <a:schemeClr val="accent2"/>
                </a:solidFill>
                <a:effectLst>
                  <a:outerShdw blurRad="38100" dist="38100" dir="2700000" algn="tl">
                    <a:srgbClr val="000000">
                      <a:alpha val="43137"/>
                    </a:srgbClr>
                  </a:outerShdw>
                </a:effectLst>
                <a:latin typeface="Monotype Corsiva" pitchFamily="66" charset="0"/>
              </a:rPr>
              <a:t>Взаимодействие с предприятиями и организациями</a:t>
            </a:r>
            <a:endParaRPr lang="ru-RU" sz="2000" dirty="0">
              <a:solidFill>
                <a:schemeClr val="accent2"/>
              </a:solidFill>
              <a:effectLst>
                <a:outerShdw blurRad="38100" dist="38100" dir="2700000" algn="tl">
                  <a:srgbClr val="000000">
                    <a:alpha val="43137"/>
                  </a:srgbClr>
                </a:outerShdw>
              </a:effectLst>
              <a:latin typeface="Monotype Corsiva" pitchFamily="66" charset="0"/>
            </a:endParaRPr>
          </a:p>
        </p:txBody>
      </p:sp>
      <p:pic>
        <p:nvPicPr>
          <p:cNvPr id="6" name="Рисунок 5" descr="iCAKXWZFN.jpg"/>
          <p:cNvPicPr>
            <a:picLocks noChangeAspect="1"/>
          </p:cNvPicPr>
          <p:nvPr/>
        </p:nvPicPr>
        <p:blipFill>
          <a:blip r:embed="rId3" cstate="print"/>
          <a:stretch>
            <a:fillRect/>
          </a:stretch>
        </p:blipFill>
        <p:spPr>
          <a:xfrm>
            <a:off x="3929058" y="571480"/>
            <a:ext cx="2076450" cy="1428750"/>
          </a:xfrm>
          <a:prstGeom prst="rect">
            <a:avLst/>
          </a:prstGeom>
          <a:ln>
            <a:noFill/>
          </a:ln>
          <a:effectLst>
            <a:softEdge rad="112500"/>
          </a:effectLst>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Содержимое 4" descr="Драга № 203.JPG"/>
          <p:cNvPicPr>
            <a:picLocks noGrp="1" noChangeAspect="1"/>
          </p:cNvPicPr>
          <p:nvPr>
            <p:ph sz="quarter" idx="1"/>
          </p:nvPr>
        </p:nvPicPr>
        <p:blipFill>
          <a:blip r:embed="rId2" cstate="print"/>
          <a:stretch>
            <a:fillRect/>
          </a:stretch>
        </p:blipFill>
        <p:spPr>
          <a:xfrm>
            <a:off x="3857620" y="214290"/>
            <a:ext cx="5111750" cy="3395118"/>
          </a:xfrm>
          <a:prstGeom prst="roundRect">
            <a:avLst>
              <a:gd name="adj" fmla="val 16667"/>
            </a:avLst>
          </a:prstGeom>
          <a:ln>
            <a:noFill/>
          </a:ln>
          <a:effectLst>
            <a:outerShdw blurRad="152400" dist="12000" dir="900000" sy="98000" kx="110000" ky="200000" algn="tl" rotWithShape="0">
              <a:srgbClr val="000000">
                <a:alpha val="30000"/>
              </a:srgbClr>
            </a:outerShdw>
          </a:effectLst>
          <a:scene3d>
            <a:camera prst="perspectiveRelaxed">
              <a:rot lat="19800000" lon="1200000" rev="20820000"/>
            </a:camera>
            <a:lightRig rig="threePt" dir="t"/>
          </a:scene3d>
          <a:sp3d contourW="6350" prstMaterial="matte">
            <a:bevelT w="101600" h="101600"/>
            <a:contourClr>
              <a:srgbClr val="969696"/>
            </a:contourClr>
          </a:sp3d>
        </p:spPr>
      </p:pic>
      <p:sp>
        <p:nvSpPr>
          <p:cNvPr id="3" name="Текст 2"/>
          <p:cNvSpPr>
            <a:spLocks noGrp="1"/>
          </p:cNvSpPr>
          <p:nvPr>
            <p:ph type="body" idx="2"/>
          </p:nvPr>
        </p:nvSpPr>
        <p:spPr>
          <a:xfrm>
            <a:off x="457200" y="1571611"/>
            <a:ext cx="3008313" cy="3500463"/>
          </a:xfrm>
        </p:spPr>
        <p:txBody>
          <a:bodyPr>
            <a:normAutofit fontScale="85000" lnSpcReduction="10000"/>
          </a:bodyPr>
          <a:lstStyle/>
          <a:p>
            <a:pPr algn="ctr"/>
            <a:r>
              <a:rPr lang="ru-RU" sz="2000" dirty="0" smtClean="0">
                <a:solidFill>
                  <a:schemeClr val="accent3"/>
                </a:solidFill>
                <a:effectLst>
                  <a:outerShdw blurRad="38100" dist="38100" dir="2700000" algn="tl">
                    <a:srgbClr val="000000">
                      <a:alpha val="43137"/>
                    </a:srgbClr>
                  </a:outerShdw>
                </a:effectLst>
                <a:latin typeface="Monotype Corsiva" pitchFamily="66" charset="0"/>
              </a:rPr>
              <a:t>Основан в 1958 году в связи с открытием и разработкой месторождений алмазов. Отнесен к категории рабочих поселков в 1962 году. Выполняет функции горнодобывающего центра, градообразующим предприятием является Прииск «Ирелях» Мирнинского </a:t>
            </a:r>
            <a:r>
              <a:rPr lang="ru-RU" sz="2000" dirty="0" err="1" smtClean="0">
                <a:solidFill>
                  <a:schemeClr val="accent3"/>
                </a:solidFill>
                <a:effectLst>
                  <a:outerShdw blurRad="38100" dist="38100" dir="2700000" algn="tl">
                    <a:srgbClr val="000000">
                      <a:alpha val="43137"/>
                    </a:srgbClr>
                  </a:outerShdw>
                </a:effectLst>
                <a:latin typeface="Monotype Corsiva" pitchFamily="66" charset="0"/>
              </a:rPr>
              <a:t>горно</a:t>
            </a:r>
            <a:r>
              <a:rPr lang="ru-RU" sz="2000" dirty="0" smtClean="0">
                <a:solidFill>
                  <a:schemeClr val="accent3"/>
                </a:solidFill>
                <a:effectLst>
                  <a:outerShdw blurRad="38100" dist="38100" dir="2700000" algn="tl">
                    <a:srgbClr val="000000">
                      <a:alpha val="43137"/>
                    </a:srgbClr>
                  </a:outerShdw>
                </a:effectLst>
                <a:latin typeface="Monotype Corsiva" pitchFamily="66" charset="0"/>
              </a:rPr>
              <a:t> –обогатительного комбината АК «АЛРОСА» (ОАО).</a:t>
            </a:r>
            <a:endParaRPr lang="ru-RU" sz="2000" dirty="0">
              <a:solidFill>
                <a:schemeClr val="accent3"/>
              </a:solidFill>
              <a:effectLst>
                <a:outerShdw blurRad="38100" dist="38100" dir="2700000" algn="tl">
                  <a:srgbClr val="000000">
                    <a:alpha val="43137"/>
                  </a:srgbClr>
                </a:outerShdw>
              </a:effectLst>
            </a:endParaRPr>
          </a:p>
        </p:txBody>
      </p:sp>
      <p:sp>
        <p:nvSpPr>
          <p:cNvPr id="2" name="Заголовок 1"/>
          <p:cNvSpPr>
            <a:spLocks noGrp="1"/>
          </p:cNvSpPr>
          <p:nvPr>
            <p:ph type="title"/>
          </p:nvPr>
        </p:nvSpPr>
        <p:spPr>
          <a:xfrm>
            <a:off x="457200" y="273050"/>
            <a:ext cx="3008313" cy="1227124"/>
          </a:xfrm>
        </p:spPr>
        <p:txBody>
          <a:bodyPr anchor="t">
            <a:normAutofit/>
          </a:bodyPr>
          <a:lstStyle/>
          <a:p>
            <a:pPr algn="ctr"/>
            <a:r>
              <a:rPr lang="ru-RU" dirty="0" smtClean="0">
                <a:solidFill>
                  <a:schemeClr val="accent2"/>
                </a:solidFill>
                <a:effectLst>
                  <a:outerShdw blurRad="38100" dist="38100" dir="2700000" algn="tl">
                    <a:srgbClr val="000000">
                      <a:alpha val="43137"/>
                    </a:srgbClr>
                  </a:outerShdw>
                </a:effectLst>
                <a:latin typeface="Monotype Corsiva" pitchFamily="66" charset="0"/>
              </a:rPr>
              <a:t>Алмазный – центр месторождения и разработки алмазов</a:t>
            </a:r>
            <a:endParaRPr lang="ru-RU" dirty="0">
              <a:effectLst>
                <a:outerShdw blurRad="38100" dist="38100" dir="2700000" algn="tl">
                  <a:srgbClr val="000000">
                    <a:alpha val="43137"/>
                  </a:srgbClr>
                </a:outerShdw>
              </a:effectLst>
              <a:latin typeface="Monotype Corsiva" pitchFamily="66" charset="0"/>
            </a:endParaRPr>
          </a:p>
        </p:txBody>
      </p:sp>
      <p:pic>
        <p:nvPicPr>
          <p:cNvPr id="6" name="Рисунок 5" descr="алмазыы.jpg"/>
          <p:cNvPicPr>
            <a:picLocks noChangeAspect="1"/>
          </p:cNvPicPr>
          <p:nvPr/>
        </p:nvPicPr>
        <p:blipFill>
          <a:blip r:embed="rId3" cstate="print"/>
          <a:stretch>
            <a:fillRect/>
          </a:stretch>
        </p:blipFill>
        <p:spPr>
          <a:xfrm>
            <a:off x="4286248" y="3786190"/>
            <a:ext cx="4429156" cy="2714644"/>
          </a:xfrm>
          <a:prstGeom prst="roundRect">
            <a:avLst>
              <a:gd name="adj" fmla="val 16667"/>
            </a:avLst>
          </a:prstGeom>
          <a:ln>
            <a:noFill/>
          </a:ln>
          <a:effectLst>
            <a:outerShdw blurRad="152400" dist="12000" dir="900000" sy="98000" kx="110000" ky="200000" algn="tl" rotWithShape="0">
              <a:srgbClr val="000000">
                <a:alpha val="30000"/>
              </a:srgbClr>
            </a:outerShdw>
          </a:effectLst>
          <a:scene3d>
            <a:camera prst="perspectiveRelaxed">
              <a:rot lat="19800000" lon="1200000" rev="20820000"/>
            </a:camera>
            <a:lightRig rig="threePt" dir="t"/>
          </a:scene3d>
          <a:sp3d contourW="6350" prstMaterial="matte">
            <a:bevelT w="101600" h="101600"/>
            <a:contourClr>
              <a:srgbClr val="969696"/>
            </a:contourClr>
          </a:sp3d>
        </p:spPr>
      </p:pic>
      <p:pic>
        <p:nvPicPr>
          <p:cNvPr id="7" name="Рисунок 6" descr="iCAQ9T8D3.jpg"/>
          <p:cNvPicPr>
            <a:picLocks noChangeAspect="1"/>
          </p:cNvPicPr>
          <p:nvPr/>
        </p:nvPicPr>
        <p:blipFill>
          <a:blip r:embed="rId4" cstate="print"/>
          <a:stretch>
            <a:fillRect/>
          </a:stretch>
        </p:blipFill>
        <p:spPr>
          <a:xfrm>
            <a:off x="857224" y="5429250"/>
            <a:ext cx="1905000" cy="1428750"/>
          </a:xfrm>
          <a:prstGeom prst="ellipse">
            <a:avLst/>
          </a:prstGeom>
          <a:ln>
            <a:noFill/>
          </a:ln>
          <a:effectLst>
            <a:softEdge rad="112500"/>
          </a:effectLst>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Содержимое 3"/>
          <p:cNvGraphicFramePr>
            <a:graphicFrameLocks noGrp="1"/>
          </p:cNvGraphicFramePr>
          <p:nvPr>
            <p:ph idx="1"/>
          </p:nvPr>
        </p:nvGraphicFramePr>
        <p:xfrm>
          <a:off x="785786" y="1428736"/>
          <a:ext cx="7572460" cy="4572032"/>
        </p:xfrm>
        <a:graphic>
          <a:graphicData uri="http://schemas.openxmlformats.org/drawingml/2006/chart">
            <c:chart xmlns:c="http://schemas.openxmlformats.org/drawingml/2006/chart" xmlns:r="http://schemas.openxmlformats.org/officeDocument/2006/relationships" r:id="rId2"/>
          </a:graphicData>
        </a:graphic>
      </p:graphicFrame>
      <p:sp>
        <p:nvSpPr>
          <p:cNvPr id="2" name="Заголовок 1"/>
          <p:cNvSpPr>
            <a:spLocks noGrp="1"/>
          </p:cNvSpPr>
          <p:nvPr>
            <p:ph type="title"/>
          </p:nvPr>
        </p:nvSpPr>
        <p:spPr>
          <a:xfrm>
            <a:off x="457200" y="152400"/>
            <a:ext cx="8229600" cy="919146"/>
          </a:xfrm>
        </p:spPr>
        <p:txBody>
          <a:bodyPr anchor="t">
            <a:noAutofit/>
          </a:bodyPr>
          <a:lstStyle/>
          <a:p>
            <a:pPr algn="ctr"/>
            <a:r>
              <a:rPr lang="ru-RU" sz="2800" dirty="0" smtClean="0">
                <a:solidFill>
                  <a:schemeClr val="accent2"/>
                </a:solidFill>
                <a:effectLst>
                  <a:outerShdw blurRad="38100" dist="38100" dir="2700000" algn="tl">
                    <a:srgbClr val="000000">
                      <a:alpha val="43137"/>
                    </a:srgbClr>
                  </a:outerShdw>
                </a:effectLst>
                <a:latin typeface="Monotype Corsiva" pitchFamily="66" charset="0"/>
              </a:rPr>
              <a:t>Динамика поступлений имущественных налогов в бюджет </a:t>
            </a:r>
            <a:br>
              <a:rPr lang="ru-RU" sz="2800" dirty="0" smtClean="0">
                <a:solidFill>
                  <a:schemeClr val="accent2"/>
                </a:solidFill>
                <a:effectLst>
                  <a:outerShdw blurRad="38100" dist="38100" dir="2700000" algn="tl">
                    <a:srgbClr val="000000">
                      <a:alpha val="43137"/>
                    </a:srgbClr>
                  </a:outerShdw>
                </a:effectLst>
                <a:latin typeface="Monotype Corsiva" pitchFamily="66" charset="0"/>
              </a:rPr>
            </a:br>
            <a:r>
              <a:rPr lang="ru-RU" sz="2800" dirty="0" smtClean="0">
                <a:solidFill>
                  <a:schemeClr val="accent2"/>
                </a:solidFill>
                <a:effectLst>
                  <a:outerShdw blurRad="38100" dist="38100" dir="2700000" algn="tl">
                    <a:srgbClr val="000000">
                      <a:alpha val="43137"/>
                    </a:srgbClr>
                  </a:outerShdw>
                </a:effectLst>
                <a:latin typeface="Monotype Corsiva" pitchFamily="66" charset="0"/>
              </a:rPr>
              <a:t>МО «Поселок Алмазный» за 2012-2014 гг., млн.руб.</a:t>
            </a:r>
            <a:endParaRPr lang="ru-RU" sz="2800" dirty="0">
              <a:solidFill>
                <a:schemeClr val="accent2"/>
              </a:solidFill>
              <a:effectLst>
                <a:outerShdw blurRad="38100" dist="38100" dir="2700000" algn="tl">
                  <a:srgbClr val="000000">
                    <a:alpha val="43137"/>
                  </a:srgbClr>
                </a:outerShdw>
              </a:effectLst>
              <a:latin typeface="Monotype Corsiva" pitchFamily="66" charset="0"/>
            </a:endParaRPr>
          </a:p>
        </p:txBody>
      </p:sp>
    </p:spTree>
  </p:cSld>
  <p:clrMapOvr>
    <a:masterClrMapping/>
  </p:clrMapOvr>
  <p:transition>
    <p:dissolve/>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4638"/>
            <a:ext cx="8229600" cy="654032"/>
          </a:xfrm>
        </p:spPr>
        <p:txBody>
          <a:bodyPr anchor="t">
            <a:normAutofit/>
          </a:bodyPr>
          <a:lstStyle/>
          <a:p>
            <a:pPr algn="ctr"/>
            <a:r>
              <a:rPr lang="ru-RU" sz="3200" dirty="0" smtClean="0">
                <a:solidFill>
                  <a:schemeClr val="accent2"/>
                </a:solidFill>
                <a:effectLst>
                  <a:outerShdw blurRad="38100" dist="38100" dir="2700000" algn="tl">
                    <a:srgbClr val="000000">
                      <a:alpha val="43137"/>
                    </a:srgbClr>
                  </a:outerShdw>
                </a:effectLst>
                <a:latin typeface="Monotype Corsiva" pitchFamily="66" charset="0"/>
              </a:rPr>
              <a:t>Структура   доходов   местного   бюджета</a:t>
            </a:r>
            <a:endParaRPr lang="ru-RU" sz="3200" dirty="0">
              <a:solidFill>
                <a:schemeClr val="accent2"/>
              </a:solidFill>
              <a:effectLst>
                <a:outerShdw blurRad="38100" dist="38100" dir="2700000" algn="tl">
                  <a:srgbClr val="000000">
                    <a:alpha val="43137"/>
                  </a:srgbClr>
                </a:outerShdw>
              </a:effectLst>
              <a:latin typeface="Monotype Corsiva" pitchFamily="66" charset="0"/>
            </a:endParaRPr>
          </a:p>
        </p:txBody>
      </p:sp>
      <p:graphicFrame>
        <p:nvGraphicFramePr>
          <p:cNvPr id="4" name="Диаграмма 3"/>
          <p:cNvGraphicFramePr/>
          <p:nvPr/>
        </p:nvGraphicFramePr>
        <p:xfrm>
          <a:off x="5429256" y="1142984"/>
          <a:ext cx="3429024" cy="3214710"/>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6" name="Диаграмма 5"/>
          <p:cNvGraphicFramePr/>
          <p:nvPr/>
        </p:nvGraphicFramePr>
        <p:xfrm>
          <a:off x="4071934" y="4286256"/>
          <a:ext cx="3429024" cy="2357454"/>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7" name="Диаграмма 6"/>
          <p:cNvGraphicFramePr/>
          <p:nvPr/>
        </p:nvGraphicFramePr>
        <p:xfrm>
          <a:off x="642910" y="857232"/>
          <a:ext cx="4786346" cy="3857652"/>
        </p:xfrm>
        <a:graphic>
          <a:graphicData uri="http://schemas.openxmlformats.org/drawingml/2006/chart">
            <c:chart xmlns:c="http://schemas.openxmlformats.org/drawingml/2006/chart" xmlns:r="http://schemas.openxmlformats.org/officeDocument/2006/relationships" r:id="rId4"/>
          </a:graphicData>
        </a:graphic>
      </p:graphicFrame>
    </p:spTree>
  </p:cSld>
  <p:clrMapOvr>
    <a:masterClrMapping/>
  </p:clrMapOvr>
  <p:transition>
    <p:dissolve/>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152400"/>
            <a:ext cx="8229600" cy="919146"/>
          </a:xfrm>
        </p:spPr>
        <p:txBody>
          <a:bodyPr anchor="t">
            <a:normAutofit fontScale="90000"/>
          </a:bodyPr>
          <a:lstStyle/>
          <a:p>
            <a:pPr algn="ctr"/>
            <a:r>
              <a:rPr lang="ru-RU" sz="2800" dirty="0" smtClean="0">
                <a:solidFill>
                  <a:schemeClr val="accent2"/>
                </a:solidFill>
                <a:latin typeface="Monotype Corsiva" pitchFamily="66" charset="0"/>
              </a:rPr>
              <a:t>Положительная   динамика    формирования </a:t>
            </a:r>
            <a:br>
              <a:rPr lang="ru-RU" sz="2800" dirty="0" smtClean="0">
                <a:solidFill>
                  <a:schemeClr val="accent2"/>
                </a:solidFill>
                <a:latin typeface="Monotype Corsiva" pitchFamily="66" charset="0"/>
              </a:rPr>
            </a:br>
            <a:r>
              <a:rPr lang="ru-RU" sz="2800" dirty="0" smtClean="0">
                <a:solidFill>
                  <a:schemeClr val="accent2"/>
                </a:solidFill>
                <a:latin typeface="Monotype Corsiva" pitchFamily="66" charset="0"/>
              </a:rPr>
              <a:t>налоговых    доходов   местного   бюджета</a:t>
            </a:r>
            <a:endParaRPr lang="ru-RU" sz="2800" dirty="0">
              <a:solidFill>
                <a:schemeClr val="accent2"/>
              </a:solidFill>
              <a:latin typeface="Monotype Corsiva" pitchFamily="66" charset="0"/>
            </a:endParaRPr>
          </a:p>
        </p:txBody>
      </p:sp>
      <p:graphicFrame>
        <p:nvGraphicFramePr>
          <p:cNvPr id="3" name="Диаграмма 2"/>
          <p:cNvGraphicFramePr/>
          <p:nvPr/>
        </p:nvGraphicFramePr>
        <p:xfrm>
          <a:off x="428596" y="928670"/>
          <a:ext cx="4214842" cy="3214710"/>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4" name="Диаграмма 3"/>
          <p:cNvGraphicFramePr/>
          <p:nvPr/>
        </p:nvGraphicFramePr>
        <p:xfrm>
          <a:off x="4643438" y="928670"/>
          <a:ext cx="4286280" cy="2643206"/>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5" name="Диаграмма 4"/>
          <p:cNvGraphicFramePr/>
          <p:nvPr/>
        </p:nvGraphicFramePr>
        <p:xfrm>
          <a:off x="1571604" y="3714752"/>
          <a:ext cx="6096000" cy="2571768"/>
        </p:xfrm>
        <a:graphic>
          <a:graphicData uri="http://schemas.openxmlformats.org/drawingml/2006/chart">
            <c:chart xmlns:c="http://schemas.openxmlformats.org/drawingml/2006/chart" xmlns:r="http://schemas.openxmlformats.org/officeDocument/2006/relationships" r:id="rId4"/>
          </a:graphicData>
        </a:graphic>
      </p:graphicFrame>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357158" y="214290"/>
            <a:ext cx="8586790" cy="6491310"/>
          </a:xfrm>
        </p:spPr>
        <p:txBody>
          <a:bodyPr anchor="t">
            <a:noAutofit/>
          </a:bodyPr>
          <a:lstStyle/>
          <a:p>
            <a:pPr algn="ctr"/>
            <a:r>
              <a:rPr lang="ru-RU" sz="2400" dirty="0" smtClean="0">
                <a:solidFill>
                  <a:schemeClr val="accent2"/>
                </a:solidFill>
                <a:effectLst>
                  <a:outerShdw blurRad="38100" dist="38100" dir="2700000" algn="tl">
                    <a:srgbClr val="000000">
                      <a:alpha val="43137"/>
                    </a:srgbClr>
                  </a:outerShdw>
                </a:effectLst>
                <a:latin typeface="Monotype Corsiva" pitchFamily="66" charset="0"/>
              </a:rPr>
              <a:t>Индивидуальное   жилищное   строительство</a:t>
            </a:r>
            <a:br>
              <a:rPr lang="ru-RU" sz="2400" dirty="0" smtClean="0">
                <a:solidFill>
                  <a:schemeClr val="accent2"/>
                </a:solidFill>
                <a:effectLst>
                  <a:outerShdw blurRad="38100" dist="38100" dir="2700000" algn="tl">
                    <a:srgbClr val="000000">
                      <a:alpha val="43137"/>
                    </a:srgbClr>
                  </a:outerShdw>
                </a:effectLst>
                <a:latin typeface="Monotype Corsiva" pitchFamily="66" charset="0"/>
              </a:rPr>
            </a:br>
            <a:r>
              <a:rPr lang="ru-RU" sz="2000" dirty="0" smtClean="0">
                <a:solidFill>
                  <a:schemeClr val="accent2"/>
                </a:solidFill>
                <a:effectLst>
                  <a:outerShdw blurRad="38100" dist="38100" dir="2700000" algn="tl">
                    <a:srgbClr val="000000">
                      <a:alpha val="43137"/>
                    </a:srgbClr>
                  </a:outerShdw>
                </a:effectLst>
                <a:latin typeface="Monotype Corsiva" pitchFamily="66" charset="0"/>
              </a:rPr>
              <a:t/>
            </a:r>
            <a:br>
              <a:rPr lang="ru-RU" sz="2000" dirty="0" smtClean="0">
                <a:solidFill>
                  <a:schemeClr val="accent2"/>
                </a:solidFill>
                <a:effectLst>
                  <a:outerShdw blurRad="38100" dist="38100" dir="2700000" algn="tl">
                    <a:srgbClr val="000000">
                      <a:alpha val="43137"/>
                    </a:srgbClr>
                  </a:outerShdw>
                </a:effectLst>
                <a:latin typeface="Monotype Corsiva" pitchFamily="66" charset="0"/>
              </a:rPr>
            </a:br>
            <a:r>
              <a:rPr lang="ru-RU" sz="2400" dirty="0" smtClean="0">
                <a:solidFill>
                  <a:schemeClr val="tx2"/>
                </a:solidFill>
                <a:effectLst>
                  <a:outerShdw blurRad="38100" dist="38100" dir="2700000" algn="tl">
                    <a:srgbClr val="000000">
                      <a:alpha val="43137"/>
                    </a:srgbClr>
                  </a:outerShdw>
                </a:effectLst>
                <a:latin typeface="Monotype Corsiva" pitchFamily="66" charset="0"/>
              </a:rPr>
              <a:t>В связи с принятием нового  нормативно – правового акта о выделении земельных  участков  многодетным  семьям,  нами проведена работа по разработке Проекта детальной планировки территории МО «Поселок Алмазный». </a:t>
            </a:r>
            <a:br>
              <a:rPr lang="ru-RU" sz="2400" dirty="0" smtClean="0">
                <a:solidFill>
                  <a:schemeClr val="tx2"/>
                </a:solidFill>
                <a:effectLst>
                  <a:outerShdw blurRad="38100" dist="38100" dir="2700000" algn="tl">
                    <a:srgbClr val="000000">
                      <a:alpha val="43137"/>
                    </a:srgbClr>
                  </a:outerShdw>
                </a:effectLst>
                <a:latin typeface="Monotype Corsiva" pitchFamily="66" charset="0"/>
              </a:rPr>
            </a:br>
            <a:r>
              <a:rPr lang="ru-RU" sz="2400" dirty="0" smtClean="0">
                <a:solidFill>
                  <a:schemeClr val="tx2"/>
                </a:solidFill>
                <a:effectLst>
                  <a:outerShdw blurRad="38100" dist="38100" dir="2700000" algn="tl">
                    <a:srgbClr val="000000">
                      <a:alpha val="43137"/>
                    </a:srgbClr>
                  </a:outerShdw>
                </a:effectLst>
                <a:latin typeface="Monotype Corsiva" pitchFamily="66" charset="0"/>
              </a:rPr>
              <a:t> Разработка проекта планировки и межевания территорий поселка Алмазный МО «Поселок Алмазный» Мирнинского района РС(Я) является одним из этапов разработки градостроительной документации и закрепляет основные положения «Генерального плана поселка Алмазный МО «Поселок Алмазный», разработанного ОАО «Сахапроект» и утвержденного  Решением Алмазнинского поселкового совета № 15-1 Сессии </a:t>
            </a:r>
            <a:r>
              <a:rPr lang="en-US" sz="2400" dirty="0" smtClean="0">
                <a:solidFill>
                  <a:schemeClr val="tx2"/>
                </a:solidFill>
                <a:effectLst>
                  <a:outerShdw blurRad="38100" dist="38100" dir="2700000" algn="tl">
                    <a:srgbClr val="000000">
                      <a:alpha val="43137"/>
                    </a:srgbClr>
                  </a:outerShdw>
                </a:effectLst>
                <a:latin typeface="Monotype Corsiva" pitchFamily="66" charset="0"/>
              </a:rPr>
              <a:t>XV</a:t>
            </a:r>
            <a:r>
              <a:rPr lang="ru-RU" sz="2400" dirty="0" smtClean="0">
                <a:solidFill>
                  <a:schemeClr val="tx2"/>
                </a:solidFill>
                <a:effectLst>
                  <a:outerShdw blurRad="38100" dist="38100" dir="2700000" algn="tl">
                    <a:srgbClr val="000000">
                      <a:alpha val="43137"/>
                    </a:srgbClr>
                  </a:outerShdw>
                </a:effectLst>
                <a:latin typeface="Monotype Corsiva" pitchFamily="66" charset="0"/>
              </a:rPr>
              <a:t> от 04.07.2009 г.  «Об утверждении генерального плана поселка Алмазный МО «Поселок Алмазный»</a:t>
            </a:r>
            <a:br>
              <a:rPr lang="ru-RU" sz="2400" dirty="0" smtClean="0">
                <a:solidFill>
                  <a:schemeClr val="tx2"/>
                </a:solidFill>
                <a:effectLst>
                  <a:outerShdw blurRad="38100" dist="38100" dir="2700000" algn="tl">
                    <a:srgbClr val="000000">
                      <a:alpha val="43137"/>
                    </a:srgbClr>
                  </a:outerShdw>
                </a:effectLst>
                <a:latin typeface="Monotype Corsiva" pitchFamily="66" charset="0"/>
              </a:rPr>
            </a:br>
            <a:r>
              <a:rPr lang="ru-RU" sz="2400" dirty="0" smtClean="0">
                <a:solidFill>
                  <a:schemeClr val="tx2"/>
                </a:solidFill>
                <a:effectLst>
                  <a:outerShdw blurRad="38100" dist="38100" dir="2700000" algn="tl">
                    <a:srgbClr val="000000">
                      <a:alpha val="43137"/>
                    </a:srgbClr>
                  </a:outerShdw>
                </a:effectLst>
                <a:latin typeface="Monotype Corsiva" pitchFamily="66" charset="0"/>
              </a:rPr>
              <a:t/>
            </a:r>
            <a:br>
              <a:rPr lang="ru-RU" sz="2400" dirty="0" smtClean="0">
                <a:solidFill>
                  <a:schemeClr val="tx2"/>
                </a:solidFill>
                <a:effectLst>
                  <a:outerShdw blurRad="38100" dist="38100" dir="2700000" algn="tl">
                    <a:srgbClr val="000000">
                      <a:alpha val="43137"/>
                    </a:srgbClr>
                  </a:outerShdw>
                </a:effectLst>
                <a:latin typeface="Monotype Corsiva" pitchFamily="66" charset="0"/>
              </a:rPr>
            </a:br>
            <a:r>
              <a:rPr lang="ru-RU" sz="2000" dirty="0" smtClean="0">
                <a:solidFill>
                  <a:schemeClr val="accent2"/>
                </a:solidFill>
                <a:effectLst>
                  <a:outerShdw blurRad="38100" dist="38100" dir="2700000" algn="tl">
                    <a:srgbClr val="000000">
                      <a:alpha val="43137"/>
                    </a:srgbClr>
                  </a:outerShdw>
                </a:effectLst>
                <a:latin typeface="Monotype Corsiva" pitchFamily="66" charset="0"/>
              </a:rPr>
              <a:t/>
            </a:r>
            <a:br>
              <a:rPr lang="ru-RU" sz="2000" dirty="0" smtClean="0">
                <a:solidFill>
                  <a:schemeClr val="accent2"/>
                </a:solidFill>
                <a:effectLst>
                  <a:outerShdw blurRad="38100" dist="38100" dir="2700000" algn="tl">
                    <a:srgbClr val="000000">
                      <a:alpha val="43137"/>
                    </a:srgbClr>
                  </a:outerShdw>
                </a:effectLst>
                <a:latin typeface="Monotype Corsiva" pitchFamily="66" charset="0"/>
              </a:rPr>
            </a:br>
            <a:endParaRPr lang="ru-RU" sz="2000" dirty="0">
              <a:solidFill>
                <a:schemeClr val="accent2"/>
              </a:solidFill>
              <a:effectLst>
                <a:outerShdw blurRad="38100" dist="38100" dir="2700000" algn="tl">
                  <a:srgbClr val="000000">
                    <a:alpha val="43137"/>
                  </a:srgbClr>
                </a:outerShdw>
              </a:effectLst>
              <a:latin typeface="Monotype Corsiva" pitchFamily="66" charset="0"/>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785786" y="457200"/>
            <a:ext cx="7901014" cy="471470"/>
          </a:xfrm>
        </p:spPr>
        <p:txBody>
          <a:bodyPr anchor="t">
            <a:noAutofit/>
          </a:bodyPr>
          <a:lstStyle/>
          <a:p>
            <a:pPr algn="ctr"/>
            <a:r>
              <a:rPr lang="ru-RU" sz="2800" dirty="0" smtClean="0">
                <a:solidFill>
                  <a:schemeClr val="accent2"/>
                </a:solidFill>
                <a:latin typeface="Monotype Corsiva" pitchFamily="66" charset="0"/>
              </a:rPr>
              <a:t>Проект детальной планировки МО «Поселок Алмазный» </a:t>
            </a:r>
            <a:endParaRPr lang="ru-RU" sz="2800" dirty="0">
              <a:solidFill>
                <a:schemeClr val="accent2"/>
              </a:solidFill>
              <a:latin typeface="Monotype Corsiva" pitchFamily="66" charset="0"/>
            </a:endParaRPr>
          </a:p>
        </p:txBody>
      </p:sp>
      <p:pic>
        <p:nvPicPr>
          <p:cNvPr id="5" name="Рисунок 4" descr="ПП_Алмаз_ЛИСТ_1.jpg"/>
          <p:cNvPicPr>
            <a:picLocks noGrp="1" noChangeAspect="1"/>
          </p:cNvPicPr>
          <p:nvPr>
            <p:ph type="pic" idx="1"/>
          </p:nvPr>
        </p:nvPicPr>
        <p:blipFill>
          <a:blip r:embed="rId2" cstate="print"/>
          <a:srcRect t="6797" b="6797"/>
          <a:stretch>
            <a:fillRect/>
          </a:stretch>
        </p:blipFill>
        <p:spPr>
          <a:xfrm>
            <a:off x="214282" y="1643050"/>
            <a:ext cx="8715436" cy="5000660"/>
          </a:xfrm>
          <a:prstGeom prst="rect">
            <a:avLst/>
          </a:prstGeom>
          <a:ln>
            <a:noFill/>
          </a:ln>
          <a:effectLst>
            <a:softEdge rad="112500"/>
          </a:effectLst>
        </p:spPr>
      </p:pic>
      <p:sp>
        <p:nvSpPr>
          <p:cNvPr id="4" name="Текст 3"/>
          <p:cNvSpPr>
            <a:spLocks noGrp="1"/>
          </p:cNvSpPr>
          <p:nvPr>
            <p:ph type="body" sz="half" idx="2"/>
          </p:nvPr>
        </p:nvSpPr>
        <p:spPr>
          <a:xfrm>
            <a:off x="500034" y="1071546"/>
            <a:ext cx="8186766" cy="500066"/>
          </a:xfrm>
        </p:spPr>
        <p:txBody>
          <a:bodyPr>
            <a:normAutofit fontScale="85000" lnSpcReduction="20000"/>
          </a:bodyPr>
          <a:lstStyle/>
          <a:p>
            <a:pPr algn="ctr"/>
            <a:r>
              <a:rPr lang="ru-RU" sz="2800" dirty="0" smtClean="0">
                <a:solidFill>
                  <a:schemeClr val="accent2"/>
                </a:solidFill>
                <a:latin typeface="Monotype Corsiva" pitchFamily="66" charset="0"/>
              </a:rPr>
              <a:t>Красные линии поселения</a:t>
            </a:r>
            <a:endParaRPr lang="ru-RU" sz="2800" dirty="0">
              <a:solidFill>
                <a:schemeClr val="accent2"/>
              </a:solidFill>
              <a:latin typeface="Monotype Corsiva" pitchFamily="66" charset="0"/>
            </a:endParaRPr>
          </a:p>
        </p:txBody>
      </p:sp>
    </p:spTree>
  </p:cSld>
  <p:clrMapOvr>
    <a:masterClrMapping/>
  </p:clrMapOvr>
</p:sld>
</file>

<file path=ppt/theme/_rels/theme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image" Target="../media/image1.jpeg"/></Relationships>
</file>

<file path=ppt/theme/theme1.xml><?xml version="1.0" encoding="utf-8"?>
<a:theme xmlns:a="http://schemas.openxmlformats.org/drawingml/2006/main" name="Бумажная">
  <a:themeElements>
    <a:clrScheme name="Бумажная">
      <a:dk1>
        <a:sysClr val="windowText" lastClr="000000"/>
      </a:dk1>
      <a:lt1>
        <a:sysClr val="window" lastClr="FFFFFF"/>
      </a:lt1>
      <a:dk2>
        <a:srgbClr val="444D26"/>
      </a:dk2>
      <a:lt2>
        <a:srgbClr val="FEFAC9"/>
      </a:lt2>
      <a:accent1>
        <a:srgbClr val="A5B592"/>
      </a:accent1>
      <a:accent2>
        <a:srgbClr val="F3A447"/>
      </a:accent2>
      <a:accent3>
        <a:srgbClr val="E7BC29"/>
      </a:accent3>
      <a:accent4>
        <a:srgbClr val="D092A7"/>
      </a:accent4>
      <a:accent5>
        <a:srgbClr val="9C85C0"/>
      </a:accent5>
      <a:accent6>
        <a:srgbClr val="809EC2"/>
      </a:accent6>
      <a:hlink>
        <a:srgbClr val="8E58B6"/>
      </a:hlink>
      <a:folHlink>
        <a:srgbClr val="7F6F6F"/>
      </a:folHlink>
    </a:clrScheme>
    <a:fontScheme name="Бумажная">
      <a:majorFont>
        <a:latin typeface="Constantia"/>
        <a:ea typeface=""/>
        <a:cs typeface=""/>
        <a:font script="Jpan" typeface="HG明朝E"/>
        <a:font script="Hang" typeface="궁서"/>
        <a:font script="Hans" typeface="华文新魏"/>
        <a:font script="Hant" typeface="標楷體"/>
        <a:font script="Arab" typeface="Times New Roman"/>
        <a:font script="Hebr" typeface="Times New Roman"/>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onstantia"/>
        <a:ea typeface=""/>
        <a:cs typeface=""/>
        <a:font script="Jpan" typeface="HG明朝E"/>
        <a:font script="Hang" typeface="궁서"/>
        <a:font script="Hans" typeface="华文新魏"/>
        <a:font script="Hant" typeface="標楷體"/>
        <a:font script="Arab" typeface="Times New Roman"/>
        <a:font script="Hebr" typeface="Times New Roman"/>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Бумажная">
      <a:fillStyleLst>
        <a:solidFill>
          <a:schemeClr val="phClr"/>
        </a:solidFill>
        <a:blipFill>
          <a:blip xmlns:r="http://schemas.openxmlformats.org/officeDocument/2006/relationships" r:embed="rId1">
            <a:duotone>
              <a:schemeClr val="phClr">
                <a:shade val="63000"/>
                <a:tint val="82000"/>
              </a:schemeClr>
              <a:schemeClr val="phClr">
                <a:tint val="10000"/>
                <a:satMod val="400000"/>
              </a:schemeClr>
            </a:duotone>
          </a:blip>
          <a:tile tx="0" ty="0" sx="40000" sy="40000" flip="none" algn="tl"/>
        </a:blipFill>
        <a:blipFill>
          <a:blip xmlns:r="http://schemas.openxmlformats.org/officeDocument/2006/relationships" r:embed="rId1">
            <a:duotone>
              <a:schemeClr val="phClr">
                <a:shade val="40000"/>
              </a:schemeClr>
              <a:schemeClr val="phClr">
                <a:tint val="42000"/>
              </a:schemeClr>
            </a:duotone>
          </a:blip>
          <a:tile tx="0" ty="0" sx="40000" sy="40000" flip="none" algn="tl"/>
        </a:blipFill>
      </a:fillStyleLst>
      <a:lnStyleLst>
        <a:ln w="12700" cap="flat" cmpd="sng" algn="ctr">
          <a:solidFill>
            <a:schemeClr val="phClr"/>
          </a:solidFill>
          <a:prstDash val="solid"/>
        </a:ln>
        <a:ln w="38100" cap="flat" cmpd="sng" algn="ctr">
          <a:solidFill>
            <a:schemeClr val="phClr"/>
          </a:solidFill>
          <a:prstDash val="solid"/>
        </a:ln>
        <a:ln w="63500" cap="flat" cmpd="sng" algn="ctr">
          <a:solidFill>
            <a:schemeClr val="phClr"/>
          </a:solidFill>
          <a:prstDash val="solid"/>
        </a:ln>
      </a:lnStyleLst>
      <a:effectStyleLst>
        <a:effectStyle>
          <a:effectLst>
            <a:outerShdw blurRad="95000" rotWithShape="0">
              <a:srgbClr val="000000">
                <a:alpha val="50000"/>
              </a:srgbClr>
            </a:outerShdw>
            <a:softEdge rad="12700"/>
          </a:effectLst>
        </a:effectStyle>
        <a:effectStyle>
          <a:effectLst>
            <a:outerShdw blurRad="95000" rotWithShape="0">
              <a:srgbClr val="000000">
                <a:alpha val="50000"/>
              </a:srgbClr>
            </a:outerShdw>
            <a:softEdge rad="12700"/>
          </a:effectLst>
        </a:effectStyle>
        <a:effectStyle>
          <a:effectLst>
            <a:outerShdw blurRad="95000" algn="tl" rotWithShape="0">
              <a:srgbClr val="000000">
                <a:alpha val="50000"/>
              </a:srgbClr>
            </a:outerShdw>
          </a:effectLst>
          <a:scene3d>
            <a:camera prst="orthographicFront"/>
            <a:lightRig rig="soft" dir="t">
              <a:rot lat="0" lon="0" rev="18000000"/>
            </a:lightRig>
          </a:scene3d>
          <a:sp3d prstMaterial="dkEdge">
            <a:bevelT w="73660" h="44450" prst="riblet"/>
          </a:sp3d>
        </a:effectStyle>
      </a:effectStyleLst>
      <a:bgFillStyleLst>
        <a:solidFill>
          <a:schemeClr val="phClr"/>
        </a:solidFill>
        <a:blipFill>
          <a:blip xmlns:r="http://schemas.openxmlformats.org/officeDocument/2006/relationships" r:embed="rId1">
            <a:duotone>
              <a:schemeClr val="phClr">
                <a:shade val="55000"/>
                <a:alpha val="20000"/>
              </a:schemeClr>
              <a:schemeClr val="phClr">
                <a:tint val="40000"/>
                <a:shade val="90000"/>
                <a:satMod val="60000"/>
                <a:alpha val="20000"/>
              </a:schemeClr>
            </a:duotone>
          </a:blip>
          <a:tile tx="0" ty="0" sx="58000" sy="38000" flip="none" algn="tl"/>
        </a:blipFill>
        <a:blipFill>
          <a:blip xmlns:r="http://schemas.openxmlformats.org/officeDocument/2006/relationships" r:embed="rId2">
            <a:duotone>
              <a:schemeClr val="phClr">
                <a:shade val="12000"/>
                <a:satMod val="240000"/>
              </a:schemeClr>
              <a:schemeClr val="phClr">
                <a:tint val="65000"/>
              </a:schemeClr>
            </a:duotone>
          </a:blip>
          <a:stretch>
            <a:fillRect/>
          </a:stretch>
        </a:blipFill>
      </a:bgFillStyleLst>
    </a:fmtScheme>
  </a:themeElements>
  <a:objectDefaults/>
  <a:extraClrSchemeLst/>
</a:theme>
</file>

<file path=ppt/theme/theme2.xml><?xml version="1.0" encoding="utf-8"?>
<a:theme xmlns:a="http://schemas.openxmlformats.org/drawingml/2006/main" name="Тема Office">
  <a:themeElements>
    <a:clrScheme name="Стандартная">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Стандартная">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Paper</Template>
  <TotalTime>1317</TotalTime>
  <Words>1616</Words>
  <Application>Microsoft Office PowerPoint</Application>
  <PresentationFormat>Экран (4:3)</PresentationFormat>
  <Paragraphs>90</Paragraphs>
  <Slides>35</Slides>
  <Notes>0</Notes>
  <HiddenSlides>0</HiddenSlides>
  <MMClips>0</MMClips>
  <ScaleCrop>false</ScaleCrop>
  <HeadingPairs>
    <vt:vector size="4" baseType="variant">
      <vt:variant>
        <vt:lpstr>Тема</vt:lpstr>
      </vt:variant>
      <vt:variant>
        <vt:i4>1</vt:i4>
      </vt:variant>
      <vt:variant>
        <vt:lpstr>Заголовки слайдов</vt:lpstr>
      </vt:variant>
      <vt:variant>
        <vt:i4>35</vt:i4>
      </vt:variant>
    </vt:vector>
  </HeadingPairs>
  <TitlesOfParts>
    <vt:vector size="36" baseType="lpstr">
      <vt:lpstr>Бумажная</vt:lpstr>
      <vt:lpstr>Муниципальное образование  «Поселок Алмазный»  Мирнинского района  Республики Саха (Якутия) </vt:lpstr>
      <vt:lpstr>Глава муниципального образования «Поселок Алмазный» Мирнинского района Республики Саха (Якутия)  Скоропупова Альфия Тимерлановна</vt:lpstr>
      <vt:lpstr>Территория муниципального образования «Поселок Алмазный» включает в себя поселки Алмазный, Новый, Березовый, которая расположена в Восточной части Мирнинского района Республики Саха (Якутия). На севере и западе граничит с территорией муниципального образования «Поселок Светлый», на юге с территорией муниципального образования «Чуонинский наслег», на востоке с Сунтарским районом. Охватывает восточную часть Средне – Сибирского плоскогорья и северо – западную часть Вилюйской низменности. Максимальное возвышение над уровнем моря составляет 420 метров . Территория ,в основном, покрыта лиственничной тайгой. Ель, сосна, береза занимают второстепенное положение. В бассейне реки Ирелях, как и реки Малая Боуобия, нет лесных массивов, пригодных для заготовки деловой древесины. По состоянию на 01.01.2015 года в поселке проживают 1518 человек.  По территории , подчиненной администрации п. Алмазный, проходит автомобильная дорога федерального значения «Вилюй». Большая часть внутрипоселковых дорог асфальтированная. </vt:lpstr>
      <vt:lpstr>Алмазный – центр месторождения и разработки алмазов</vt:lpstr>
      <vt:lpstr>Динамика поступлений имущественных налогов в бюджет  МО «Поселок Алмазный» за 2012-2014 гг., млн.руб.</vt:lpstr>
      <vt:lpstr>Структура   доходов   местного   бюджета</vt:lpstr>
      <vt:lpstr>Положительная   динамика    формирования  налоговых    доходов   местного   бюджета</vt:lpstr>
      <vt:lpstr>Индивидуальное   жилищное   строительство  В связи с принятием нового  нормативно – правового акта о выделении земельных  участков  многодетным  семьям,  нами проведена работа по разработке Проекта детальной планировки территории МО «Поселок Алмазный».   Разработка проекта планировки и межевания территорий поселка Алмазный МО «Поселок Алмазный» Мирнинского района РС(Я) является одним из этапов разработки градостроительной документации и закрепляет основные положения «Генерального плана поселка Алмазный МО «Поселок Алмазный», разработанного ОАО «Сахапроект» и утвержденного  Решением Алмазнинского поселкового совета № 15-1 Сессии XV от 04.07.2009 г.  «Об утверждении генерального плана поселка Алмазный МО «Поселок Алмазный»   </vt:lpstr>
      <vt:lpstr>Проект детальной планировки МО «Поселок Алмазный» </vt:lpstr>
      <vt:lpstr>Проект детальной планировки и межевания Проведены работа по межеванию и планировке под ИЖС в районе ул. Геодезической и ул. Стадионной, в  районе ул. Геодезической выделены земельные участки для многодетных семей, переселенцев п. Новый , земельные участки оформляются и уже строятся дома</vt:lpstr>
      <vt:lpstr>На этой схеме  спланированный новый квартал под строительство многоквартирных, многоэтажных  домов и парковочные места, на месте полей при въезде в п. Алмазный</vt:lpstr>
      <vt:lpstr>Планирование и  межевание земельных участков под ИЖС в районе ул. Лесной</vt:lpstr>
      <vt:lpstr>Схема развития инженерной инфраструктуры</vt:lpstr>
      <vt:lpstr>Производство сельхозпродукции</vt:lpstr>
      <vt:lpstr>Организация освещения и  ремонт автодорог</vt:lpstr>
      <vt:lpstr>Обеспечение ухоженности домов, улиц</vt:lpstr>
      <vt:lpstr>Наличие детских и спортивных площадок</vt:lpstr>
      <vt:lpstr>В нашей поселковой библиотеке проводятся классные часы, экскурсии по сказочному книжному миру для малышей.  В библиотеке можно найти как детскую так и классическую, научную, документальную, детективную и лирическую литературу.</vt:lpstr>
      <vt:lpstr>Организация спортивно – массовых мероприятий </vt:lpstr>
      <vt:lpstr>Наши чемпионы</vt:lpstr>
      <vt:lpstr>Победители в состязаниях на районном, республиканском и российском уровнях</vt:lpstr>
      <vt:lpstr>Спортивно – массовые мероприятия</vt:lpstr>
      <vt:lpstr>Организация культурно – досуговой работы</vt:lpstr>
      <vt:lpstr>Культурно – досуговые мероприятия</vt:lpstr>
      <vt:lpstr>Культурно – досуговые мероприятия</vt:lpstr>
      <vt:lpstr>Культурно – досуговые мероприятия</vt:lpstr>
      <vt:lpstr>Во время проведения Первомайской демонстрации был объявлен конкурс на лучшую украшенную колонну на тему «70-летие Победы в Великой отечественной войне».  В 2015 году отличился  горный участок прииск а«Ирелях» соорудив своими силами боевую установку «Катюша» и став победителями в конкурсе.</vt:lpstr>
      <vt:lpstr>Работа общественной административной комиссии по делам несовершеннолетних при администрации МО «Поселок Алмазный» </vt:lpstr>
      <vt:lpstr>Третий год подряд  получаем кубок Победителя в номинации «Лучшая общественная комиссия по делам несовершеннолетних в Мирнинском районе  - 2015 год»</vt:lpstr>
      <vt:lpstr>В 2012 году создана  общественная административная комиссия по делам несовершеннолетних МО «Поселок Алмазный, в состав комиссии входят депутаты, руководитель ДОУ № 17, социальные педагоги МБОУ СОШ № 4,  терапевт врачебной амбулатории п. Алмазный, специалисты администрации,  работники градообразующих организаций . В полном составе ведется работа с неблагополучными семьями, находящимися в зоне риска, а именно собеседования и контроль за родителями, злоупотребляющими алкоголь, профилактическая работа с детьми в плане учебы, поведения в местах общего пользования, разъяснительная работа по пожарной безопасности и соблюдения норм и  требований по пожарной безопасности, рейдовые мероприятий совместно в представителями УВД и  КДН  и отдела опеки МО «Мирнинский район» в части  профилактических работ и контроля. Но  кроме контроля мы пытаемся помочь в семьям, которые попали в трудные жизненные ситуации. Выделение материальной помощи, ходатайство и помощь в получении бюджетных путевой в ДОУ № 17 для детей дошкольного возраста. Трудоустройство детей подросткового возраста в ежегодный летний трудовой отряд при администрации п. Алмазный по благоустройству и санитарной очистке поселка.  Все наши семьи получают поддержку от нас и от администрации МО «Мирнинский район» к 1 сентября, в виде канцелярских товаров. Ежегодно отрабатываем списки  таких семей  с  социальным  отделом района для предоставления продуктовых наборов. Очень тесная работа ведется с отделом опеки района по соблюдению прав несовершеннолетних детей, в чем они оказывают нам  профессиональную консультативную помощь. Для проведения все х мероприятий нами разработана и создана программа «Алмазный, доброжелателен к детям».</vt:lpstr>
      <vt:lpstr>В целях проведения профилактической  работы и юридической помощи  с несовершеннолетними гражданами, администрацией МО «Поселок Алмазный» совместно с Мирнинским Федеральным районным судом проведены правовые игры с  детьми разных возрастных категорий. Одна из  правовых игр называлась «Заседание комиссии по делам несовершеннолетних». Для проведения игры приглашали председателя КДН Мирнинского района Барба Н.Н. и начальника отдела опеки Мирнинского района Гафарову Д.М. и детей 3 класса МБОУ СОШ № 4.  Сами дети были и хулиганами и членами комиссии.  Вторая правовая игра проводилась по названием «Хулиганство в общественных местах», но уже с подростками. Для создания духа судебного заседания был приглашен Заместитель Председателя Мирнинского районного суда Векслер Н.В. Сами же подростки исполняли роли защит и обвинения, адвокатов и свидетелей. </vt:lpstr>
      <vt:lpstr>Правовая игра «Хулиганство в общественных местах»</vt:lpstr>
      <vt:lpstr>Работа социального направления.</vt:lpstr>
      <vt:lpstr>Администрация МО «Поселок Алмазный» очень слаженно и тесно работает с депутатами Алмазнинского поселкового Совета создавая нормативно – правовую базу для работы администрации и жизнедеятельности поселков. Вся информация размещается на сайте МО «Мирнинский район» во вкладке «МО «Поселок Алмазный» и регулярно обновляется. Ежемесячно создается база утвержденных нормативно – правовых  и распорядительных актов для направления в Минюст Республики Саха (Якутия). Депутаты Алмазнинского поселкового Совета принимают активное участие в нормотворческой деятельности администрации, а так же в жизнедеятельности поселка и мероприятиях.</vt:lpstr>
      <vt:lpstr>Взаимодействие с предприятиями и организациями</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Муниципальное образование  «Поселок Алмазный»  Мирнинского района Республики Саха (Якутия)</dc:title>
  <dc:creator>USER10</dc:creator>
  <cp:lastModifiedBy>Мария Кароваева</cp:lastModifiedBy>
  <cp:revision>177</cp:revision>
  <dcterms:created xsi:type="dcterms:W3CDTF">2015-05-20T11:25:43Z</dcterms:created>
  <dcterms:modified xsi:type="dcterms:W3CDTF">2018-11-19T00:46:26Z</dcterms:modified>
</cp:coreProperties>
</file>