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3.xml" ContentType="application/vnd.openxmlformats-officedocument.drawingml.chartshapes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4.xml" ContentType="application/vnd.openxmlformats-officedocument.drawingml.chartshapes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4"/>
  </p:notesMasterIdLst>
  <p:handoutMasterIdLst>
    <p:handoutMasterId r:id="rId125"/>
  </p:handoutMasterIdLst>
  <p:sldIdLst>
    <p:sldId id="257" r:id="rId2"/>
    <p:sldId id="545" r:id="rId3"/>
    <p:sldId id="546" r:id="rId4"/>
    <p:sldId id="557" r:id="rId5"/>
    <p:sldId id="548" r:id="rId6"/>
    <p:sldId id="549" r:id="rId7"/>
    <p:sldId id="475" r:id="rId8"/>
    <p:sldId id="502" r:id="rId9"/>
    <p:sldId id="503" r:id="rId10"/>
    <p:sldId id="504" r:id="rId11"/>
    <p:sldId id="551" r:id="rId12"/>
    <p:sldId id="550" r:id="rId13"/>
    <p:sldId id="460" r:id="rId14"/>
    <p:sldId id="309" r:id="rId15"/>
    <p:sldId id="310" r:id="rId16"/>
    <p:sldId id="506" r:id="rId17"/>
    <p:sldId id="507" r:id="rId18"/>
    <p:sldId id="312" r:id="rId19"/>
    <p:sldId id="313" r:id="rId20"/>
    <p:sldId id="508" r:id="rId21"/>
    <p:sldId id="509" r:id="rId22"/>
    <p:sldId id="315" r:id="rId23"/>
    <p:sldId id="316" r:id="rId24"/>
    <p:sldId id="511" r:id="rId25"/>
    <p:sldId id="319" r:id="rId26"/>
    <p:sldId id="320" r:id="rId27"/>
    <p:sldId id="512" r:id="rId28"/>
    <p:sldId id="501" r:id="rId29"/>
    <p:sldId id="327" r:id="rId30"/>
    <p:sldId id="513" r:id="rId31"/>
    <p:sldId id="322" r:id="rId32"/>
    <p:sldId id="324" r:id="rId33"/>
    <p:sldId id="514" r:id="rId34"/>
    <p:sldId id="333" r:id="rId35"/>
    <p:sldId id="335" r:id="rId36"/>
    <p:sldId id="515" r:id="rId37"/>
    <p:sldId id="340" r:id="rId38"/>
    <p:sldId id="342" r:id="rId39"/>
    <p:sldId id="516" r:id="rId40"/>
    <p:sldId id="344" r:id="rId41"/>
    <p:sldId id="345" r:id="rId42"/>
    <p:sldId id="517" r:id="rId43"/>
    <p:sldId id="347" r:id="rId44"/>
    <p:sldId id="348" r:id="rId45"/>
    <p:sldId id="518" r:id="rId46"/>
    <p:sldId id="350" r:id="rId47"/>
    <p:sldId id="351" r:id="rId48"/>
    <p:sldId id="519" r:id="rId49"/>
    <p:sldId id="353" r:id="rId50"/>
    <p:sldId id="354" r:id="rId51"/>
    <p:sldId id="544" r:id="rId52"/>
    <p:sldId id="355" r:id="rId53"/>
    <p:sldId id="356" r:id="rId54"/>
    <p:sldId id="521" r:id="rId55"/>
    <p:sldId id="358" r:id="rId56"/>
    <p:sldId id="359" r:id="rId57"/>
    <p:sldId id="522" r:id="rId58"/>
    <p:sldId id="422" r:id="rId59"/>
    <p:sldId id="423" r:id="rId60"/>
    <p:sldId id="523" r:id="rId61"/>
    <p:sldId id="360" r:id="rId62"/>
    <p:sldId id="361" r:id="rId63"/>
    <p:sldId id="524" r:id="rId64"/>
    <p:sldId id="525" r:id="rId65"/>
    <p:sldId id="364" r:id="rId66"/>
    <p:sldId id="365" r:id="rId67"/>
    <p:sldId id="526" r:id="rId68"/>
    <p:sldId id="367" r:id="rId69"/>
    <p:sldId id="368" r:id="rId70"/>
    <p:sldId id="527" r:id="rId71"/>
    <p:sldId id="369" r:id="rId72"/>
    <p:sldId id="372" r:id="rId73"/>
    <p:sldId id="528" r:id="rId74"/>
    <p:sldId id="375" r:id="rId75"/>
    <p:sldId id="376" r:id="rId76"/>
    <p:sldId id="529" r:id="rId77"/>
    <p:sldId id="378" r:id="rId78"/>
    <p:sldId id="379" r:id="rId79"/>
    <p:sldId id="530" r:id="rId80"/>
    <p:sldId id="382" r:id="rId81"/>
    <p:sldId id="384" r:id="rId82"/>
    <p:sldId id="531" r:id="rId83"/>
    <p:sldId id="386" r:id="rId84"/>
    <p:sldId id="387" r:id="rId85"/>
    <p:sldId id="532" r:id="rId86"/>
    <p:sldId id="390" r:id="rId87"/>
    <p:sldId id="391" r:id="rId88"/>
    <p:sldId id="533" r:id="rId89"/>
    <p:sldId id="393" r:id="rId90"/>
    <p:sldId id="395" r:id="rId91"/>
    <p:sldId id="534" r:id="rId92"/>
    <p:sldId id="397" r:id="rId93"/>
    <p:sldId id="398" r:id="rId94"/>
    <p:sldId id="535" r:id="rId95"/>
    <p:sldId id="400" r:id="rId96"/>
    <p:sldId id="401" r:id="rId97"/>
    <p:sldId id="536" r:id="rId98"/>
    <p:sldId id="402" r:id="rId99"/>
    <p:sldId id="404" r:id="rId100"/>
    <p:sldId id="538" r:id="rId101"/>
    <p:sldId id="405" r:id="rId102"/>
    <p:sldId id="406" r:id="rId103"/>
    <p:sldId id="539" r:id="rId104"/>
    <p:sldId id="407" r:id="rId105"/>
    <p:sldId id="413" r:id="rId106"/>
    <p:sldId id="540" r:id="rId107"/>
    <p:sldId id="338" r:id="rId108"/>
    <p:sldId id="299" r:id="rId109"/>
    <p:sldId id="541" r:id="rId110"/>
    <p:sldId id="416" r:id="rId111"/>
    <p:sldId id="418" r:id="rId112"/>
    <p:sldId id="542" r:id="rId113"/>
    <p:sldId id="425" r:id="rId114"/>
    <p:sldId id="427" r:id="rId115"/>
    <p:sldId id="543" r:id="rId116"/>
    <p:sldId id="429" r:id="rId117"/>
    <p:sldId id="498" r:id="rId118"/>
    <p:sldId id="552" r:id="rId119"/>
    <p:sldId id="430" r:id="rId120"/>
    <p:sldId id="555" r:id="rId121"/>
    <p:sldId id="559" r:id="rId122"/>
    <p:sldId id="307" r:id="rId123"/>
  </p:sldIdLst>
  <p:sldSz cx="9144000" cy="6858000" type="screen4x3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ндреева Анастасия Юрьевна" initials="ААЮ" lastIdx="1" clrIdx="0">
    <p:extLst>
      <p:ext uri="{19B8F6BF-5375-455C-9EA6-DF929625EA0E}">
        <p15:presenceInfo xmlns:p15="http://schemas.microsoft.com/office/powerpoint/2012/main" userId="S-1-5-21-3160363674-1614192749-1370964198-133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1DE"/>
    <a:srgbClr val="FFE5E5"/>
    <a:srgbClr val="E1F4FF"/>
    <a:srgbClr val="CCECFF"/>
    <a:srgbClr val="B8AF82"/>
    <a:srgbClr val="009999"/>
    <a:srgbClr val="CC3300"/>
    <a:srgbClr val="F79646"/>
    <a:srgbClr val="FDEADA"/>
    <a:srgbClr val="FCD6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15" autoAdjust="0"/>
    <p:restoredTop sz="95709" autoAdjust="0"/>
  </p:normalViewPr>
  <p:slideViewPr>
    <p:cSldViewPr snapToGrid="0">
      <p:cViewPr varScale="1">
        <p:scale>
          <a:sx n="110" d="100"/>
          <a:sy n="110" d="100"/>
        </p:scale>
        <p:origin x="169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notesMaster" Target="notesMasters/notesMaster1.xml"/><Relationship Id="rId129" Type="http://schemas.openxmlformats.org/officeDocument/2006/relationships/theme" Target="theme/theme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4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145217739121712E-2"/>
          <c:y val="0"/>
          <c:w val="0.9677095645217566"/>
          <c:h val="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173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AE8-4446-B628-56B79C2430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3"/>
                </a:solidFill>
              </a:ln>
              <a:effectLst/>
            </c:spPr>
            <c:trendlineType val="linear"/>
            <c:dispRSqr val="0"/>
            <c:dispEq val="0"/>
          </c:trendline>
          <c:cat>
            <c:strRef>
              <c:f>Лист1!$A$5:$A$9</c:f>
              <c:strCache>
                <c:ptCount val="5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2025-2027</c:v>
                </c:pt>
                <c:pt idx="4">
                  <c:v>2030</c:v>
                </c:pt>
              </c:strCache>
            </c:strRef>
          </c:cat>
          <c:val>
            <c:numRef>
              <c:f>Лист1!$B$5:$B$9</c:f>
              <c:numCache>
                <c:formatCode>General</c:formatCode>
                <c:ptCount val="5"/>
                <c:pt idx="0">
                  <c:v>240</c:v>
                </c:pt>
                <c:pt idx="1">
                  <c:v>166</c:v>
                </c:pt>
                <c:pt idx="2">
                  <c:v>204</c:v>
                </c:pt>
                <c:pt idx="3">
                  <c:v>222</c:v>
                </c:pt>
                <c:pt idx="4">
                  <c:v>222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D4-46E2-AC78-577EB7033F0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2047659200"/>
        <c:axId val="2047661920"/>
      </c:barChart>
      <c:catAx>
        <c:axId val="20476592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47661920"/>
        <c:crosses val="autoZero"/>
        <c:auto val="1"/>
        <c:lblAlgn val="ctr"/>
        <c:lblOffset val="100"/>
        <c:noMultiLvlLbl val="0"/>
      </c:catAx>
      <c:valAx>
        <c:axId val="204766192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47659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sz="1400"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0617312709653371E-2"/>
          <c:y val="0.31284065521043686"/>
          <c:w val="0.58012159895639204"/>
          <c:h val="0.4076642675110855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неналоговых доходов2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5AF-4CBD-A0F6-3A6C7B0EF7C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5AF-4CBD-A0F6-3A6C7B0EF7C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5AF-4CBD-A0F6-3A6C7B0EF7C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5AF-4CBD-A0F6-3A6C7B0EF7C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5AF-4CBD-A0F6-3A6C7B0EF7C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050-40B1-8B38-E79645A0CF99}"/>
              </c:ext>
            </c:extLst>
          </c:dPt>
          <c:dLbls>
            <c:delete val="1"/>
          </c:dLbls>
          <c:cat>
            <c:strRef>
              <c:f>Лист1!$A$2:$A$7</c:f>
              <c:strCache>
                <c:ptCount val="6"/>
                <c:pt idx="0">
                  <c:v>Доходы от аренды земельных участков 
- 80 861,06 тыс.руб. (11%)</c:v>
                </c:pt>
                <c:pt idx="1">
                  <c:v>Доходы от сдачи в аренду имущества 
- 24 664,96 тыс.руб. (3,4%)</c:v>
                </c:pt>
                <c:pt idx="2">
                  <c:v>Плата за негативное воздействие на окружающую среду 
- 194 048,79 тыс.руб. (26,4%)</c:v>
                </c:pt>
                <c:pt idx="3">
                  <c:v>Доходы от оказания платных услуг и компенсации затрат 
- 91 131,44 тыс.руб. (12,4%)</c:v>
                </c:pt>
                <c:pt idx="4">
                  <c:v>Дивиденды по акциям
- 332 250,08 тыс.руб. (45,2%)</c:v>
                </c:pt>
                <c:pt idx="5">
                  <c:v>Прочие неналоговые доходы 
- 11 494,37 тыс. руб. (1,6%)</c:v>
                </c:pt>
              </c:strCache>
            </c:strRef>
          </c:cat>
          <c:val>
            <c:numRef>
              <c:f>Лист1!$B$2:$B$7</c:f>
              <c:numCache>
                <c:formatCode>#\ ##0.00\ _₽</c:formatCode>
                <c:ptCount val="6"/>
                <c:pt idx="0">
                  <c:v>80861.06</c:v>
                </c:pt>
                <c:pt idx="1">
                  <c:v>24664.959999999999</c:v>
                </c:pt>
                <c:pt idx="2" formatCode="#,##0.00">
                  <c:v>194048.79</c:v>
                </c:pt>
                <c:pt idx="3" formatCode="#,##0.00">
                  <c:v>91131.44</c:v>
                </c:pt>
                <c:pt idx="4" formatCode="#,##0.00">
                  <c:v>332250.08</c:v>
                </c:pt>
                <c:pt idx="5" formatCode="#,##0.00">
                  <c:v>11494.37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50-40B1-8B38-E79645A0CF9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5FF0-4019-B83F-F1D8D031DFB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5FF0-4019-B83F-F1D8D031DFB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1-5FF0-4019-B83F-F1D8D031DFB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3-5FF0-4019-B83F-F1D8D031DFB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5-5FF0-4019-B83F-F1D8D031DFB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7-5FF0-4019-B83F-F1D8D031DFB6}"/>
              </c:ext>
            </c:extLst>
          </c:dPt>
          <c:dLbls>
            <c:dLbl>
              <c:idx val="4"/>
              <c:layout>
                <c:manualLayout>
                  <c:x val="2.3667536339917996E-2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5FF0-4019-B83F-F1D8D031DFB6}"/>
                </c:ext>
              </c:extLst>
            </c:dLbl>
            <c:dLbl>
              <c:idx val="5"/>
              <c:layout>
                <c:manualLayout>
                  <c:x val="-5.4237477556343095E-17"/>
                  <c:y val="-7.276369103276314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7-5FF0-4019-B83F-F1D8D031DF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Доходы от аренды земельных участков 
- 80 861,06 тыс.руб. (11%)</c:v>
                </c:pt>
                <c:pt idx="1">
                  <c:v>Доходы от сдачи в аренду имущества 
- 24 664,96 тыс.руб. (3,4%)</c:v>
                </c:pt>
                <c:pt idx="2">
                  <c:v>Плата за негативное воздействие на окружающую среду 
- 194 048,79 тыс.руб. (26,4%)</c:v>
                </c:pt>
                <c:pt idx="3">
                  <c:v>Доходы от оказания платных услуг и компенсации затрат 
- 91 131,44 тыс.руб. (12,4%)</c:v>
                </c:pt>
                <c:pt idx="4">
                  <c:v>Дивиденды по акциям
- 332 250,08 тыс.руб. (45,2%)</c:v>
                </c:pt>
                <c:pt idx="5">
                  <c:v>Прочие неналоговые доходы 
- 11 494,37 тыс. руб. (1,6%)</c:v>
                </c:pt>
              </c:strCache>
            </c:strRef>
          </c:cat>
          <c:val>
            <c:numRef>
              <c:f>Лист1!$C$2:$C$7</c:f>
              <c:numCache>
                <c:formatCode>0.0</c:formatCode>
                <c:ptCount val="6"/>
                <c:pt idx="0">
                  <c:v>11.009733001952792</c:v>
                </c:pt>
                <c:pt idx="1">
                  <c:v>3.3582867217402979</c:v>
                </c:pt>
                <c:pt idx="2">
                  <c:v>26.420941887875415</c:v>
                </c:pt>
                <c:pt idx="3">
                  <c:v>12.40810870502416</c:v>
                </c:pt>
                <c:pt idx="4">
                  <c:v>45.237901539720795</c:v>
                </c:pt>
                <c:pt idx="5">
                  <c:v>1.5650295052483376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5FF0-4019-B83F-F1D8D031DFB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egendEntry>
        <c:idx val="0"/>
        <c:delete val="1"/>
      </c:legendEntry>
      <c:layout>
        <c:manualLayout>
          <c:xMode val="edge"/>
          <c:yMode val="edge"/>
          <c:x val="0.59409318841227676"/>
          <c:y val="0.13724689039578208"/>
          <c:w val="0.37602217666790905"/>
          <c:h val="0.821702110523545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>
                <a:solidFill>
                  <a:schemeClr val="tx1"/>
                </a:solidFill>
              </a:rPr>
              <a:t>Налог на доходы физических лиц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Лист9!$A$4</c:f>
              <c:strCache>
                <c:ptCount val="1"/>
                <c:pt idx="0">
                  <c:v>Налог на доходы физических лиц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2.9173626031328147E-3"/>
                  <c:y val="-1.38888888888889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515-4E94-87A3-4969E152B364}"/>
                </c:ext>
              </c:extLst>
            </c:dLbl>
            <c:dLbl>
              <c:idx val="1"/>
              <c:layout>
                <c:manualLayout>
                  <c:x val="1.1669450412531099E-2"/>
                  <c:y val="-1.388888888888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515-4E94-87A3-4969E152B364}"/>
                </c:ext>
              </c:extLst>
            </c:dLbl>
            <c:dLbl>
              <c:idx val="2"/>
              <c:layout>
                <c:manualLayout>
                  <c:x val="2.8912369583291915E-2"/>
                  <c:y val="-3.20906486537299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515-4E94-87A3-4969E152B364}"/>
                </c:ext>
              </c:extLst>
            </c:dLbl>
            <c:dLbl>
              <c:idx val="3"/>
              <c:layout>
                <c:manualLayout>
                  <c:x val="-9.5869871515939873E-4"/>
                  <c:y val="-5.98684166517329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515-4E94-87A3-4969E152B364}"/>
                </c:ext>
              </c:extLst>
            </c:dLbl>
            <c:dLbl>
              <c:idx val="4"/>
              <c:layout>
                <c:manualLayout>
                  <c:x val="3.3441447514372252E-2"/>
                  <c:y val="-1.3413939019036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515-4E94-87A3-4969E152B364}"/>
                </c:ext>
              </c:extLst>
            </c:dLbl>
            <c:dLbl>
              <c:idx val="5"/>
              <c:layout>
                <c:manualLayout>
                  <c:x val="3.3441447514372252E-2"/>
                  <c:y val="-1.78852520253815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F7A-416D-9EF6-0CF18A9226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Лист9!$B$1:$H$1</c:f>
              <c:numCache>
                <c:formatCode>@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Лист9!$B$4:$H$4</c:f>
              <c:numCache>
                <c:formatCode>#,##0.00</c:formatCode>
                <c:ptCount val="6"/>
                <c:pt idx="0">
                  <c:v>2015908.43</c:v>
                </c:pt>
                <c:pt idx="1">
                  <c:v>2356027.0699999998</c:v>
                </c:pt>
                <c:pt idx="2">
                  <c:v>2706197.61</c:v>
                </c:pt>
                <c:pt idx="3">
                  <c:v>2839109.4744199999</c:v>
                </c:pt>
                <c:pt idx="4">
                  <c:v>3137068.92</c:v>
                </c:pt>
                <c:pt idx="5">
                  <c:v>3276953.9534300002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CA-4BD3-96C4-7B49FC257A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233211744"/>
        <c:axId val="-233213376"/>
        <c:axId val="0"/>
      </c:bar3DChart>
      <c:catAx>
        <c:axId val="-233211744"/>
        <c:scaling>
          <c:orientation val="minMax"/>
        </c:scaling>
        <c:delete val="0"/>
        <c:axPos val="b"/>
        <c:numFmt formatCode="@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233213376"/>
        <c:crosses val="autoZero"/>
        <c:auto val="1"/>
        <c:lblAlgn val="ctr"/>
        <c:lblOffset val="100"/>
        <c:noMultiLvlLbl val="0"/>
      </c:catAx>
      <c:valAx>
        <c:axId val="-2332133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-233211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Лист9!$A$2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Лист9!$B$2:$H$2</c:f>
            </c:numRef>
          </c:val>
          <c:extLst>
            <c:ext xmlns:c16="http://schemas.microsoft.com/office/drawing/2014/chart" uri="{C3380CC4-5D6E-409C-BE32-E72D297353CC}">
              <c16:uniqueId val="{00000000-9EA6-4037-8109-FCFF72BDF738}"/>
            </c:ext>
          </c:extLst>
        </c:ser>
        <c:ser>
          <c:idx val="1"/>
          <c:order val="1"/>
          <c:tx>
            <c:strRef>
              <c:f>Лист9!$A$3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Лист9!$B$3:$H$3</c:f>
            </c:numRef>
          </c:val>
          <c:extLst>
            <c:ext xmlns:c16="http://schemas.microsoft.com/office/drawing/2014/chart" uri="{C3380CC4-5D6E-409C-BE32-E72D297353CC}">
              <c16:uniqueId val="{00000001-9EA6-4037-8109-FCFF72BDF738}"/>
            </c:ext>
          </c:extLst>
        </c:ser>
        <c:ser>
          <c:idx val="2"/>
          <c:order val="2"/>
          <c:tx>
            <c:strRef>
              <c:f>Лист9!$A$4</c:f>
              <c:strCache>
                <c:ptCount val="1"/>
                <c:pt idx="0">
                  <c:v>Налог на доходы физических лиц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Лист9!$B$4:$H$4</c:f>
            </c:numRef>
          </c:val>
          <c:extLst>
            <c:ext xmlns:c16="http://schemas.microsoft.com/office/drawing/2014/chart" uri="{C3380CC4-5D6E-409C-BE32-E72D297353CC}">
              <c16:uniqueId val="{00000002-9EA6-4037-8109-FCFF72BDF738}"/>
            </c:ext>
          </c:extLst>
        </c:ser>
        <c:ser>
          <c:idx val="3"/>
          <c:order val="3"/>
          <c:tx>
            <c:strRef>
              <c:f>Лист9!$A$5</c:f>
              <c:strCache>
                <c:ptCount val="1"/>
                <c:pt idx="0">
                  <c:v>Акцизы на нефтепродукты</c:v>
                </c:pt>
              </c:strCache>
            </c:strRef>
          </c:tx>
          <c:spPr>
            <a:solidFill>
              <a:srgbClr val="33996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D99D-445B-8047-F906E3B94F03}"/>
                </c:ext>
              </c:extLst>
            </c:dLbl>
            <c:dLbl>
              <c:idx val="1"/>
              <c:layout>
                <c:manualLayout>
                  <c:x val="1.3397677349116571E-2"/>
                  <c:y val="-2.336248308979324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7 684,51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99D-445B-8047-F906E3B94F03}"/>
                </c:ext>
              </c:extLst>
            </c:dLbl>
            <c:dLbl>
              <c:idx val="2"/>
              <c:layout>
                <c:manualLayout>
                  <c:x val="1.3397677349116571E-2"/>
                  <c:y val="-1.40174898538759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99D-445B-8047-F906E3B94F03}"/>
                </c:ext>
              </c:extLst>
            </c:dLbl>
            <c:dLbl>
              <c:idx val="3"/>
              <c:layout>
                <c:manualLayout>
                  <c:x val="6.6988386745582855E-3"/>
                  <c:y val="-2.33624830897932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99D-445B-8047-F906E3B94F03}"/>
                </c:ext>
              </c:extLst>
            </c:dLbl>
            <c:dLbl>
              <c:idx val="4"/>
              <c:layout>
                <c:manualLayout>
                  <c:x val="2.0808230041185784E-2"/>
                  <c:y val="-8.66164018728239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D99D-445B-8047-F906E3B94F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Лист9!$B$5:$H$5</c:f>
              <c:numCache>
                <c:formatCode>#\ ##0.00\ _₽</c:formatCode>
                <c:ptCount val="6"/>
                <c:pt idx="0">
                  <c:v>7327.6</c:v>
                </c:pt>
                <c:pt idx="1">
                  <c:v>7883.45</c:v>
                </c:pt>
                <c:pt idx="2">
                  <c:v>8456.85</c:v>
                </c:pt>
                <c:pt idx="3">
                  <c:v>10809.88</c:v>
                </c:pt>
                <c:pt idx="4">
                  <c:v>10865.24</c:v>
                </c:pt>
                <c:pt idx="5" formatCode="#,##0.00">
                  <c:v>14293.63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EA6-4037-8109-FCFF72BDF7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232672976"/>
        <c:axId val="-232676240"/>
        <c:axId val="0"/>
      </c:bar3DChart>
      <c:catAx>
        <c:axId val="-232672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232676240"/>
        <c:crosses val="autoZero"/>
        <c:auto val="1"/>
        <c:lblAlgn val="ctr"/>
        <c:lblOffset val="100"/>
        <c:noMultiLvlLbl val="0"/>
      </c:catAx>
      <c:valAx>
        <c:axId val="-2326762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0\ _₽" sourceLinked="1"/>
        <c:majorTickMark val="none"/>
        <c:minorTickMark val="none"/>
        <c:tickLblPos val="nextTo"/>
        <c:crossAx val="-232672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lnSpc>
              <a:spcPts val="1500"/>
            </a:lnSpc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Лист9!$A$2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Лист9!$B$2:$H$2</c:f>
            </c:numRef>
          </c:val>
          <c:extLst>
            <c:ext xmlns:c16="http://schemas.microsoft.com/office/drawing/2014/chart" uri="{C3380CC4-5D6E-409C-BE32-E72D297353CC}">
              <c16:uniqueId val="{00000000-9886-439B-8C01-755DE232B428}"/>
            </c:ext>
          </c:extLst>
        </c:ser>
        <c:ser>
          <c:idx val="1"/>
          <c:order val="1"/>
          <c:tx>
            <c:strRef>
              <c:f>Лист9!$A$3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Лист9!$B$3:$H$3</c:f>
            </c:numRef>
          </c:val>
          <c:extLst>
            <c:ext xmlns:c16="http://schemas.microsoft.com/office/drawing/2014/chart" uri="{C3380CC4-5D6E-409C-BE32-E72D297353CC}">
              <c16:uniqueId val="{00000001-9886-439B-8C01-755DE232B428}"/>
            </c:ext>
          </c:extLst>
        </c:ser>
        <c:ser>
          <c:idx val="2"/>
          <c:order val="2"/>
          <c:tx>
            <c:strRef>
              <c:f>Лист9!$A$4</c:f>
              <c:strCache>
                <c:ptCount val="1"/>
                <c:pt idx="0">
                  <c:v>Налог на доходы физических лиц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Лист9!$B$4:$H$4</c:f>
            </c:numRef>
          </c:val>
          <c:extLst>
            <c:ext xmlns:c16="http://schemas.microsoft.com/office/drawing/2014/chart" uri="{C3380CC4-5D6E-409C-BE32-E72D297353CC}">
              <c16:uniqueId val="{00000002-9886-439B-8C01-755DE232B428}"/>
            </c:ext>
          </c:extLst>
        </c:ser>
        <c:ser>
          <c:idx val="3"/>
          <c:order val="3"/>
          <c:tx>
            <c:strRef>
              <c:f>Лист9!$A$5</c:f>
              <c:strCache>
                <c:ptCount val="1"/>
                <c:pt idx="0">
                  <c:v>Акцизы на нефтепродукты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Лист9!$B$5:$H$5</c:f>
            </c:numRef>
          </c:val>
          <c:extLst>
            <c:ext xmlns:c16="http://schemas.microsoft.com/office/drawing/2014/chart" uri="{C3380CC4-5D6E-409C-BE32-E72D297353CC}">
              <c16:uniqueId val="{00000003-9886-439B-8C01-755DE232B428}"/>
            </c:ext>
          </c:extLst>
        </c:ser>
        <c:ser>
          <c:idx val="4"/>
          <c:order val="4"/>
          <c:tx>
            <c:strRef>
              <c:f>Лист9!$A$6</c:f>
              <c:strCache>
                <c:ptCount val="1"/>
                <c:pt idx="0">
                  <c:v>Налог на добычу ОПИ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Лист9!$B$6:$H$6</c:f>
            </c:numRef>
          </c:val>
          <c:extLst>
            <c:ext xmlns:c16="http://schemas.microsoft.com/office/drawing/2014/chart" uri="{C3380CC4-5D6E-409C-BE32-E72D297353CC}">
              <c16:uniqueId val="{00000004-9886-439B-8C01-755DE232B428}"/>
            </c:ext>
          </c:extLst>
        </c:ser>
        <c:ser>
          <c:idx val="5"/>
          <c:order val="5"/>
          <c:tx>
            <c:strRef>
              <c:f>Лист9!$A$7</c:f>
              <c:strCache>
                <c:ptCount val="1"/>
                <c:pt idx="0">
                  <c:v>Государственная пошлина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Лист9!$B$7:$H$7</c:f>
            </c:numRef>
          </c:val>
          <c:extLst>
            <c:ext xmlns:c16="http://schemas.microsoft.com/office/drawing/2014/chart" uri="{C3380CC4-5D6E-409C-BE32-E72D297353CC}">
              <c16:uniqueId val="{00000005-9886-439B-8C01-755DE232B428}"/>
            </c:ext>
          </c:extLst>
        </c:ser>
        <c:ser>
          <c:idx val="6"/>
          <c:order val="6"/>
          <c:tx>
            <c:strRef>
              <c:f>Лист9!$A$8</c:f>
              <c:strCache>
                <c:ptCount val="1"/>
                <c:pt idx="0">
                  <c:v>Налог, взимаемый в связи с применением УСН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6.1996991437336503E-3"/>
                  <c:y val="-2.3349262310393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659-4FFC-978F-B5BF8624FBE3}"/>
                </c:ext>
              </c:extLst>
            </c:dLbl>
            <c:dLbl>
              <c:idx val="1"/>
              <c:layout>
                <c:manualLayout>
                  <c:x val="1.2399398287467356E-2"/>
                  <c:y val="-1.86794098483144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659-4FFC-978F-B5BF8624FBE3}"/>
                </c:ext>
              </c:extLst>
            </c:dLbl>
            <c:dLbl>
              <c:idx val="2"/>
              <c:layout>
                <c:manualLayout>
                  <c:x val="1.8599097431200921E-2"/>
                  <c:y val="-3.26889672345501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659-4FFC-978F-B5BF8624FBE3}"/>
                </c:ext>
              </c:extLst>
            </c:dLbl>
            <c:dLbl>
              <c:idx val="3"/>
              <c:layout>
                <c:manualLayout>
                  <c:x val="1.5499148326902966E-2"/>
                  <c:y val="-6.3767367113592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659-4FFC-978F-B5BF8624FBE3}"/>
                </c:ext>
              </c:extLst>
            </c:dLbl>
            <c:dLbl>
              <c:idx val="5"/>
              <c:layout>
                <c:manualLayout>
                  <c:x val="5.0198258708665379E-2"/>
                  <c:y val="-2.21988619499969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7E0-4253-A44C-B59B40F726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Лист9!$B$8:$H$8</c:f>
              <c:numCache>
                <c:formatCode>#,##0.00\ _₽</c:formatCode>
                <c:ptCount val="6"/>
                <c:pt idx="0">
                  <c:v>295417.51</c:v>
                </c:pt>
                <c:pt idx="1">
                  <c:v>229244.06</c:v>
                </c:pt>
                <c:pt idx="2">
                  <c:v>373533.98</c:v>
                </c:pt>
                <c:pt idx="3">
                  <c:v>443327</c:v>
                </c:pt>
                <c:pt idx="4">
                  <c:v>325216.99961</c:v>
                </c:pt>
                <c:pt idx="5" formatCode="#,##0.00">
                  <c:v>325216.99961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886-439B-8C01-755DE232B4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232675696"/>
        <c:axId val="-232674064"/>
        <c:axId val="0"/>
      </c:bar3DChart>
      <c:catAx>
        <c:axId val="-232675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232674064"/>
        <c:crosses val="autoZero"/>
        <c:auto val="1"/>
        <c:lblAlgn val="ctr"/>
        <c:lblOffset val="100"/>
        <c:noMultiLvlLbl val="0"/>
      </c:catAx>
      <c:valAx>
        <c:axId val="-23267406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\ _₽" sourceLinked="1"/>
        <c:majorTickMark val="none"/>
        <c:minorTickMark val="none"/>
        <c:tickLblPos val="nextTo"/>
        <c:crossAx val="-232675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lnSpc>
              <a:spcPts val="1500"/>
            </a:lnSpc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Лист9!$A$2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Лист9!$B$2:$H$2</c:f>
            </c:numRef>
          </c:val>
          <c:extLst>
            <c:ext xmlns:c16="http://schemas.microsoft.com/office/drawing/2014/chart" uri="{C3380CC4-5D6E-409C-BE32-E72D297353CC}">
              <c16:uniqueId val="{00000000-5898-4446-B393-A7CA001D6490}"/>
            </c:ext>
          </c:extLst>
        </c:ser>
        <c:ser>
          <c:idx val="1"/>
          <c:order val="1"/>
          <c:tx>
            <c:strRef>
              <c:f>Лист9!$A$3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Лист9!$B$3:$H$3</c:f>
            </c:numRef>
          </c:val>
          <c:extLst>
            <c:ext xmlns:c16="http://schemas.microsoft.com/office/drawing/2014/chart" uri="{C3380CC4-5D6E-409C-BE32-E72D297353CC}">
              <c16:uniqueId val="{00000001-5898-4446-B393-A7CA001D6490}"/>
            </c:ext>
          </c:extLst>
        </c:ser>
        <c:ser>
          <c:idx val="2"/>
          <c:order val="2"/>
          <c:tx>
            <c:strRef>
              <c:f>Лист9!$A$4</c:f>
              <c:strCache>
                <c:ptCount val="1"/>
                <c:pt idx="0">
                  <c:v>Налог на доходы физических лиц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Лист9!$B$4:$H$4</c:f>
            </c:numRef>
          </c:val>
          <c:extLst>
            <c:ext xmlns:c16="http://schemas.microsoft.com/office/drawing/2014/chart" uri="{C3380CC4-5D6E-409C-BE32-E72D297353CC}">
              <c16:uniqueId val="{00000002-5898-4446-B393-A7CA001D6490}"/>
            </c:ext>
          </c:extLst>
        </c:ser>
        <c:ser>
          <c:idx val="3"/>
          <c:order val="3"/>
          <c:tx>
            <c:strRef>
              <c:f>Лист9!$A$5</c:f>
              <c:strCache>
                <c:ptCount val="1"/>
                <c:pt idx="0">
                  <c:v>Акцизы на нефтепродукты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Лист9!$B$5:$H$5</c:f>
            </c:numRef>
          </c:val>
          <c:extLst>
            <c:ext xmlns:c16="http://schemas.microsoft.com/office/drawing/2014/chart" uri="{C3380CC4-5D6E-409C-BE32-E72D297353CC}">
              <c16:uniqueId val="{00000003-5898-4446-B393-A7CA001D6490}"/>
            </c:ext>
          </c:extLst>
        </c:ser>
        <c:ser>
          <c:idx val="4"/>
          <c:order val="4"/>
          <c:tx>
            <c:strRef>
              <c:f>Лист9!$A$6</c:f>
              <c:strCache>
                <c:ptCount val="1"/>
                <c:pt idx="0">
                  <c:v>Налог на добычу ОПИ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Лист9!$B$6:$H$6</c:f>
            </c:numRef>
          </c:val>
          <c:extLst>
            <c:ext xmlns:c16="http://schemas.microsoft.com/office/drawing/2014/chart" uri="{C3380CC4-5D6E-409C-BE32-E72D297353CC}">
              <c16:uniqueId val="{00000004-5898-4446-B393-A7CA001D6490}"/>
            </c:ext>
          </c:extLst>
        </c:ser>
        <c:ser>
          <c:idx val="5"/>
          <c:order val="5"/>
          <c:tx>
            <c:strRef>
              <c:f>Лист9!$A$7</c:f>
              <c:strCache>
                <c:ptCount val="1"/>
                <c:pt idx="0">
                  <c:v>Государственная пошлина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Лист9!$B$7:$H$7</c:f>
            </c:numRef>
          </c:val>
          <c:extLst>
            <c:ext xmlns:c16="http://schemas.microsoft.com/office/drawing/2014/chart" uri="{C3380CC4-5D6E-409C-BE32-E72D297353CC}">
              <c16:uniqueId val="{00000005-5898-4446-B393-A7CA001D6490}"/>
            </c:ext>
          </c:extLst>
        </c:ser>
        <c:ser>
          <c:idx val="6"/>
          <c:order val="6"/>
          <c:tx>
            <c:strRef>
              <c:f>Лист9!$A$8</c:f>
              <c:strCache>
                <c:ptCount val="1"/>
                <c:pt idx="0">
                  <c:v>Налог, взимаемый в связи с применением УСН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Лист9!$B$8:$H$8</c:f>
            </c:numRef>
          </c:val>
          <c:extLst>
            <c:ext xmlns:c16="http://schemas.microsoft.com/office/drawing/2014/chart" uri="{C3380CC4-5D6E-409C-BE32-E72D297353CC}">
              <c16:uniqueId val="{00000006-5898-4446-B393-A7CA001D6490}"/>
            </c:ext>
          </c:extLst>
        </c:ser>
        <c:ser>
          <c:idx val="7"/>
          <c:order val="7"/>
          <c:tx>
            <c:strRef>
              <c:f>Лист9!$A$9</c:f>
              <c:strCache>
                <c:ptCount val="1"/>
                <c:pt idx="0">
                  <c:v>Единый налог на вмененный доход 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Лист9!$B$9:$H$9</c:f>
            </c:numRef>
          </c:val>
          <c:extLst>
            <c:ext xmlns:c16="http://schemas.microsoft.com/office/drawing/2014/chart" uri="{C3380CC4-5D6E-409C-BE32-E72D297353CC}">
              <c16:uniqueId val="{00000007-5898-4446-B393-A7CA001D6490}"/>
            </c:ext>
          </c:extLst>
        </c:ser>
        <c:ser>
          <c:idx val="8"/>
          <c:order val="8"/>
          <c:tx>
            <c:strRef>
              <c:f>Лист9!$A$10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Лист9!$B$10:$H$10</c:f>
            </c:numRef>
          </c:val>
          <c:extLst>
            <c:ext xmlns:c16="http://schemas.microsoft.com/office/drawing/2014/chart" uri="{C3380CC4-5D6E-409C-BE32-E72D297353CC}">
              <c16:uniqueId val="{00000008-5898-4446-B393-A7CA001D6490}"/>
            </c:ext>
          </c:extLst>
        </c:ser>
        <c:ser>
          <c:idx val="9"/>
          <c:order val="9"/>
          <c:tx>
            <c:strRef>
              <c:f>Лист9!$A$11</c:f>
              <c:strCache>
                <c:ptCount val="1"/>
                <c:pt idx="0">
                  <c:v>Налог, взимаемый в связи с применением патентной системы налогообложения</c:v>
                </c:pt>
              </c:strCache>
            </c:strRef>
          </c:tx>
          <c:spPr>
            <a:solidFill>
              <a:srgbClr val="00808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"/>
                  <c:y val="-2.3349262310392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1BB-48A9-ABCA-2F3795021792}"/>
                </c:ext>
              </c:extLst>
            </c:dLbl>
            <c:dLbl>
              <c:idx val="1"/>
              <c:layout>
                <c:manualLayout>
                  <c:x val="0"/>
                  <c:y val="-4.6698524620785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1BB-48A9-ABCA-2F3795021792}"/>
                </c:ext>
              </c:extLst>
            </c:dLbl>
            <c:dLbl>
              <c:idx val="2"/>
              <c:layout>
                <c:manualLayout>
                  <c:x val="6.4743248413471795E-3"/>
                  <c:y val="-1.86794098483144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1BB-48A9-ABCA-2F3795021792}"/>
                </c:ext>
              </c:extLst>
            </c:dLbl>
            <c:dLbl>
              <c:idx val="3"/>
              <c:layout>
                <c:manualLayout>
                  <c:x val="1.2948649682694359E-2"/>
                  <c:y val="-9.33970492415718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1BB-48A9-ABCA-2F3795021792}"/>
                </c:ext>
              </c:extLst>
            </c:dLbl>
            <c:dLbl>
              <c:idx val="4"/>
              <c:layout>
                <c:manualLayout>
                  <c:x val="3.5338024200981533E-2"/>
                  <c:y val="-4.32084778435771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1BB-48A9-ABCA-2F3795021792}"/>
                </c:ext>
              </c:extLst>
            </c:dLbl>
            <c:dLbl>
              <c:idx val="5"/>
              <c:layout>
                <c:manualLayout>
                  <c:x val="5.300703630147241E-2"/>
                  <c:y val="-1.7283391137430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640-4428-9419-BF5E9A95729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Лист9!$B$11:$H$11</c:f>
              <c:numCache>
                <c:formatCode>#\ ##0.00\ _₽</c:formatCode>
                <c:ptCount val="6"/>
                <c:pt idx="0">
                  <c:v>25624.77</c:v>
                </c:pt>
                <c:pt idx="1">
                  <c:v>6987.96</c:v>
                </c:pt>
                <c:pt idx="2">
                  <c:v>27547.48</c:v>
                </c:pt>
                <c:pt idx="3">
                  <c:v>29254</c:v>
                </c:pt>
                <c:pt idx="4">
                  <c:v>29747</c:v>
                </c:pt>
                <c:pt idx="5">
                  <c:v>29747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898-4446-B393-A7CA001D64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232672432"/>
        <c:axId val="-232679504"/>
        <c:axId val="0"/>
      </c:bar3DChart>
      <c:catAx>
        <c:axId val="-232672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232679504"/>
        <c:crosses val="autoZero"/>
        <c:auto val="1"/>
        <c:lblAlgn val="ctr"/>
        <c:lblOffset val="100"/>
        <c:noMultiLvlLbl val="0"/>
      </c:catAx>
      <c:valAx>
        <c:axId val="-2326795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0\ _₽" sourceLinked="1"/>
        <c:majorTickMark val="none"/>
        <c:minorTickMark val="none"/>
        <c:tickLblPos val="nextTo"/>
        <c:crossAx val="-232672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i="0" u="none" strike="noStrike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Плата за негативное воздействие на окружающую среду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Лист9!$A$2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Лист9!$B$2:$H$2</c:f>
            </c:numRef>
          </c:val>
          <c:extLst>
            <c:ext xmlns:c16="http://schemas.microsoft.com/office/drawing/2014/chart" uri="{C3380CC4-5D6E-409C-BE32-E72D297353CC}">
              <c16:uniqueId val="{00000000-FE58-4814-B16D-D3CB32D8D02A}"/>
            </c:ext>
          </c:extLst>
        </c:ser>
        <c:ser>
          <c:idx val="1"/>
          <c:order val="1"/>
          <c:tx>
            <c:strRef>
              <c:f>Лист9!$A$3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Лист9!$B$3:$H$3</c:f>
            </c:numRef>
          </c:val>
          <c:extLst>
            <c:ext xmlns:c16="http://schemas.microsoft.com/office/drawing/2014/chart" uri="{C3380CC4-5D6E-409C-BE32-E72D297353CC}">
              <c16:uniqueId val="{00000001-FE58-4814-B16D-D3CB32D8D02A}"/>
            </c:ext>
          </c:extLst>
        </c:ser>
        <c:ser>
          <c:idx val="2"/>
          <c:order val="2"/>
          <c:tx>
            <c:strRef>
              <c:f>Лист9!$A$4</c:f>
              <c:strCache>
                <c:ptCount val="1"/>
                <c:pt idx="0">
                  <c:v>Налог на доходы физических лиц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Лист9!$B$4:$H$4</c:f>
            </c:numRef>
          </c:val>
          <c:extLst>
            <c:ext xmlns:c16="http://schemas.microsoft.com/office/drawing/2014/chart" uri="{C3380CC4-5D6E-409C-BE32-E72D297353CC}">
              <c16:uniqueId val="{00000002-FE58-4814-B16D-D3CB32D8D02A}"/>
            </c:ext>
          </c:extLst>
        </c:ser>
        <c:ser>
          <c:idx val="3"/>
          <c:order val="3"/>
          <c:tx>
            <c:strRef>
              <c:f>Лист9!$A$5</c:f>
              <c:strCache>
                <c:ptCount val="1"/>
                <c:pt idx="0">
                  <c:v>Акцизы на нефтепродукты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Лист9!$B$5:$H$5</c:f>
            </c:numRef>
          </c:val>
          <c:extLst>
            <c:ext xmlns:c16="http://schemas.microsoft.com/office/drawing/2014/chart" uri="{C3380CC4-5D6E-409C-BE32-E72D297353CC}">
              <c16:uniqueId val="{00000003-FE58-4814-B16D-D3CB32D8D02A}"/>
            </c:ext>
          </c:extLst>
        </c:ser>
        <c:ser>
          <c:idx val="4"/>
          <c:order val="4"/>
          <c:tx>
            <c:strRef>
              <c:f>Лист9!$A$6</c:f>
              <c:strCache>
                <c:ptCount val="1"/>
                <c:pt idx="0">
                  <c:v>Налог на добычу ОПИ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Лист9!$B$6:$H$6</c:f>
            </c:numRef>
          </c:val>
          <c:extLst>
            <c:ext xmlns:c16="http://schemas.microsoft.com/office/drawing/2014/chart" uri="{C3380CC4-5D6E-409C-BE32-E72D297353CC}">
              <c16:uniqueId val="{00000004-FE58-4814-B16D-D3CB32D8D02A}"/>
            </c:ext>
          </c:extLst>
        </c:ser>
        <c:ser>
          <c:idx val="5"/>
          <c:order val="5"/>
          <c:tx>
            <c:strRef>
              <c:f>Лист9!$A$7</c:f>
              <c:strCache>
                <c:ptCount val="1"/>
                <c:pt idx="0">
                  <c:v>Государственная пошлина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Лист9!$B$7:$H$7</c:f>
            </c:numRef>
          </c:val>
          <c:extLst>
            <c:ext xmlns:c16="http://schemas.microsoft.com/office/drawing/2014/chart" uri="{C3380CC4-5D6E-409C-BE32-E72D297353CC}">
              <c16:uniqueId val="{00000005-FE58-4814-B16D-D3CB32D8D02A}"/>
            </c:ext>
          </c:extLst>
        </c:ser>
        <c:ser>
          <c:idx val="6"/>
          <c:order val="6"/>
          <c:tx>
            <c:strRef>
              <c:f>Лист9!$A$8</c:f>
              <c:strCache>
                <c:ptCount val="1"/>
                <c:pt idx="0">
                  <c:v>Налог, взимаемый в связи с применением УСН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Лист9!$B$8:$H$8</c:f>
            </c:numRef>
          </c:val>
          <c:extLst>
            <c:ext xmlns:c16="http://schemas.microsoft.com/office/drawing/2014/chart" uri="{C3380CC4-5D6E-409C-BE32-E72D297353CC}">
              <c16:uniqueId val="{00000006-FE58-4814-B16D-D3CB32D8D02A}"/>
            </c:ext>
          </c:extLst>
        </c:ser>
        <c:ser>
          <c:idx val="7"/>
          <c:order val="7"/>
          <c:tx>
            <c:strRef>
              <c:f>Лист9!$A$9</c:f>
              <c:strCache>
                <c:ptCount val="1"/>
                <c:pt idx="0">
                  <c:v>Единый налог на вмененный доход 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Лист9!$B$9:$H$9</c:f>
            </c:numRef>
          </c:val>
          <c:extLst>
            <c:ext xmlns:c16="http://schemas.microsoft.com/office/drawing/2014/chart" uri="{C3380CC4-5D6E-409C-BE32-E72D297353CC}">
              <c16:uniqueId val="{00000007-FE58-4814-B16D-D3CB32D8D02A}"/>
            </c:ext>
          </c:extLst>
        </c:ser>
        <c:ser>
          <c:idx val="8"/>
          <c:order val="8"/>
          <c:tx>
            <c:strRef>
              <c:f>Лист9!$A$10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Лист9!$B$10:$H$10</c:f>
            </c:numRef>
          </c:val>
          <c:extLst>
            <c:ext xmlns:c16="http://schemas.microsoft.com/office/drawing/2014/chart" uri="{C3380CC4-5D6E-409C-BE32-E72D297353CC}">
              <c16:uniqueId val="{00000008-FE58-4814-B16D-D3CB32D8D02A}"/>
            </c:ext>
          </c:extLst>
        </c:ser>
        <c:ser>
          <c:idx val="9"/>
          <c:order val="9"/>
          <c:tx>
            <c:strRef>
              <c:f>Лист9!$A$11</c:f>
              <c:strCache>
                <c:ptCount val="1"/>
                <c:pt idx="0">
                  <c:v>Налог, взимаемый в связи с применением патентной системы налогообложения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Лист9!$B$11:$H$11</c:f>
            </c:numRef>
          </c:val>
          <c:extLst>
            <c:ext xmlns:c16="http://schemas.microsoft.com/office/drawing/2014/chart" uri="{C3380CC4-5D6E-409C-BE32-E72D297353CC}">
              <c16:uniqueId val="{00000009-FE58-4814-B16D-D3CB32D8D02A}"/>
            </c:ext>
          </c:extLst>
        </c:ser>
        <c:ser>
          <c:idx val="10"/>
          <c:order val="10"/>
          <c:tx>
            <c:strRef>
              <c:f>Лист9!$A$12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Лист9!$B$12:$H$12</c:f>
            </c:numRef>
          </c:val>
          <c:extLst>
            <c:ext xmlns:c16="http://schemas.microsoft.com/office/drawing/2014/chart" uri="{C3380CC4-5D6E-409C-BE32-E72D297353CC}">
              <c16:uniqueId val="{0000000A-FE58-4814-B16D-D3CB32D8D02A}"/>
            </c:ext>
          </c:extLst>
        </c:ser>
        <c:ser>
          <c:idx val="11"/>
          <c:order val="11"/>
          <c:tx>
            <c:strRef>
              <c:f>Лист9!$A$13</c:f>
              <c:strCache>
                <c:ptCount val="1"/>
                <c:pt idx="0">
                  <c:v>Дивиденды по акциям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Лист9!$B$13:$H$13</c:f>
            </c:numRef>
          </c:val>
          <c:extLst>
            <c:ext xmlns:c16="http://schemas.microsoft.com/office/drawing/2014/chart" uri="{C3380CC4-5D6E-409C-BE32-E72D297353CC}">
              <c16:uniqueId val="{0000000B-FE58-4814-B16D-D3CB32D8D02A}"/>
            </c:ext>
          </c:extLst>
        </c:ser>
        <c:ser>
          <c:idx val="12"/>
          <c:order val="12"/>
          <c:tx>
            <c:strRef>
              <c:f>Лист9!$A$14</c:f>
              <c:strCache>
                <c:ptCount val="1"/>
                <c:pt idx="0">
                  <c:v>Доходы от аренды ЗУ и от сдачи в аренду имущества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Лист9!$B$14:$H$14</c:f>
            </c:numRef>
          </c:val>
          <c:extLst>
            <c:ext xmlns:c16="http://schemas.microsoft.com/office/drawing/2014/chart" uri="{C3380CC4-5D6E-409C-BE32-E72D297353CC}">
              <c16:uniqueId val="{0000000C-FE58-4814-B16D-D3CB32D8D02A}"/>
            </c:ext>
          </c:extLst>
        </c:ser>
        <c:ser>
          <c:idx val="13"/>
          <c:order val="13"/>
          <c:tx>
            <c:strRef>
              <c:f>Лист9!$A$15</c:f>
              <c:strCache>
                <c:ptCount val="1"/>
                <c:pt idx="0">
                  <c:v>Доходы от аренды земельных участков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Лист9!$B$15:$H$15</c:f>
            </c:numRef>
          </c:val>
          <c:extLst>
            <c:ext xmlns:c16="http://schemas.microsoft.com/office/drawing/2014/chart" uri="{C3380CC4-5D6E-409C-BE32-E72D297353CC}">
              <c16:uniqueId val="{0000000D-FE58-4814-B16D-D3CB32D8D02A}"/>
            </c:ext>
          </c:extLst>
        </c:ser>
        <c:ser>
          <c:idx val="14"/>
          <c:order val="14"/>
          <c:tx>
            <c:strRef>
              <c:f>Лист9!$A$16</c:f>
              <c:strCache>
                <c:ptCount val="1"/>
                <c:pt idx="0">
                  <c:v>Доходы от сдачи в аренду имущества  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Лист9!$B$16:$H$16</c:f>
            </c:numRef>
          </c:val>
          <c:extLst>
            <c:ext xmlns:c16="http://schemas.microsoft.com/office/drawing/2014/chart" uri="{C3380CC4-5D6E-409C-BE32-E72D297353CC}">
              <c16:uniqueId val="{0000000E-FE58-4814-B16D-D3CB32D8D02A}"/>
            </c:ext>
          </c:extLst>
        </c:ser>
        <c:ser>
          <c:idx val="15"/>
          <c:order val="15"/>
          <c:tx>
            <c:strRef>
              <c:f>Лист9!$A$17</c:f>
              <c:strCache>
                <c:ptCount val="1"/>
                <c:pt idx="0">
                  <c:v>Плата по соглашениям об установлении сервитута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Лист9!$B$17:$H$17</c:f>
            </c:numRef>
          </c:val>
          <c:extLst>
            <c:ext xmlns:c16="http://schemas.microsoft.com/office/drawing/2014/chart" uri="{C3380CC4-5D6E-409C-BE32-E72D297353CC}">
              <c16:uniqueId val="{0000000F-FE58-4814-B16D-D3CB32D8D02A}"/>
            </c:ext>
          </c:extLst>
        </c:ser>
        <c:ser>
          <c:idx val="16"/>
          <c:order val="16"/>
          <c:tx>
            <c:strRef>
              <c:f>Лист9!$A$18</c:f>
              <c:strCache>
                <c:ptCount val="1"/>
                <c:pt idx="0">
                  <c:v>Доходы от перечисления части прибыли МУП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Лист9!$B$18:$H$18</c:f>
            </c:numRef>
          </c:val>
          <c:extLst>
            <c:ext xmlns:c16="http://schemas.microsoft.com/office/drawing/2014/chart" uri="{C3380CC4-5D6E-409C-BE32-E72D297353CC}">
              <c16:uniqueId val="{00000010-FE58-4814-B16D-D3CB32D8D02A}"/>
            </c:ext>
          </c:extLst>
        </c:ser>
        <c:ser>
          <c:idx val="17"/>
          <c:order val="17"/>
          <c:tx>
            <c:strRef>
              <c:f>Лист9!$A$19</c:f>
              <c:strCache>
                <c:ptCount val="1"/>
                <c:pt idx="0">
                  <c:v>Прочие поступления от использования имущества</c:v>
                </c:pt>
              </c:strCache>
            </c:strRef>
          </c:tx>
          <c:spPr>
            <a:solidFill>
              <a:schemeClr val="accent6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invertIfNegative val="0"/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Лист9!$B$19:$H$19</c:f>
            </c:numRef>
          </c:val>
          <c:extLst>
            <c:ext xmlns:c16="http://schemas.microsoft.com/office/drawing/2014/chart" uri="{C3380CC4-5D6E-409C-BE32-E72D297353CC}">
              <c16:uniqueId val="{00000011-FE58-4814-B16D-D3CB32D8D02A}"/>
            </c:ext>
          </c:extLst>
        </c:ser>
        <c:ser>
          <c:idx val="18"/>
          <c:order val="18"/>
          <c:tx>
            <c:strRef>
              <c:f>Лист9!$A$20</c:f>
              <c:strCache>
                <c:ptCount val="1"/>
                <c:pt idx="0">
                  <c:v>Плата за негативное воздействие на окружающую среду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Лист9!$B$1:$H$1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Лист9!$B$20:$H$20</c:f>
              <c:numCache>
                <c:formatCode>#,##0</c:formatCode>
                <c:ptCount val="6"/>
                <c:pt idx="0">
                  <c:v>141844</c:v>
                </c:pt>
                <c:pt idx="1">
                  <c:v>160872.46</c:v>
                </c:pt>
                <c:pt idx="2">
                  <c:v>194048.79</c:v>
                </c:pt>
                <c:pt idx="3">
                  <c:v>137826.12865</c:v>
                </c:pt>
                <c:pt idx="4">
                  <c:v>143339.17379999999</c:v>
                </c:pt>
                <c:pt idx="5">
                  <c:v>149072.74075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FE58-4814-B16D-D3CB32D8D0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232677872"/>
        <c:axId val="-232677328"/>
        <c:axId val="0"/>
      </c:bar3DChart>
      <c:catAx>
        <c:axId val="-232677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232677328"/>
        <c:crosses val="autoZero"/>
        <c:auto val="1"/>
        <c:lblAlgn val="ctr"/>
        <c:lblOffset val="100"/>
        <c:noMultiLvlLbl val="0"/>
      </c:catAx>
      <c:valAx>
        <c:axId val="-2326773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-232677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i="0" u="none" strike="noStrike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Дивиденды по акциям</a:t>
            </a:r>
          </a:p>
        </c:rich>
      </c:tx>
      <c:layout>
        <c:manualLayout>
          <c:xMode val="edge"/>
          <c:yMode val="edge"/>
          <c:x val="0.22329959056517149"/>
          <c:y val="1.58169517869419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Дивиденды по акциям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Лист1!$B$2:$B$7</c:f>
              <c:numCache>
                <c:formatCode>#,##0</c:formatCode>
                <c:ptCount val="6"/>
                <c:pt idx="0">
                  <c:v>0</c:v>
                </c:pt>
                <c:pt idx="1">
                  <c:v>277735</c:v>
                </c:pt>
                <c:pt idx="2">
                  <c:v>332250.08</c:v>
                </c:pt>
                <c:pt idx="3">
                  <c:v>0</c:v>
                </c:pt>
                <c:pt idx="4">
                  <c:v>100592.21</c:v>
                </c:pt>
                <c:pt idx="5">
                  <c:v>21981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06-49EB-8345-77C98EBEB6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232507152"/>
        <c:axId val="-232504976"/>
        <c:axId val="0"/>
      </c:bar3DChart>
      <c:catAx>
        <c:axId val="-232507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232504976"/>
        <c:crosses val="autoZero"/>
        <c:auto val="1"/>
        <c:lblAlgn val="ctr"/>
        <c:lblOffset val="100"/>
        <c:noMultiLvlLbl val="0"/>
      </c:catAx>
      <c:valAx>
        <c:axId val="-2325049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-232507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i="0" u="none" strike="noStrike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Доходы от аренды ЗУ и от сдачи в аренду имущества</a:t>
            </a:r>
          </a:p>
        </c:rich>
      </c:tx>
      <c:layout>
        <c:manualLayout>
          <c:xMode val="edge"/>
          <c:yMode val="edge"/>
          <c:x val="0.13996631995652056"/>
          <c:y val="3.43041127119697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862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от аренды ЗУ и от сдачи в аренду имущества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</c:numCache>
            </c:numRef>
          </c:cat>
          <c:val>
            <c:numRef>
              <c:f>Лист1!$B$2:$B$7</c:f>
              <c:numCache>
                <c:formatCode>#,##0</c:formatCode>
                <c:ptCount val="6"/>
                <c:pt idx="0">
                  <c:v>120112</c:v>
                </c:pt>
                <c:pt idx="1">
                  <c:v>101161.71</c:v>
                </c:pt>
                <c:pt idx="2">
                  <c:v>105526.02</c:v>
                </c:pt>
                <c:pt idx="3">
                  <c:v>109649.58</c:v>
                </c:pt>
                <c:pt idx="4">
                  <c:v>96074.966180000003</c:v>
                </c:pt>
                <c:pt idx="5">
                  <c:v>96074.966180000003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D0-406B-A4DE-9BD7895DF4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232502256"/>
        <c:axId val="-232503344"/>
        <c:axId val="0"/>
      </c:bar3DChart>
      <c:catAx>
        <c:axId val="-23250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232503344"/>
        <c:crosses val="autoZero"/>
        <c:auto val="1"/>
        <c:lblAlgn val="ctr"/>
        <c:lblOffset val="100"/>
        <c:noMultiLvlLbl val="0"/>
      </c:catAx>
      <c:valAx>
        <c:axId val="-2325033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-23250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2195398164061981E-2"/>
          <c:y val="0.18497648453841747"/>
          <c:w val="0.95621834072771317"/>
          <c:h val="0.77670676952183004"/>
        </c:manualLayout>
      </c:layout>
      <c:pie3DChart>
        <c:varyColors val="1"/>
        <c:ser>
          <c:idx val="0"/>
          <c:order val="0"/>
          <c:explosion val="27"/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5CE7-4B77-B88D-F2B557EBB566}"/>
              </c:ext>
            </c:extLst>
          </c:dPt>
          <c:dPt>
            <c:idx val="1"/>
            <c:bubble3D val="0"/>
            <c:spPr>
              <a:solidFill>
                <a:srgbClr val="00CC66"/>
              </a:solidFill>
              <a:ln>
                <a:solidFill>
                  <a:srgbClr val="00B85C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5CE7-4B77-B88D-F2B557EBB566}"/>
              </c:ext>
            </c:extLst>
          </c:dPt>
          <c:dLbls>
            <c:dLbl>
              <c:idx val="0"/>
              <c:layout>
                <c:manualLayout>
                  <c:x val="-0.15101029883954864"/>
                  <c:y val="-0.21441784243974582"/>
                </c:manualLayout>
              </c:layout>
              <c:tx>
                <c:rich>
                  <a:bodyPr/>
                  <a:lstStyle/>
                  <a:p>
                    <a:pPr>
                      <a:defRPr sz="2000">
                        <a:solidFill>
                          <a:schemeClr val="tx1"/>
                        </a:solidFill>
                      </a:defRPr>
                    </a:pPr>
                    <a:r>
                      <a:rPr lang="en-US" sz="2000" b="1" dirty="0" smtClean="0">
                        <a:solidFill>
                          <a:schemeClr val="tx1"/>
                        </a:solidFill>
                      </a:rPr>
                      <a:t>85%</a:t>
                    </a:r>
                    <a:endParaRPr lang="en-US" sz="2000" b="1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CE7-4B77-B88D-F2B557EBB566}"/>
                </c:ext>
              </c:extLst>
            </c:dLbl>
            <c:dLbl>
              <c:idx val="1"/>
              <c:layout>
                <c:manualLayout>
                  <c:x val="0.12483232743115241"/>
                  <c:y val="8.4591177371864112E-2"/>
                </c:manualLayout>
              </c:layout>
              <c:tx>
                <c:rich>
                  <a:bodyPr/>
                  <a:lstStyle/>
                  <a:p>
                    <a:pPr>
                      <a:defRPr sz="2000">
                        <a:solidFill>
                          <a:schemeClr val="tx1"/>
                        </a:solidFill>
                      </a:defRPr>
                    </a:pPr>
                    <a:r>
                      <a:rPr lang="en-US" sz="2000" b="1" dirty="0" smtClean="0">
                        <a:solidFill>
                          <a:schemeClr val="tx1"/>
                        </a:solidFill>
                      </a:rPr>
                      <a:t>15%</a:t>
                    </a:r>
                    <a:endParaRPr lang="en-US" sz="2000" b="1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CE7-4B77-B88D-F2B557EBB566}"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'прогр непрогр'!$B$4:$B$5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'прогр непрогр'!$C$4:$C$5</c:f>
              <c:numCache>
                <c:formatCode>_-* #\ ##0.00_р_._-;\-* #\ ##0.00_р_._-;_-* "-"??_р_._-;_-@_-</c:formatCode>
                <c:ptCount val="2"/>
                <c:pt idx="0">
                  <c:v>4333189945.6700001</c:v>
                </c:pt>
                <c:pt idx="1">
                  <c:v>873525716.72000003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CE7-4B77-B88D-F2B557EBB5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t"/>
      <c:legendEntry>
        <c:idx val="0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/>
            </a:pPr>
            <a:endParaRPr lang="ru-RU"/>
          </a:p>
        </c:txPr>
      </c:legendEntry>
      <c:layout/>
      <c:overlay val="0"/>
    </c:legend>
    <c:plotVisOnly val="1"/>
    <c:dispBlanksAs val="zero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2195398164061981E-2"/>
          <c:y val="0.18497648453841747"/>
          <c:w val="0.95621834072771317"/>
          <c:h val="0.77670676952183004"/>
        </c:manualLayout>
      </c:layout>
      <c:pie3DChart>
        <c:varyColors val="1"/>
        <c:ser>
          <c:idx val="0"/>
          <c:order val="0"/>
          <c:explosion val="27"/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5CE7-4B77-B88D-F2B557EBB566}"/>
              </c:ext>
            </c:extLst>
          </c:dPt>
          <c:dPt>
            <c:idx val="1"/>
            <c:bubble3D val="0"/>
            <c:spPr>
              <a:solidFill>
                <a:srgbClr val="00CC66"/>
              </a:solidFill>
              <a:ln>
                <a:solidFill>
                  <a:srgbClr val="00B85C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5CE7-4B77-B88D-F2B557EBB566}"/>
              </c:ext>
            </c:extLst>
          </c:dPt>
          <c:dLbls>
            <c:dLbl>
              <c:idx val="0"/>
              <c:layout>
                <c:manualLayout>
                  <c:x val="-0.15101029883954864"/>
                  <c:y val="-0.21441784243974582"/>
                </c:manualLayout>
              </c:layout>
              <c:tx>
                <c:rich>
                  <a:bodyPr/>
                  <a:lstStyle/>
                  <a:p>
                    <a:pPr>
                      <a:defRPr sz="2000">
                        <a:solidFill>
                          <a:schemeClr val="tx1"/>
                        </a:solidFill>
                      </a:defRPr>
                    </a:pPr>
                    <a:r>
                      <a:rPr lang="en-US" sz="2000" b="1" dirty="0" smtClean="0">
                        <a:solidFill>
                          <a:schemeClr val="tx1"/>
                        </a:solidFill>
                      </a:rPr>
                      <a:t>87%</a:t>
                    </a:r>
                    <a:endParaRPr lang="en-US" sz="2000" b="1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CE7-4B77-B88D-F2B557EBB566}"/>
                </c:ext>
              </c:extLst>
            </c:dLbl>
            <c:dLbl>
              <c:idx val="1"/>
              <c:layout>
                <c:manualLayout>
                  <c:x val="0.12483232743115241"/>
                  <c:y val="8.4591177371864112E-2"/>
                </c:manualLayout>
              </c:layout>
              <c:tx>
                <c:rich>
                  <a:bodyPr/>
                  <a:lstStyle/>
                  <a:p>
                    <a:pPr>
                      <a:defRPr sz="2000">
                        <a:solidFill>
                          <a:schemeClr val="tx1"/>
                        </a:solidFill>
                      </a:defRPr>
                    </a:pPr>
                    <a:r>
                      <a:rPr lang="en-US" sz="2000" b="1" dirty="0" smtClean="0">
                        <a:solidFill>
                          <a:schemeClr val="tx1"/>
                        </a:solidFill>
                      </a:rPr>
                      <a:t>13%</a:t>
                    </a:r>
                    <a:endParaRPr lang="en-US" sz="2000" b="1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CE7-4B77-B88D-F2B557EBB566}"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'прогр непрогр'!$B$4:$B$5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'прогр непрогр'!$C$4:$C$5</c:f>
              <c:numCache>
                <c:formatCode>_-* #\ ##0.00_р_._-;\-* #\ ##0.00_р_._-;_-* "-"??_р_._-;_-@_-</c:formatCode>
                <c:ptCount val="2"/>
                <c:pt idx="0">
                  <c:v>4333189945.6700001</c:v>
                </c:pt>
                <c:pt idx="1">
                  <c:v>873525716.72000003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CE7-4B77-B88D-F2B557EBB5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t"/>
      <c:legendEntry>
        <c:idx val="0"/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ru-RU"/>
          </a:p>
        </c:txPr>
      </c:legendEntry>
      <c:layout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zero"/>
    <c:showDLblsOverMax val="0"/>
  </c:chart>
  <c:spPr>
    <a:ln>
      <a:solidFill>
        <a:schemeClr val="bg1"/>
      </a:solidFill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273423333013768E-2"/>
          <c:y val="0.10606412592874452"/>
          <c:w val="0.96745315333397242"/>
          <c:h val="0.692949886180815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72 132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AEA-4034-8AF7-AE06B0A868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2"/>
                </a:solidFill>
              </a:ln>
              <a:effectLst/>
            </c:spPr>
            <c:trendlineType val="linear"/>
            <c:dispRSqr val="0"/>
            <c:dispEq val="0"/>
          </c:trendline>
          <c:cat>
            <c:strRef>
              <c:f>Лист1!$A$3:$A$7</c:f>
              <c:strCache>
                <c:ptCount val="5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2025-2027</c:v>
                </c:pt>
                <c:pt idx="4">
                  <c:v>2030</c:v>
                </c:pt>
              </c:strCache>
            </c:strRef>
          </c:cat>
          <c:val>
            <c:numRef>
              <c:f>Лист1!$B$3:$B$7</c:f>
              <c:numCache>
                <c:formatCode>#,##0</c:formatCode>
                <c:ptCount val="5"/>
                <c:pt idx="0">
                  <c:v>71382</c:v>
                </c:pt>
                <c:pt idx="1">
                  <c:v>71506</c:v>
                </c:pt>
                <c:pt idx="2">
                  <c:v>72132</c:v>
                </c:pt>
                <c:pt idx="3">
                  <c:v>72733</c:v>
                </c:pt>
                <c:pt idx="4">
                  <c:v>73316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D56-40E5-BFB2-EC04905FF03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2047665728"/>
        <c:axId val="2095452624"/>
      </c:barChart>
      <c:catAx>
        <c:axId val="20476657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95452624"/>
        <c:crosses val="autoZero"/>
        <c:auto val="1"/>
        <c:lblAlgn val="ctr"/>
        <c:lblOffset val="100"/>
        <c:noMultiLvlLbl val="0"/>
      </c:catAx>
      <c:valAx>
        <c:axId val="209545262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204766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sz="1400"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553465152807672E-3"/>
          <c:y val="0"/>
          <c:w val="0.96036676464610438"/>
          <c:h val="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ash"/>
              </a:ln>
              <a:effectLst/>
            </c:spPr>
            <c:trendlineType val="linear"/>
            <c:dispRSqr val="0"/>
            <c:dispEq val="0"/>
          </c:trendline>
          <c:cat>
            <c:strRef>
              <c:f>Лист1!$A$4:$A$8</c:f>
              <c:strCache>
                <c:ptCount val="5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2024-2027</c:v>
                </c:pt>
                <c:pt idx="4">
                  <c:v>2030</c:v>
                </c:pt>
              </c:strCache>
            </c:strRef>
          </c:cat>
          <c:val>
            <c:numRef>
              <c:f>Лист1!$B$4:$B$8</c:f>
              <c:numCache>
                <c:formatCode>General</c:formatCode>
                <c:ptCount val="5"/>
                <c:pt idx="0">
                  <c:v>-419</c:v>
                </c:pt>
                <c:pt idx="1">
                  <c:v>241</c:v>
                </c:pt>
                <c:pt idx="2">
                  <c:v>249</c:v>
                </c:pt>
                <c:pt idx="3">
                  <c:v>306</c:v>
                </c:pt>
                <c:pt idx="4">
                  <c:v>306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C50-459B-A05A-4F691B66A97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2095444464"/>
        <c:axId val="2095442832"/>
      </c:barChart>
      <c:catAx>
        <c:axId val="2095444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95442832"/>
        <c:crosses val="autoZero"/>
        <c:auto val="1"/>
        <c:lblAlgn val="ctr"/>
        <c:lblOffset val="100"/>
        <c:noMultiLvlLbl val="0"/>
      </c:catAx>
      <c:valAx>
        <c:axId val="2095442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95444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892139069485359E-2"/>
          <c:y val="9.5764232162112328E-2"/>
          <c:w val="0.95490960780396239"/>
          <c:h val="0.90423576783788773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ash"/>
              </a:ln>
              <a:effectLst/>
            </c:spPr>
            <c:trendlineType val="linear"/>
            <c:dispRSqr val="0"/>
            <c:dispEq val="0"/>
          </c:trendline>
          <c:val>
            <c:numRef>
              <c:f>Лист1!$B$2:$B$6</c:f>
              <c:numCache>
                <c:formatCode>0.0</c:formatCode>
                <c:ptCount val="5"/>
                <c:pt idx="0">
                  <c:v>525.44830999999999</c:v>
                </c:pt>
                <c:pt idx="1">
                  <c:v>572.68078000000003</c:v>
                </c:pt>
                <c:pt idx="2">
                  <c:v>571.44399999999996</c:v>
                </c:pt>
                <c:pt idx="3">
                  <c:v>707.26437999999996</c:v>
                </c:pt>
                <c:pt idx="4">
                  <c:v>800.17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38-4EA0-A293-440CA9D8A13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2095454256"/>
        <c:axId val="209544500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Лист1!$A$1</c15:sqref>
                        </c15:formulaRef>
                      </c:ext>
                    </c:extLst>
                    <c:strCache>
                      <c:ptCount val="1"/>
                      <c:pt idx="0">
                        <c:v>года</c:v>
                      </c:pt>
                    </c:strCache>
                  </c:strRef>
                </c:tx>
                <c:spPr>
                  <a:gradFill>
                    <a:gsLst>
                      <a:gs pos="0">
                        <a:schemeClr val="accent1">
                          <a:shade val="65000"/>
                        </a:schemeClr>
                      </a:gs>
                      <a:gs pos="100000">
                        <a:schemeClr val="accent1">
                          <a:shade val="65000"/>
                          <a:lumMod val="84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trendline>
                  <c:spPr>
                    <a:ln w="19050" cap="rnd">
                      <a:solidFill>
                        <a:schemeClr val="accent1">
                          <a:shade val="65000"/>
                        </a:schemeClr>
                      </a:solidFill>
                      <a:prstDash val="sysDash"/>
                    </a:ln>
                    <a:effectLst/>
                  </c:spPr>
                  <c:trendlineType val="linear"/>
                  <c:dispRSqr val="0"/>
                  <c:dispEq val="0"/>
                </c:trendline>
                <c:trendline>
                  <c:spPr>
                    <a:ln w="19050" cap="rnd">
                      <a:solidFill>
                        <a:schemeClr val="accent1">
                          <a:shade val="65000"/>
                        </a:schemeClr>
                      </a:solidFill>
                      <a:prstDash val="sysDash"/>
                    </a:ln>
                    <a:effectLst/>
                  </c:spPr>
                  <c:trendlineType val="linear"/>
                  <c:dispRSqr val="0"/>
                  <c:dispEq val="0"/>
                </c:trendline>
                <c:trendline>
                  <c:spPr>
                    <a:ln w="19050" cap="rnd">
                      <a:solidFill>
                        <a:schemeClr val="accent1">
                          <a:shade val="65000"/>
                        </a:schemeClr>
                      </a:solidFill>
                      <a:prstDash val="sysDash"/>
                    </a:ln>
                    <a:effectLst/>
                  </c:spPr>
                  <c:trendlineType val="linear"/>
                  <c:dispRSqr val="0"/>
                  <c:dispEq val="0"/>
                </c:trendline>
                <c:val>
                  <c:numRef>
                    <c:extLst>
                      <c:ext uri="{02D57815-91ED-43cb-92C2-25804820EDAC}">
                        <c15:formulaRef>
                          <c15:sqref>Лист1!$A$2:$A$6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2022</c:v>
                      </c:pt>
                      <c:pt idx="1">
                        <c:v>2023</c:v>
                      </c:pt>
                      <c:pt idx="2">
                        <c:v>2024</c:v>
                      </c:pt>
                      <c:pt idx="3">
                        <c:v>0</c:v>
                      </c:pt>
                      <c:pt idx="4">
                        <c:v>2030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F938-4EA0-A293-440CA9D8A135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Лист1!$C$1</c15:sqref>
                        </c15:formulaRef>
                      </c:ext>
                    </c:extLst>
                    <c:strCache>
                      <c:ptCount val="1"/>
                      <c:pt idx="0">
                        <c:v>Ряд 2</c:v>
                      </c:pt>
                    </c:strCache>
                  </c:strRef>
                </c:tx>
                <c:spPr>
                  <a:gradFill>
                    <a:gsLst>
                      <a:gs pos="0">
                        <a:schemeClr val="accent1">
                          <a:tint val="65000"/>
                        </a:schemeClr>
                      </a:gs>
                      <a:gs pos="100000">
                        <a:schemeClr val="accent1">
                          <a:tint val="65000"/>
                          <a:lumMod val="8400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8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ru-RU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Лист1!$C$2:$C$6</c15:sqref>
                        </c15:formulaRef>
                      </c:ext>
                    </c:extLst>
                    <c:numCache>
                      <c:formatCode>#\ ##0.0</c:formatCode>
                      <c:ptCount val="5"/>
                      <c:pt idx="1">
                        <c:v>8.9889850440284107</c:v>
                      </c:pt>
                      <c:pt idx="2">
                        <c:v>-0.21596324570209902</c:v>
                      </c:pt>
                      <c:pt idx="3">
                        <c:v>23.767924766031314</c:v>
                      </c:pt>
                      <c:pt idx="4">
                        <c:v>13.135911071896487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F938-4EA0-A293-440CA9D8A135}"/>
                  </c:ext>
                </c:extLst>
              </c15:ser>
            </c15:filteredBarSeries>
          </c:ext>
        </c:extLst>
      </c:barChart>
      <c:catAx>
        <c:axId val="20954542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95445008"/>
        <c:crosses val="autoZero"/>
        <c:auto val="1"/>
        <c:lblAlgn val="ctr"/>
        <c:lblOffset val="100"/>
        <c:noMultiLvlLbl val="0"/>
      </c:catAx>
      <c:valAx>
        <c:axId val="20954450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209545425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215924794721356E-2"/>
          <c:y val="0"/>
          <c:w val="0.95556815041055732"/>
          <c:h val="0.889295193929541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ash"/>
              </a:ln>
              <a:effectLst/>
            </c:spPr>
            <c:trendlineType val="linear"/>
            <c:dispRSqr val="0"/>
            <c:dispEq val="0"/>
          </c:trendline>
          <c:cat>
            <c:strRef>
              <c:f>Лист1!$A$3:$A$7</c:f>
              <c:strCache>
                <c:ptCount val="5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2025-2027</c:v>
                </c:pt>
                <c:pt idx="4">
                  <c:v>2030</c:v>
                </c:pt>
              </c:strCache>
            </c:strRef>
          </c:cat>
          <c:val>
            <c:numRef>
              <c:f>Лист1!$B$3:$B$7</c:f>
              <c:numCache>
                <c:formatCode>#,##0</c:formatCode>
                <c:ptCount val="5"/>
                <c:pt idx="0">
                  <c:v>37716</c:v>
                </c:pt>
                <c:pt idx="1">
                  <c:v>38389</c:v>
                </c:pt>
                <c:pt idx="2">
                  <c:v>40543</c:v>
                </c:pt>
                <c:pt idx="3">
                  <c:v>39079</c:v>
                </c:pt>
                <c:pt idx="4">
                  <c:v>39079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D4-46E2-AC78-577EB7033F0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2095446096"/>
        <c:axId val="2095443920"/>
      </c:barChart>
      <c:catAx>
        <c:axId val="20954460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95443920"/>
        <c:crosses val="autoZero"/>
        <c:auto val="1"/>
        <c:lblAlgn val="ctr"/>
        <c:lblOffset val="100"/>
        <c:noMultiLvlLbl val="0"/>
      </c:catAx>
      <c:valAx>
        <c:axId val="20954439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2095446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703834791541045E-2"/>
          <c:y val="0"/>
          <c:w val="0.96659233041691794"/>
          <c:h val="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0">
                  <a:schemeClr val="accent3"/>
                </a:gs>
                <a:gs pos="100000">
                  <a:schemeClr val="accent3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1.2364817812043991E-4"/>
                  <c:y val="0.3055131899907143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5BF-4A33-A058-2DAC02F8E65E}"/>
                </c:ext>
              </c:extLst>
            </c:dLbl>
            <c:dLbl>
              <c:idx val="1"/>
              <c:layout>
                <c:manualLayout>
                  <c:x val="-1.9011281623844878E-3"/>
                  <c:y val="0.308347005249053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5BF-4A33-A058-2DAC02F8E65E}"/>
                </c:ext>
              </c:extLst>
            </c:dLbl>
            <c:dLbl>
              <c:idx val="3"/>
              <c:layout>
                <c:manualLayout>
                  <c:x val="3.3672422743839894E-3"/>
                  <c:y val="0.2749618709916428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5BF-4A33-A058-2DAC02F8E65E}"/>
                </c:ext>
              </c:extLst>
            </c:dLbl>
            <c:dLbl>
              <c:idx val="4"/>
              <c:layout>
                <c:manualLayout>
                  <c:x val="2.5755795746382915E-3"/>
                  <c:y val="0.3094487772255553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125569253175965E-2"/>
                      <c:h val="0.6516909072538934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5BF-4A33-A058-2DAC02F8E6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3"/>
                </a:solidFill>
                <a:prstDash val="sysDash"/>
              </a:ln>
              <a:effectLst/>
            </c:spPr>
            <c:trendlineType val="linear"/>
            <c:dispRSqr val="0"/>
            <c:dispEq val="0"/>
          </c:trendline>
          <c:cat>
            <c:strRef>
              <c:f>Лист1!$A$3:$A$7</c:f>
              <c:strCache>
                <c:ptCount val="5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2025-2027</c:v>
                </c:pt>
                <c:pt idx="4">
                  <c:v>2030</c:v>
                </c:pt>
              </c:strCache>
            </c:strRef>
          </c:cat>
          <c:val>
            <c:numRef>
              <c:f>Лист1!$B$3:$B$7</c:f>
              <c:numCache>
                <c:formatCode>0.0</c:formatCode>
                <c:ptCount val="5"/>
                <c:pt idx="0">
                  <c:v>0.9</c:v>
                </c:pt>
                <c:pt idx="1">
                  <c:v>0.9</c:v>
                </c:pt>
                <c:pt idx="2">
                  <c:v>0.9</c:v>
                </c:pt>
                <c:pt idx="3">
                  <c:v>0.9</c:v>
                </c:pt>
                <c:pt idx="4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5BF-4A33-A058-2DAC02F8E65E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2095446640"/>
        <c:axId val="2095440656"/>
      </c:barChart>
      <c:catAx>
        <c:axId val="20954466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95440656"/>
        <c:crosses val="autoZero"/>
        <c:auto val="1"/>
        <c:lblAlgn val="ctr"/>
        <c:lblOffset val="100"/>
        <c:noMultiLvlLbl val="0"/>
      </c:catAx>
      <c:valAx>
        <c:axId val="20954406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2095446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525683947633049E-2"/>
          <c:y val="0.13953392180154514"/>
          <c:w val="0.95847431605236699"/>
          <c:h val="0.819426689433294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2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4"/>
            <c:invertIfNegative val="0"/>
            <c:bubble3D val="0"/>
            <c:spPr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84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8E6-462C-A943-D24381E5B61D}"/>
              </c:ext>
            </c:extLst>
          </c:dPt>
          <c:dLbls>
            <c:dLbl>
              <c:idx val="0"/>
              <c:layout>
                <c:manualLayout>
                  <c:x val="-4.5555923962021429E-3"/>
                  <c:y val="0.2691757506684980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6E8-4D23-99E0-F7B1D5AE3151}"/>
                </c:ext>
              </c:extLst>
            </c:dLbl>
            <c:dLbl>
              <c:idx val="1"/>
              <c:layout>
                <c:manualLayout>
                  <c:x val="0"/>
                  <c:y val="0.2587943855531011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149,2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8E6-462C-A943-D24381E5B61D}"/>
                </c:ext>
              </c:extLst>
            </c:dLbl>
            <c:dLbl>
              <c:idx val="3"/>
              <c:layout>
                <c:manualLayout>
                  <c:x val="1.5185307987340476E-3"/>
                  <c:y val="0.3400580341719581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8E6-462C-A943-D24381E5B61D}"/>
                </c:ext>
              </c:extLst>
            </c:dLbl>
            <c:dLbl>
              <c:idx val="4"/>
              <c:layout>
                <c:manualLayout>
                  <c:x val="-1.5185307987341588E-3"/>
                  <c:y val="0.3536188754497816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238,6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8E6-462C-A943-D24381E5B6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2"/>
                </a:solidFill>
                <a:prstDash val="sysDash"/>
              </a:ln>
              <a:effectLst/>
            </c:spPr>
            <c:trendlineType val="linear"/>
            <c:dispRSqr val="0"/>
            <c:dispEq val="0"/>
          </c:trendline>
          <c:cat>
            <c:strRef>
              <c:f>Лист1!$A$3:$A$7</c:f>
              <c:strCache>
                <c:ptCount val="5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2025-2027</c:v>
                </c:pt>
                <c:pt idx="4">
                  <c:v>2030</c:v>
                </c:pt>
              </c:strCache>
            </c:strRef>
          </c:cat>
          <c:val>
            <c:numRef>
              <c:f>Лист1!$B$3:$B$7</c:f>
              <c:numCache>
                <c:formatCode>0.0</c:formatCode>
                <c:ptCount val="5"/>
                <c:pt idx="0">
                  <c:v>134.84966</c:v>
                </c:pt>
                <c:pt idx="1">
                  <c:v>149.19999999999999</c:v>
                </c:pt>
                <c:pt idx="2">
                  <c:v>164.8</c:v>
                </c:pt>
                <c:pt idx="3">
                  <c:v>210.9</c:v>
                </c:pt>
                <c:pt idx="4">
                  <c:v>283.60000000000002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8E6-462C-A943-D24381E5B61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2095441744"/>
        <c:axId val="2095447184"/>
      </c:barChart>
      <c:catAx>
        <c:axId val="20954417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95447184"/>
        <c:crosses val="autoZero"/>
        <c:auto val="1"/>
        <c:lblAlgn val="ctr"/>
        <c:lblOffset val="100"/>
        <c:noMultiLvlLbl val="0"/>
      </c:catAx>
      <c:valAx>
        <c:axId val="20954471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2095441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1423644373855147E-2"/>
          <c:y val="7.8105468828076646E-2"/>
          <c:w val="0.96409711768216955"/>
          <c:h val="0.8107350739372812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  <a:sp3d contourW="9525">
              <a:contourClr>
                <a:schemeClr val="accent1">
                  <a:shade val="9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3.3816425120772958E-2"/>
                  <c:y val="-2.04304974699735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743-444A-A0F0-64DD95D0EDA8}"/>
                </c:ext>
              </c:extLst>
            </c:dLbl>
            <c:dLbl>
              <c:idx val="1"/>
              <c:layout>
                <c:manualLayout>
                  <c:x val="-3.703703703703707E-2"/>
                  <c:y val="-2.33491399656841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743-444A-A0F0-64DD95D0EDA8}"/>
                </c:ext>
              </c:extLst>
            </c:dLbl>
            <c:dLbl>
              <c:idx val="2"/>
              <c:layout>
                <c:manualLayout>
                  <c:x val="-2.5764895330112721E-2"/>
                  <c:y val="-2.33491399656841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743-444A-A0F0-64DD95D0EDA8}"/>
                </c:ext>
              </c:extLst>
            </c:dLbl>
            <c:dLbl>
              <c:idx val="3"/>
              <c:layout>
                <c:manualLayout>
                  <c:x val="-1.7713365539452613E-2"/>
                  <c:y val="-2.91864249571051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743-444A-A0F0-64DD95D0ED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Отчет за 2024 год</c:v>
                </c:pt>
                <c:pt idx="1">
                  <c:v>Уточненный план на 2025 г.</c:v>
                </c:pt>
                <c:pt idx="2">
                  <c:v>Уточненный план на 2026 г.</c:v>
                </c:pt>
                <c:pt idx="3">
                  <c:v>Уточненный план на 2027 г.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6923996.5</c:v>
                </c:pt>
                <c:pt idx="1">
                  <c:v>7099365.9400000004</c:v>
                </c:pt>
                <c:pt idx="2">
                  <c:v>6262584.1100000003</c:v>
                </c:pt>
                <c:pt idx="3">
                  <c:v>6271574.0999999996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43-444A-A0F0-64DD95D0EDA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  <a:sp3d contourW="9525">
              <a:contourClr>
                <a:schemeClr val="accent2">
                  <a:shade val="9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3.3816425120772944E-2"/>
                  <c:y val="-2.91864249571051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743-444A-A0F0-64DD95D0EDA8}"/>
                </c:ext>
              </c:extLst>
            </c:dLbl>
            <c:dLbl>
              <c:idx val="1"/>
              <c:layout>
                <c:manualLayout>
                  <c:x val="1.4146429532883455E-2"/>
                  <c:y val="-1.845718328924269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8 040 784,19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743-444A-A0F0-64DD95D0EDA8}"/>
                </c:ext>
              </c:extLst>
            </c:dLbl>
            <c:dLbl>
              <c:idx val="2"/>
              <c:layout>
                <c:manualLayout>
                  <c:x val="3.0292832080780201E-2"/>
                  <c:y val="-5.1672610164842529E-2"/>
                </c:manualLayout>
              </c:layout>
              <c:tx>
                <c:rich>
                  <a:bodyPr/>
                  <a:lstStyle/>
                  <a:p>
                    <a:fld id="{0C610CA4-AAB2-4904-A230-7BC86733BE50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743-444A-A0F0-64DD95D0EDA8}"/>
                </c:ext>
              </c:extLst>
            </c:dLbl>
            <c:dLbl>
              <c:idx val="3"/>
              <c:layout>
                <c:manualLayout>
                  <c:x val="2.5764895330112721E-2"/>
                  <c:y val="-2.91864249571051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A743-444A-A0F0-64DD95D0ED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Отчет за 2024 год</c:v>
                </c:pt>
                <c:pt idx="1">
                  <c:v>Уточненный план на 2025 г.</c:v>
                </c:pt>
                <c:pt idx="2">
                  <c:v>Уточненный план на 2026 г.</c:v>
                </c:pt>
                <c:pt idx="3">
                  <c:v>Уточненный план на 2027 г.</c:v>
                </c:pt>
              </c:strCache>
            </c:strRef>
          </c:cat>
          <c:val>
            <c:numRef>
              <c:f>Лист1!$C$2:$C$5</c:f>
              <c:numCache>
                <c:formatCode>#,##0.00</c:formatCode>
                <c:ptCount val="4"/>
                <c:pt idx="0">
                  <c:v>7229273.5599999996</c:v>
                </c:pt>
                <c:pt idx="1">
                  <c:v>8258511.2300000004</c:v>
                </c:pt>
                <c:pt idx="2">
                  <c:v>6648222.0999999996</c:v>
                </c:pt>
                <c:pt idx="3">
                  <c:v>6679077.0999999996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743-444A-A0F0-64DD95D0EDA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lumMod val="110000"/>
                    <a:satMod val="105000"/>
                    <a:tint val="67000"/>
                  </a:schemeClr>
                </a:gs>
                <a:gs pos="50000">
                  <a:schemeClr val="accent3">
                    <a:lumMod val="105000"/>
                    <a:satMod val="103000"/>
                    <a:tint val="73000"/>
                  </a:schemeClr>
                </a:gs>
                <a:gs pos="100000">
                  <a:schemeClr val="accent3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/>
            <a:sp3d contourW="9525">
              <a:contourClr>
                <a:schemeClr val="accent3">
                  <a:shade val="9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8.1597459813250978E-2"/>
                  <c:y val="4.6863588798691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A743-444A-A0F0-64DD95D0EDA8}"/>
                </c:ext>
              </c:extLst>
            </c:dLbl>
            <c:dLbl>
              <c:idx val="1"/>
              <c:layout>
                <c:manualLayout>
                  <c:x val="8.7540838886136854E-2"/>
                  <c:y val="0.102606600896122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A743-444A-A0F0-64DD95D0EDA8}"/>
                </c:ext>
              </c:extLst>
            </c:dLbl>
            <c:dLbl>
              <c:idx val="2"/>
              <c:layout>
                <c:manualLayout>
                  <c:x val="8.1099651058421859E-2"/>
                  <c:y val="5.475716117985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A743-444A-A0F0-64DD95D0EDA8}"/>
                </c:ext>
              </c:extLst>
            </c:dLbl>
            <c:dLbl>
              <c:idx val="3"/>
              <c:layout>
                <c:manualLayout>
                  <c:x val="8.2666707786646421E-2"/>
                  <c:y val="5.86621271194181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A743-444A-A0F0-64DD95D0ED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Отчет за 2024 год</c:v>
                </c:pt>
                <c:pt idx="1">
                  <c:v>Уточненный план на 2025 г.</c:v>
                </c:pt>
                <c:pt idx="2">
                  <c:v>Уточненный план на 2026 г.</c:v>
                </c:pt>
                <c:pt idx="3">
                  <c:v>Уточненный план на 2027 г.</c:v>
                </c:pt>
              </c:strCache>
            </c:strRef>
          </c:cat>
          <c:val>
            <c:numRef>
              <c:f>Лист1!$D$2:$D$5</c:f>
              <c:numCache>
                <c:formatCode>#,##0.00</c:formatCode>
                <c:ptCount val="4"/>
                <c:pt idx="0">
                  <c:v>-305277.06</c:v>
                </c:pt>
                <c:pt idx="1">
                  <c:v>-1159145.33</c:v>
                </c:pt>
                <c:pt idx="2">
                  <c:v>-385638</c:v>
                </c:pt>
                <c:pt idx="3">
                  <c:v>-407503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A743-444A-A0F0-64DD95D0ED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12452448"/>
        <c:axId val="612453432"/>
        <c:axId val="0"/>
      </c:bar3DChart>
      <c:catAx>
        <c:axId val="612452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2453432"/>
        <c:crosses val="autoZero"/>
        <c:auto val="1"/>
        <c:lblAlgn val="ctr"/>
        <c:lblOffset val="100"/>
        <c:noMultiLvlLbl val="0"/>
      </c:catAx>
      <c:valAx>
        <c:axId val="6124534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612452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520818595996843"/>
          <c:y val="0.9200827302965886"/>
          <c:w val="0.43652790601000629"/>
          <c:h val="7.99172697034113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5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chemeClr val="tx1"/>
                </a:solidFill>
              </a:rPr>
              <a:t>структура налоговых доходов</a:t>
            </a:r>
          </a:p>
        </c:rich>
      </c:tx>
      <c:layout>
        <c:manualLayout>
          <c:xMode val="edge"/>
          <c:yMode val="edge"/>
          <c:x val="0.14223120236994477"/>
          <c:y val="5.41072976267199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5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3.182856180247378E-2"/>
          <c:y val="0.2922380767593607"/>
          <c:w val="0.5349419809365934"/>
          <c:h val="0.4950451635254236"/>
        </c:manualLayout>
      </c:layout>
      <c:doughnut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Лист6!$A$6:$A$12</c:f>
              <c:strCache>
                <c:ptCount val="6"/>
                <c:pt idx="0">
                  <c:v>Налог на доходы физических лиц
- 2 706 197,61 тыс.руб. (79,8%)</c:v>
                </c:pt>
                <c:pt idx="1">
                  <c:v>Налог на добычу ОПИ
- 246 037,16 тыс.руб. (7,3%)</c:v>
                </c:pt>
                <c:pt idx="2">
                  <c:v>Государственная пошлина
- 28 335,2 тыс.руб. (0,8%)</c:v>
                </c:pt>
                <c:pt idx="3">
                  <c:v>Налог, взимаемый в связи с применением УСН 
- 373 533,98 тыс.руб. (11%)</c:v>
                </c:pt>
                <c:pt idx="4">
                  <c:v>Акцизы на нефтепродукты 
- 8 456,85 тыс. руб. (0,2%)</c:v>
                </c:pt>
                <c:pt idx="5">
                  <c:v>Налог, взимаемый в связи с применением патентной системы налогообложения
- 27 547,48 тыс.руб. (0,8 %)</c:v>
                </c:pt>
              </c:strCache>
            </c:strRef>
          </c:cat>
          <c:val>
            <c:numRef>
              <c:f>Лист6!$B$6:$B$12</c:f>
            </c:numRef>
          </c:val>
          <c:extLst>
            <c:ext xmlns:c16="http://schemas.microsoft.com/office/drawing/2014/chart" uri="{C3380CC4-5D6E-409C-BE32-E72D297353CC}">
              <c16:uniqueId val="{00000000-4E54-4865-BDEC-8BEEE65C0BA5}"/>
            </c:ext>
          </c:extLst>
        </c:ser>
        <c:ser>
          <c:idx val="1"/>
          <c:order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Лист6!$A$6:$A$12</c:f>
              <c:strCache>
                <c:ptCount val="6"/>
                <c:pt idx="0">
                  <c:v>Налог на доходы физических лиц
- 2 706 197,61 тыс.руб. (79,8%)</c:v>
                </c:pt>
                <c:pt idx="1">
                  <c:v>Налог на добычу ОПИ
- 246 037,16 тыс.руб. (7,3%)</c:v>
                </c:pt>
                <c:pt idx="2">
                  <c:v>Государственная пошлина
- 28 335,2 тыс.руб. (0,8%)</c:v>
                </c:pt>
                <c:pt idx="3">
                  <c:v>Налог, взимаемый в связи с применением УСН 
- 373 533,98 тыс.руб. (11%)</c:v>
                </c:pt>
                <c:pt idx="4">
                  <c:v>Акцизы на нефтепродукты 
- 8 456,85 тыс. руб. (0,2%)</c:v>
                </c:pt>
                <c:pt idx="5">
                  <c:v>Налог, взимаемый в связи с применением патентной системы налогообложения
- 27 547,48 тыс.руб. (0,8 %)</c:v>
                </c:pt>
              </c:strCache>
            </c:strRef>
          </c:cat>
          <c:val>
            <c:numRef>
              <c:f>Лист6!$C$6:$C$12</c:f>
            </c:numRef>
          </c:val>
          <c:extLst>
            <c:ext xmlns:c16="http://schemas.microsoft.com/office/drawing/2014/chart" uri="{C3380CC4-5D6E-409C-BE32-E72D297353CC}">
              <c16:uniqueId val="{00000001-4E54-4865-BDEC-8BEEE65C0BA5}"/>
            </c:ext>
          </c:extLst>
        </c:ser>
        <c:ser>
          <c:idx val="2"/>
          <c:order val="2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E54-4865-BDEC-8BEEE65C0BA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4E54-4865-BDEC-8BEEE65C0BA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4E54-4865-BDEC-8BEEE65C0BA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4E54-4865-BDEC-8BEEE65C0BA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4E54-4865-BDEC-8BEEE65C0BA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4E54-4865-BDEC-8BEEE65C0BA5}"/>
              </c:ext>
            </c:extLst>
          </c:dPt>
          <c:dLbls>
            <c:dLbl>
              <c:idx val="0"/>
              <c:layout>
                <c:manualLayout>
                  <c:x val="5.6199676121708514E-3"/>
                  <c:y val="2.171047795531736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E54-4865-BDEC-8BEEE65C0BA5}"/>
                </c:ext>
              </c:extLst>
            </c:dLbl>
            <c:dLbl>
              <c:idx val="1"/>
              <c:layout>
                <c:manualLayout>
                  <c:x val="-0.11520933604950351"/>
                  <c:y val="-4.99340992972301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9367881973599869E-2"/>
                      <c:h val="5.422200416772797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4E54-4865-BDEC-8BEEE65C0BA5}"/>
                </c:ext>
              </c:extLst>
            </c:dLbl>
            <c:dLbl>
              <c:idx val="2"/>
              <c:layout>
                <c:manualLayout>
                  <c:x val="-7.3059578958221738E-2"/>
                  <c:y val="-9.335505520786505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4E54-4865-BDEC-8BEEE65C0BA5}"/>
                </c:ext>
              </c:extLst>
            </c:dLbl>
            <c:dLbl>
              <c:idx val="4"/>
              <c:layout>
                <c:manualLayout>
                  <c:x val="-8.991948179473444E-2"/>
                  <c:y val="-0.1063813419810554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4E54-4865-BDEC-8BEEE65C0BA5}"/>
                </c:ext>
              </c:extLst>
            </c:dLbl>
            <c:dLbl>
              <c:idx val="5"/>
              <c:layout>
                <c:manualLayout>
                  <c:x val="7.5869562764307188E-2"/>
                  <c:y val="-0.117236580958714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4E54-4865-BDEC-8BEEE65C0BA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Лист6!$A$6:$A$12</c:f>
              <c:strCache>
                <c:ptCount val="6"/>
                <c:pt idx="0">
                  <c:v>Налог на доходы физических лиц
- 2 706 197,61 тыс.руб. (79,8%)</c:v>
                </c:pt>
                <c:pt idx="1">
                  <c:v>Налог на добычу ОПИ
- 246 037,16 тыс.руб. (7,3%)</c:v>
                </c:pt>
                <c:pt idx="2">
                  <c:v>Государственная пошлина
- 28 335,2 тыс.руб. (0,8%)</c:v>
                </c:pt>
                <c:pt idx="3">
                  <c:v>Налог, взимаемый в связи с применением УСН 
- 373 533,98 тыс.руб. (11%)</c:v>
                </c:pt>
                <c:pt idx="4">
                  <c:v>Акцизы на нефтепродукты 
- 8 456,85 тыс. руб. (0,2%)</c:v>
                </c:pt>
                <c:pt idx="5">
                  <c:v>Налог, взимаемый в связи с применением патентной системы налогообложения
- 27 547,48 тыс.руб. (0,8 %)</c:v>
                </c:pt>
              </c:strCache>
            </c:strRef>
          </c:cat>
          <c:val>
            <c:numRef>
              <c:f>Лист6!$D$6:$D$12</c:f>
              <c:numCache>
                <c:formatCode>#\ ##0.00\ _₽</c:formatCode>
                <c:ptCount val="6"/>
                <c:pt idx="0">
                  <c:v>2706197.61</c:v>
                </c:pt>
                <c:pt idx="1">
                  <c:v>246037.16</c:v>
                </c:pt>
                <c:pt idx="2">
                  <c:v>28335.200000000001</c:v>
                </c:pt>
                <c:pt idx="3">
                  <c:v>373533.98</c:v>
                </c:pt>
                <c:pt idx="4">
                  <c:v>8456.85</c:v>
                </c:pt>
                <c:pt idx="5">
                  <c:v>27547.48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E54-4865-BDEC-8BEEE65C0BA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57247822207235644"/>
          <c:y val="0.1538754942693788"/>
          <c:w val="0.40036759898389218"/>
          <c:h val="0.8170822956646741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7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8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99E2D7-36B5-4A10-AB73-0DD56122EF5E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D80BC45-278C-43D6-B211-2906748D93B2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algn="just"/>
          <a:r>
            <a:rPr lang="ru-RU" sz="16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</a:rPr>
            <a:t>Обеспечение сбалансированности бюджета МР «Мирнинский район» РС (Я) на 2025 год и плановый период 2026 и 2027 годы</a:t>
          </a:r>
          <a:endParaRPr lang="ru-RU" sz="1600" b="1" dirty="0">
            <a:solidFill>
              <a:schemeClr val="tx1"/>
            </a:solidFill>
          </a:endParaRPr>
        </a:p>
      </dgm:t>
    </dgm:pt>
    <dgm:pt modelId="{CBD88EFA-0518-48D6-A38D-77167F9A0701}" type="parTrans" cxnId="{5F8158C4-1EE7-449E-A3BB-3EC3FE00E99F}">
      <dgm:prSet/>
      <dgm:spPr/>
      <dgm:t>
        <a:bodyPr/>
        <a:lstStyle/>
        <a:p>
          <a:endParaRPr lang="ru-RU" sz="1600" b="1">
            <a:solidFill>
              <a:srgbClr val="FF0000"/>
            </a:solidFill>
          </a:endParaRPr>
        </a:p>
      </dgm:t>
    </dgm:pt>
    <dgm:pt modelId="{D1038ED1-561C-42E0-809C-90D28C3D5651}" type="sibTrans" cxnId="{5F8158C4-1EE7-449E-A3BB-3EC3FE00E99F}">
      <dgm:prSet/>
      <dgm:spPr/>
      <dgm:t>
        <a:bodyPr/>
        <a:lstStyle/>
        <a:p>
          <a:endParaRPr lang="ru-RU" sz="1600" b="1">
            <a:solidFill>
              <a:srgbClr val="FF0000"/>
            </a:solidFill>
          </a:endParaRPr>
        </a:p>
      </dgm:t>
    </dgm:pt>
    <dgm:pt modelId="{09AF3150-A09D-4200-898E-105D597E6C13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just"/>
          <a:r>
            <a:rPr lang="ru-RU" sz="16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</a:rPr>
            <a:t>Совершенствование механизма финансовой поддержки муниципальных образований поселений Мирнинского района в целях обеспечения сбалансированности бюджетов</a:t>
          </a:r>
          <a:endParaRPr lang="ru-RU" sz="1600" b="1" dirty="0">
            <a:solidFill>
              <a:schemeClr val="tx1"/>
            </a:solidFill>
          </a:endParaRPr>
        </a:p>
      </dgm:t>
    </dgm:pt>
    <dgm:pt modelId="{649F7708-6D0B-4F5B-84BA-B8FB78E96938}" type="parTrans" cxnId="{ACAA0517-8AF5-4D23-B9B0-9CCB4140DB03}">
      <dgm:prSet/>
      <dgm:spPr/>
      <dgm:t>
        <a:bodyPr/>
        <a:lstStyle/>
        <a:p>
          <a:endParaRPr lang="ru-RU" sz="1600" b="1">
            <a:solidFill>
              <a:srgbClr val="FF0000"/>
            </a:solidFill>
          </a:endParaRPr>
        </a:p>
      </dgm:t>
    </dgm:pt>
    <dgm:pt modelId="{B1FC1510-6359-4323-9E54-8E0AC89F4171}" type="sibTrans" cxnId="{ACAA0517-8AF5-4D23-B9B0-9CCB4140DB03}">
      <dgm:prSet/>
      <dgm:spPr/>
      <dgm:t>
        <a:bodyPr/>
        <a:lstStyle/>
        <a:p>
          <a:endParaRPr lang="ru-RU" sz="1600" b="1">
            <a:solidFill>
              <a:srgbClr val="FF0000"/>
            </a:solidFill>
          </a:endParaRPr>
        </a:p>
      </dgm:t>
    </dgm:pt>
    <dgm:pt modelId="{6CF61AB6-25EF-4A96-96D8-D3F37734BFC6}">
      <dgm:prSet phldrT="[Текст]" custT="1"/>
      <dgm:spPr>
        <a:solidFill>
          <a:srgbClr val="E9C2C1"/>
        </a:solidFill>
      </dgm:spPr>
      <dgm:t>
        <a:bodyPr/>
        <a:lstStyle/>
        <a:p>
          <a:pPr algn="just"/>
          <a:r>
            <a:rPr lang="ru-RU" sz="16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</a:rPr>
            <a:t>Эффективные процедуры бюджетного планирования и совершенствование исполнения бюджета</a:t>
          </a:r>
          <a:endParaRPr lang="ru-RU" sz="1600" b="1" dirty="0">
            <a:solidFill>
              <a:schemeClr val="tx1"/>
            </a:solidFill>
          </a:endParaRPr>
        </a:p>
      </dgm:t>
    </dgm:pt>
    <dgm:pt modelId="{89F43D5D-8E16-4113-A5EF-C161B59ACDAE}" type="parTrans" cxnId="{6D6029F0-D45A-4FBA-B1F0-CA5CCD217355}">
      <dgm:prSet/>
      <dgm:spPr/>
      <dgm:t>
        <a:bodyPr/>
        <a:lstStyle/>
        <a:p>
          <a:endParaRPr lang="ru-RU" sz="1600" b="1">
            <a:solidFill>
              <a:srgbClr val="FF0000"/>
            </a:solidFill>
          </a:endParaRPr>
        </a:p>
      </dgm:t>
    </dgm:pt>
    <dgm:pt modelId="{8496D1BB-814C-4B7C-B753-EB0450C130DE}" type="sibTrans" cxnId="{6D6029F0-D45A-4FBA-B1F0-CA5CCD217355}">
      <dgm:prSet/>
      <dgm:spPr/>
      <dgm:t>
        <a:bodyPr/>
        <a:lstStyle/>
        <a:p>
          <a:endParaRPr lang="ru-RU" sz="1600" b="1">
            <a:solidFill>
              <a:srgbClr val="FF0000"/>
            </a:solidFill>
          </a:endParaRPr>
        </a:p>
      </dgm:t>
    </dgm:pt>
    <dgm:pt modelId="{7CF0DC38-F3B0-4853-B68D-3411CBEE2AC6}">
      <dgm:prSet custT="1"/>
      <dgm:spPr>
        <a:solidFill>
          <a:srgbClr val="9AB7CA"/>
        </a:solidFill>
      </dgm:spPr>
      <dgm:t>
        <a:bodyPr/>
        <a:lstStyle/>
        <a:p>
          <a:pPr algn="just"/>
          <a:r>
            <a:rPr lang="ru-RU" sz="16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Повышение открытости и прозрачности управления муниципальными финансами</a:t>
          </a:r>
          <a:endParaRPr lang="ru-RU" sz="1600" b="1" dirty="0">
            <a:solidFill>
              <a:schemeClr val="tx1"/>
            </a:solidFill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gm:t>
    </dgm:pt>
    <dgm:pt modelId="{AEF8E074-52B0-4D74-9CE5-0D4F695BDB53}" type="parTrans" cxnId="{7C7EA718-4B09-4329-84D2-64A1BD2E6238}">
      <dgm:prSet/>
      <dgm:spPr/>
      <dgm:t>
        <a:bodyPr/>
        <a:lstStyle/>
        <a:p>
          <a:endParaRPr lang="ru-RU" sz="1600" b="1">
            <a:solidFill>
              <a:srgbClr val="FF0000"/>
            </a:solidFill>
          </a:endParaRPr>
        </a:p>
      </dgm:t>
    </dgm:pt>
    <dgm:pt modelId="{A65313C4-D32D-44E2-BE93-DAE8C5217895}" type="sibTrans" cxnId="{7C7EA718-4B09-4329-84D2-64A1BD2E6238}">
      <dgm:prSet/>
      <dgm:spPr/>
      <dgm:t>
        <a:bodyPr/>
        <a:lstStyle/>
        <a:p>
          <a:endParaRPr lang="ru-RU" sz="1600" b="1">
            <a:solidFill>
              <a:srgbClr val="FF0000"/>
            </a:solidFill>
          </a:endParaRPr>
        </a:p>
      </dgm:t>
    </dgm:pt>
    <dgm:pt modelId="{E028CC7C-6FF0-436C-942B-E7FC2176FC8B}">
      <dgm:prSet custT="1"/>
      <dgm:spPr>
        <a:solidFill>
          <a:srgbClr val="F1F38D"/>
        </a:solidFill>
      </dgm:spPr>
      <dgm:t>
        <a:bodyPr/>
        <a:lstStyle/>
        <a:p>
          <a:pPr algn="just"/>
          <a:r>
            <a:rPr lang="ru-RU" sz="16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</a:rPr>
            <a:t>Совершенствование системы закупок товаров, работ и услуг для обеспечения муниципальных нужд МР «Мирнинский район» РС (Я)</a:t>
          </a:r>
          <a:endParaRPr lang="ru-RU" sz="1600" b="1" dirty="0">
            <a:solidFill>
              <a:schemeClr val="tx1"/>
            </a:solidFill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gm:t>
    </dgm:pt>
    <dgm:pt modelId="{6A3F9670-8FF8-4BBA-9D9E-052A6F48B73F}" type="parTrans" cxnId="{9C3A439C-B4E1-4192-9389-F596B486CC27}">
      <dgm:prSet/>
      <dgm:spPr/>
      <dgm:t>
        <a:bodyPr/>
        <a:lstStyle/>
        <a:p>
          <a:endParaRPr lang="ru-RU" sz="1600" b="1">
            <a:solidFill>
              <a:srgbClr val="FF0000"/>
            </a:solidFill>
          </a:endParaRPr>
        </a:p>
      </dgm:t>
    </dgm:pt>
    <dgm:pt modelId="{79F58275-5C1D-45C6-A734-BFF9834F3E33}" type="sibTrans" cxnId="{9C3A439C-B4E1-4192-9389-F596B486CC27}">
      <dgm:prSet/>
      <dgm:spPr/>
      <dgm:t>
        <a:bodyPr/>
        <a:lstStyle/>
        <a:p>
          <a:endParaRPr lang="ru-RU" sz="1600" b="1">
            <a:solidFill>
              <a:srgbClr val="FF0000"/>
            </a:solidFill>
          </a:endParaRPr>
        </a:p>
      </dgm:t>
    </dgm:pt>
    <dgm:pt modelId="{7AC39E60-166C-49F7-A859-65FED5A83C8A}">
      <dgm:prSet custT="1"/>
      <dgm:spPr>
        <a:solidFill>
          <a:srgbClr val="DDD9C3"/>
        </a:solidFill>
      </dgm:spPr>
      <dgm:t>
        <a:bodyPr/>
        <a:lstStyle/>
        <a:p>
          <a:pPr algn="just"/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Увеличение поступлений доходной части бюджета путем совершенствования администрирования доходов и усиления взаимодействия с главными администраторами доходов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BDD16D-50CA-4227-9564-4A9FD7192836}" type="parTrans" cxnId="{D52B90A5-7DC0-4E02-A552-91F73E279407}">
      <dgm:prSet/>
      <dgm:spPr/>
      <dgm:t>
        <a:bodyPr/>
        <a:lstStyle/>
        <a:p>
          <a:endParaRPr lang="ru-RU" sz="1600" b="1">
            <a:solidFill>
              <a:srgbClr val="FF0000"/>
            </a:solidFill>
          </a:endParaRPr>
        </a:p>
      </dgm:t>
    </dgm:pt>
    <dgm:pt modelId="{B3B15A01-85A2-4F62-A2C8-14310A13D959}" type="sibTrans" cxnId="{D52B90A5-7DC0-4E02-A552-91F73E279407}">
      <dgm:prSet/>
      <dgm:spPr/>
      <dgm:t>
        <a:bodyPr/>
        <a:lstStyle/>
        <a:p>
          <a:endParaRPr lang="ru-RU" sz="1600" b="1">
            <a:solidFill>
              <a:srgbClr val="FF0000"/>
            </a:solidFill>
          </a:endParaRPr>
        </a:p>
      </dgm:t>
    </dgm:pt>
    <dgm:pt modelId="{2A83844B-B2A8-4C59-B041-BEF4A36FB741}">
      <dgm:prSet phldrT="[Текст]" custT="1"/>
      <dgm:spPr>
        <a:solidFill>
          <a:srgbClr val="FCD6B6"/>
        </a:solidFill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</a:rPr>
            <a:t>Обеспечение подотчетности (подконтрольности) бюджетных расходов</a:t>
          </a:r>
          <a:endParaRPr lang="ru-RU" sz="1600" b="1" dirty="0">
            <a:solidFill>
              <a:schemeClr val="tx1"/>
            </a:solidFill>
          </a:endParaRPr>
        </a:p>
      </dgm:t>
    </dgm:pt>
    <dgm:pt modelId="{361DC529-C071-4BC6-8721-78C777F962B6}" type="parTrans" cxnId="{E23489BB-4743-4CFE-BD19-9D8BC2A97F92}">
      <dgm:prSet/>
      <dgm:spPr/>
      <dgm:t>
        <a:bodyPr/>
        <a:lstStyle/>
        <a:p>
          <a:endParaRPr lang="ru-RU" sz="1600" b="1">
            <a:solidFill>
              <a:srgbClr val="FF0000"/>
            </a:solidFill>
          </a:endParaRPr>
        </a:p>
      </dgm:t>
    </dgm:pt>
    <dgm:pt modelId="{8DE3CA9A-01E1-4046-851E-5748205046D9}" type="sibTrans" cxnId="{E23489BB-4743-4CFE-BD19-9D8BC2A97F92}">
      <dgm:prSet/>
      <dgm:spPr/>
      <dgm:t>
        <a:bodyPr/>
        <a:lstStyle/>
        <a:p>
          <a:endParaRPr lang="ru-RU" sz="1600" b="1">
            <a:solidFill>
              <a:srgbClr val="FF0000"/>
            </a:solidFill>
          </a:endParaRPr>
        </a:p>
      </dgm:t>
    </dgm:pt>
    <dgm:pt modelId="{7E13F03C-BAD9-445C-8761-670BB7DE9E13}">
      <dgm:prSet custT="1"/>
      <dgm:spPr>
        <a:solidFill>
          <a:srgbClr val="DDD9C3"/>
        </a:solidFill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</a:rPr>
            <a:t>Организация работы по эффективному управлению муниципальным долгом</a:t>
          </a:r>
          <a:endParaRPr lang="ru-RU" sz="1600" b="1" dirty="0">
            <a:solidFill>
              <a:schemeClr val="tx1"/>
            </a:solidFill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gm:t>
    </dgm:pt>
    <dgm:pt modelId="{27A7C643-D008-4C82-936A-43A0165B979C}" type="parTrans" cxnId="{BB19D88D-63EF-4109-A398-C469683F58CE}">
      <dgm:prSet/>
      <dgm:spPr/>
      <dgm:t>
        <a:bodyPr/>
        <a:lstStyle/>
        <a:p>
          <a:endParaRPr lang="ru-RU" sz="1600" b="1"/>
        </a:p>
      </dgm:t>
    </dgm:pt>
    <dgm:pt modelId="{7F0ADE22-D242-4AE1-8ADB-F33A096E7647}" type="sibTrans" cxnId="{BB19D88D-63EF-4109-A398-C469683F58CE}">
      <dgm:prSet/>
      <dgm:spPr/>
      <dgm:t>
        <a:bodyPr/>
        <a:lstStyle/>
        <a:p>
          <a:endParaRPr lang="ru-RU" sz="1600" b="1"/>
        </a:p>
      </dgm:t>
    </dgm:pt>
    <dgm:pt modelId="{6DEC0D68-26E1-440F-8C7B-6EDC8B5852FF}">
      <dgm:prSet phldrT="[Текст]" custT="1"/>
      <dgm:spPr>
        <a:solidFill>
          <a:srgbClr val="DDD9C3"/>
        </a:solidFill>
      </dgm:spPr>
      <dgm:t>
        <a:bodyPr/>
        <a:lstStyle/>
        <a:p>
          <a:pPr algn="just"/>
          <a:r>
            <a:rPr lang="ru-RU" sz="1600" b="1" dirty="0" smtClean="0">
              <a:solidFill>
                <a:schemeClr val="tx1"/>
              </a:solidFill>
              <a:effectLst/>
              <a:latin typeface="Times New Roman" panose="02020603050405020304" pitchFamily="18" charset="0"/>
            </a:rPr>
            <a:t>Развитие сферы внутреннего муниципального финансового контроля и внутреннего финансового аудита</a:t>
          </a:r>
          <a:endParaRPr lang="ru-RU" sz="1600" b="1" dirty="0">
            <a:solidFill>
              <a:schemeClr val="tx1"/>
            </a:solidFill>
          </a:endParaRPr>
        </a:p>
      </dgm:t>
    </dgm:pt>
    <dgm:pt modelId="{ABF84D93-0F01-40E9-8BAD-F28982B8AA0D}" type="parTrans" cxnId="{BEAF5DE7-5C32-4A0E-914C-8A4E569D87F2}">
      <dgm:prSet/>
      <dgm:spPr/>
      <dgm:t>
        <a:bodyPr/>
        <a:lstStyle/>
        <a:p>
          <a:endParaRPr lang="ru-RU" sz="1600" b="1"/>
        </a:p>
      </dgm:t>
    </dgm:pt>
    <dgm:pt modelId="{74735A92-A900-46A9-94E7-0E7271032855}" type="sibTrans" cxnId="{BEAF5DE7-5C32-4A0E-914C-8A4E569D87F2}">
      <dgm:prSet/>
      <dgm:spPr/>
      <dgm:t>
        <a:bodyPr/>
        <a:lstStyle/>
        <a:p>
          <a:endParaRPr lang="ru-RU" sz="1600" b="1"/>
        </a:p>
      </dgm:t>
    </dgm:pt>
    <dgm:pt modelId="{4364B71A-44B6-4EF5-AC3B-995F71A32888}" type="pres">
      <dgm:prSet presAssocID="{6F99E2D7-36B5-4A10-AB73-0DD56122EF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5C76CB-C717-4C44-8810-AF6E102635FE}" type="pres">
      <dgm:prSet presAssocID="{7AC39E60-166C-49F7-A859-65FED5A83C8A}" presName="parentText" presStyleLbl="node1" presStyleIdx="0" presStyleCnt="9" custScaleY="80474" custLinFactNeighborY="551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1F4A2C-1E58-4D73-9666-2AFBAA7EE771}" type="pres">
      <dgm:prSet presAssocID="{B3B15A01-85A2-4F62-A2C8-14310A13D959}" presName="spacer" presStyleCnt="0"/>
      <dgm:spPr/>
      <dgm:t>
        <a:bodyPr/>
        <a:lstStyle/>
        <a:p>
          <a:endParaRPr lang="ru-RU"/>
        </a:p>
      </dgm:t>
    </dgm:pt>
    <dgm:pt modelId="{4682219F-E94E-4BEF-B78C-DF1FE64FCB8C}" type="pres">
      <dgm:prSet presAssocID="{6D80BC45-278C-43D6-B211-2906748D93B2}" presName="parentText" presStyleLbl="node1" presStyleIdx="1" presStyleCnt="9" custScaleY="59179" custLinFactNeighborY="526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41F90F-CEB3-41A5-BE62-7FAB355FF1EA}" type="pres">
      <dgm:prSet presAssocID="{D1038ED1-561C-42E0-809C-90D28C3D5651}" presName="spacer" presStyleCnt="0"/>
      <dgm:spPr/>
      <dgm:t>
        <a:bodyPr/>
        <a:lstStyle/>
        <a:p>
          <a:endParaRPr lang="ru-RU"/>
        </a:p>
      </dgm:t>
    </dgm:pt>
    <dgm:pt modelId="{A23615E4-71AE-43A4-9754-68F93963F64E}" type="pres">
      <dgm:prSet presAssocID="{09AF3150-A09D-4200-898E-105D597E6C13}" presName="parentText" presStyleLbl="node1" presStyleIdx="2" presStyleCnt="9" custScaleY="69118" custLinFactNeighborY="545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E51353-FCD2-4BEC-AF6D-1EC4D1E55CB9}" type="pres">
      <dgm:prSet presAssocID="{B1FC1510-6359-4323-9E54-8E0AC89F4171}" presName="spacer" presStyleCnt="0"/>
      <dgm:spPr/>
      <dgm:t>
        <a:bodyPr/>
        <a:lstStyle/>
        <a:p>
          <a:endParaRPr lang="ru-RU"/>
        </a:p>
      </dgm:t>
    </dgm:pt>
    <dgm:pt modelId="{1F2011CB-D7AA-433E-87AD-0C7BA6B9F89B}" type="pres">
      <dgm:prSet presAssocID="{6CF61AB6-25EF-4A96-96D8-D3F37734BFC6}" presName="parentText" presStyleLbl="node1" presStyleIdx="3" presStyleCnt="9" custScaleY="55711" custLinFactY="104816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98A385-AF9C-4DE7-9062-2141A9D80C7A}" type="pres">
      <dgm:prSet presAssocID="{8496D1BB-814C-4B7C-B753-EB0450C130DE}" presName="spacer" presStyleCnt="0"/>
      <dgm:spPr/>
      <dgm:t>
        <a:bodyPr/>
        <a:lstStyle/>
        <a:p>
          <a:endParaRPr lang="ru-RU"/>
        </a:p>
      </dgm:t>
    </dgm:pt>
    <dgm:pt modelId="{41C5B2D3-F748-4AA8-8C7C-219637D5AA64}" type="pres">
      <dgm:prSet presAssocID="{6DEC0D68-26E1-440F-8C7B-6EDC8B5852FF}" presName="parentText" presStyleLbl="node1" presStyleIdx="4" presStyleCnt="9" custScaleY="54992" custLinFactY="103864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8CB509-F172-47BD-9AD6-E79B544C30A5}" type="pres">
      <dgm:prSet presAssocID="{74735A92-A900-46A9-94E7-0E7271032855}" presName="spacer" presStyleCnt="0"/>
      <dgm:spPr/>
    </dgm:pt>
    <dgm:pt modelId="{3AF2F740-575D-4183-A902-14CBC2378158}" type="pres">
      <dgm:prSet presAssocID="{2A83844B-B2A8-4C59-B041-BEF4A36FB741}" presName="parentText" presStyleLbl="node1" presStyleIdx="5" presStyleCnt="9" custScaleY="36651" custLinFactY="100523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E8BA30-6C8A-4B55-A242-1428314063F0}" type="pres">
      <dgm:prSet presAssocID="{8DE3CA9A-01E1-4046-851E-5748205046D9}" presName="spacer" presStyleCnt="0"/>
      <dgm:spPr/>
      <dgm:t>
        <a:bodyPr/>
        <a:lstStyle/>
        <a:p>
          <a:endParaRPr lang="ru-RU"/>
        </a:p>
      </dgm:t>
    </dgm:pt>
    <dgm:pt modelId="{5FA78EF0-42DC-4848-92D5-71D41A9BA663}" type="pres">
      <dgm:prSet presAssocID="{7CF0DC38-F3B0-4853-B68D-3411CBEE2AC6}" presName="parentText" presStyleLbl="node1" presStyleIdx="6" presStyleCnt="9" custScaleY="48498" custLinFactY="103990" custLinFactNeighborX="-108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308B51-3806-4C48-8743-0132DC9AED4E}" type="pres">
      <dgm:prSet presAssocID="{A65313C4-D32D-44E2-BE93-DAE8C5217895}" presName="spacer" presStyleCnt="0"/>
      <dgm:spPr/>
      <dgm:t>
        <a:bodyPr/>
        <a:lstStyle/>
        <a:p>
          <a:endParaRPr lang="ru-RU"/>
        </a:p>
      </dgm:t>
    </dgm:pt>
    <dgm:pt modelId="{E89A180D-2512-432A-852F-6655B4EC7A21}" type="pres">
      <dgm:prSet presAssocID="{E028CC7C-6FF0-436C-942B-E7FC2176FC8B}" presName="parentText" presStyleLbl="node1" presStyleIdx="7" presStyleCnt="9" custScaleX="99999" custScaleY="70331" custLinFactY="-166838" custLinFactNeighborX="-1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4CBBFE-C5AD-4288-8638-BB9C1F2394B8}" type="pres">
      <dgm:prSet presAssocID="{79F58275-5C1D-45C6-A734-BFF9834F3E33}" presName="spacer" presStyleCnt="0"/>
      <dgm:spPr/>
    </dgm:pt>
    <dgm:pt modelId="{B6D7B217-2FE0-4146-AB28-E88EDF9DD6EA}" type="pres">
      <dgm:prSet presAssocID="{7E13F03C-BAD9-445C-8761-670BB7DE9E13}" presName="parentText" presStyleLbl="node1" presStyleIdx="8" presStyleCnt="9" custScaleX="99999" custScaleY="48359" custLinFactY="-298117" custLinFactNeighborX="-1" custLinFactNeighborY="-3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AA0517-8AF5-4D23-B9B0-9CCB4140DB03}" srcId="{6F99E2D7-36B5-4A10-AB73-0DD56122EF5E}" destId="{09AF3150-A09D-4200-898E-105D597E6C13}" srcOrd="2" destOrd="0" parTransId="{649F7708-6D0B-4F5B-84BA-B8FB78E96938}" sibTransId="{B1FC1510-6359-4323-9E54-8E0AC89F4171}"/>
    <dgm:cxn modelId="{E594F107-D697-47C8-96EA-DFA3BB8053DF}" type="presOf" srcId="{E028CC7C-6FF0-436C-942B-E7FC2176FC8B}" destId="{E89A180D-2512-432A-852F-6655B4EC7A21}" srcOrd="0" destOrd="0" presId="urn:microsoft.com/office/officeart/2005/8/layout/vList2"/>
    <dgm:cxn modelId="{6D6029F0-D45A-4FBA-B1F0-CA5CCD217355}" srcId="{6F99E2D7-36B5-4A10-AB73-0DD56122EF5E}" destId="{6CF61AB6-25EF-4A96-96D8-D3F37734BFC6}" srcOrd="3" destOrd="0" parTransId="{89F43D5D-8E16-4113-A5EF-C161B59ACDAE}" sibTransId="{8496D1BB-814C-4B7C-B753-EB0450C130DE}"/>
    <dgm:cxn modelId="{E5DAD1E8-BBC2-4E1E-A8F0-DF3FACA8ADF8}" type="presOf" srcId="{09AF3150-A09D-4200-898E-105D597E6C13}" destId="{A23615E4-71AE-43A4-9754-68F93963F64E}" srcOrd="0" destOrd="0" presId="urn:microsoft.com/office/officeart/2005/8/layout/vList2"/>
    <dgm:cxn modelId="{F5233FF2-32DD-4571-8A47-D00388EF21C3}" type="presOf" srcId="{7E13F03C-BAD9-445C-8761-670BB7DE9E13}" destId="{B6D7B217-2FE0-4146-AB28-E88EDF9DD6EA}" srcOrd="0" destOrd="0" presId="urn:microsoft.com/office/officeart/2005/8/layout/vList2"/>
    <dgm:cxn modelId="{7C7EA718-4B09-4329-84D2-64A1BD2E6238}" srcId="{6F99E2D7-36B5-4A10-AB73-0DD56122EF5E}" destId="{7CF0DC38-F3B0-4853-B68D-3411CBEE2AC6}" srcOrd="6" destOrd="0" parTransId="{AEF8E074-52B0-4D74-9CE5-0D4F695BDB53}" sibTransId="{A65313C4-D32D-44E2-BE93-DAE8C5217895}"/>
    <dgm:cxn modelId="{24574E9E-C773-45B0-9CEF-96F8E8C89576}" type="presOf" srcId="{6DEC0D68-26E1-440F-8C7B-6EDC8B5852FF}" destId="{41C5B2D3-F748-4AA8-8C7C-219637D5AA64}" srcOrd="0" destOrd="0" presId="urn:microsoft.com/office/officeart/2005/8/layout/vList2"/>
    <dgm:cxn modelId="{35E6D4F9-0447-4D6D-8ACB-2C1C70A3612D}" type="presOf" srcId="{6D80BC45-278C-43D6-B211-2906748D93B2}" destId="{4682219F-E94E-4BEF-B78C-DF1FE64FCB8C}" srcOrd="0" destOrd="0" presId="urn:microsoft.com/office/officeart/2005/8/layout/vList2"/>
    <dgm:cxn modelId="{7C647AD5-0116-4226-9554-184B46611143}" type="presOf" srcId="{6F99E2D7-36B5-4A10-AB73-0DD56122EF5E}" destId="{4364B71A-44B6-4EF5-AC3B-995F71A32888}" srcOrd="0" destOrd="0" presId="urn:microsoft.com/office/officeart/2005/8/layout/vList2"/>
    <dgm:cxn modelId="{D52B90A5-7DC0-4E02-A552-91F73E279407}" srcId="{6F99E2D7-36B5-4A10-AB73-0DD56122EF5E}" destId="{7AC39E60-166C-49F7-A859-65FED5A83C8A}" srcOrd="0" destOrd="0" parTransId="{5DBDD16D-50CA-4227-9564-4A9FD7192836}" sibTransId="{B3B15A01-85A2-4F62-A2C8-14310A13D959}"/>
    <dgm:cxn modelId="{D9C1AA7C-E817-4983-A4B4-C71962FB0E9E}" type="presOf" srcId="{2A83844B-B2A8-4C59-B041-BEF4A36FB741}" destId="{3AF2F740-575D-4183-A902-14CBC2378158}" srcOrd="0" destOrd="0" presId="urn:microsoft.com/office/officeart/2005/8/layout/vList2"/>
    <dgm:cxn modelId="{F850410D-C27C-4327-BD57-FC415F93DF13}" type="presOf" srcId="{6CF61AB6-25EF-4A96-96D8-D3F37734BFC6}" destId="{1F2011CB-D7AA-433E-87AD-0C7BA6B9F89B}" srcOrd="0" destOrd="0" presId="urn:microsoft.com/office/officeart/2005/8/layout/vList2"/>
    <dgm:cxn modelId="{D3E73C0A-0968-4681-8D8C-A1A4ACA219CF}" type="presOf" srcId="{7AC39E60-166C-49F7-A859-65FED5A83C8A}" destId="{775C76CB-C717-4C44-8810-AF6E102635FE}" srcOrd="0" destOrd="0" presId="urn:microsoft.com/office/officeart/2005/8/layout/vList2"/>
    <dgm:cxn modelId="{BB19D88D-63EF-4109-A398-C469683F58CE}" srcId="{6F99E2D7-36B5-4A10-AB73-0DD56122EF5E}" destId="{7E13F03C-BAD9-445C-8761-670BB7DE9E13}" srcOrd="8" destOrd="0" parTransId="{27A7C643-D008-4C82-936A-43A0165B979C}" sibTransId="{7F0ADE22-D242-4AE1-8ADB-F33A096E7647}"/>
    <dgm:cxn modelId="{E23489BB-4743-4CFE-BD19-9D8BC2A97F92}" srcId="{6F99E2D7-36B5-4A10-AB73-0DD56122EF5E}" destId="{2A83844B-B2A8-4C59-B041-BEF4A36FB741}" srcOrd="5" destOrd="0" parTransId="{361DC529-C071-4BC6-8721-78C777F962B6}" sibTransId="{8DE3CA9A-01E1-4046-851E-5748205046D9}"/>
    <dgm:cxn modelId="{5F8158C4-1EE7-449E-A3BB-3EC3FE00E99F}" srcId="{6F99E2D7-36B5-4A10-AB73-0DD56122EF5E}" destId="{6D80BC45-278C-43D6-B211-2906748D93B2}" srcOrd="1" destOrd="0" parTransId="{CBD88EFA-0518-48D6-A38D-77167F9A0701}" sibTransId="{D1038ED1-561C-42E0-809C-90D28C3D5651}"/>
    <dgm:cxn modelId="{9C3A439C-B4E1-4192-9389-F596B486CC27}" srcId="{6F99E2D7-36B5-4A10-AB73-0DD56122EF5E}" destId="{E028CC7C-6FF0-436C-942B-E7FC2176FC8B}" srcOrd="7" destOrd="0" parTransId="{6A3F9670-8FF8-4BBA-9D9E-052A6F48B73F}" sibTransId="{79F58275-5C1D-45C6-A734-BFF9834F3E33}"/>
    <dgm:cxn modelId="{DDACE4F2-5E75-4DDD-870E-112E3EF9B764}" type="presOf" srcId="{7CF0DC38-F3B0-4853-B68D-3411CBEE2AC6}" destId="{5FA78EF0-42DC-4848-92D5-71D41A9BA663}" srcOrd="0" destOrd="0" presId="urn:microsoft.com/office/officeart/2005/8/layout/vList2"/>
    <dgm:cxn modelId="{BEAF5DE7-5C32-4A0E-914C-8A4E569D87F2}" srcId="{6F99E2D7-36B5-4A10-AB73-0DD56122EF5E}" destId="{6DEC0D68-26E1-440F-8C7B-6EDC8B5852FF}" srcOrd="4" destOrd="0" parTransId="{ABF84D93-0F01-40E9-8BAD-F28982B8AA0D}" sibTransId="{74735A92-A900-46A9-94E7-0E7271032855}"/>
    <dgm:cxn modelId="{8D9B250D-8083-4AC1-9EF3-C2D61AF5D5A3}" type="presParOf" srcId="{4364B71A-44B6-4EF5-AC3B-995F71A32888}" destId="{775C76CB-C717-4C44-8810-AF6E102635FE}" srcOrd="0" destOrd="0" presId="urn:microsoft.com/office/officeart/2005/8/layout/vList2"/>
    <dgm:cxn modelId="{731818DD-0DB5-450E-BA89-8F367F39E95E}" type="presParOf" srcId="{4364B71A-44B6-4EF5-AC3B-995F71A32888}" destId="{EB1F4A2C-1E58-4D73-9666-2AFBAA7EE771}" srcOrd="1" destOrd="0" presId="urn:microsoft.com/office/officeart/2005/8/layout/vList2"/>
    <dgm:cxn modelId="{A7819AC5-C2BB-46D9-93FE-606BF83098C5}" type="presParOf" srcId="{4364B71A-44B6-4EF5-AC3B-995F71A32888}" destId="{4682219F-E94E-4BEF-B78C-DF1FE64FCB8C}" srcOrd="2" destOrd="0" presId="urn:microsoft.com/office/officeart/2005/8/layout/vList2"/>
    <dgm:cxn modelId="{05A9F848-2848-41B3-8916-AB8022316F7F}" type="presParOf" srcId="{4364B71A-44B6-4EF5-AC3B-995F71A32888}" destId="{6241F90F-CEB3-41A5-BE62-7FAB355FF1EA}" srcOrd="3" destOrd="0" presId="urn:microsoft.com/office/officeart/2005/8/layout/vList2"/>
    <dgm:cxn modelId="{4245BFCC-D4B9-4F6F-AB98-5477AC3EA59E}" type="presParOf" srcId="{4364B71A-44B6-4EF5-AC3B-995F71A32888}" destId="{A23615E4-71AE-43A4-9754-68F93963F64E}" srcOrd="4" destOrd="0" presId="urn:microsoft.com/office/officeart/2005/8/layout/vList2"/>
    <dgm:cxn modelId="{D4B50AC4-8B6C-4BEA-862E-93BEEEA599E3}" type="presParOf" srcId="{4364B71A-44B6-4EF5-AC3B-995F71A32888}" destId="{4DE51353-FCD2-4BEC-AF6D-1EC4D1E55CB9}" srcOrd="5" destOrd="0" presId="urn:microsoft.com/office/officeart/2005/8/layout/vList2"/>
    <dgm:cxn modelId="{AB627697-A893-49F7-BBE4-5E0A4B2D3E4F}" type="presParOf" srcId="{4364B71A-44B6-4EF5-AC3B-995F71A32888}" destId="{1F2011CB-D7AA-433E-87AD-0C7BA6B9F89B}" srcOrd="6" destOrd="0" presId="urn:microsoft.com/office/officeart/2005/8/layout/vList2"/>
    <dgm:cxn modelId="{1131E655-9009-42F6-AF94-C3D4D7D798B2}" type="presParOf" srcId="{4364B71A-44B6-4EF5-AC3B-995F71A32888}" destId="{B398A385-AF9C-4DE7-9062-2141A9D80C7A}" srcOrd="7" destOrd="0" presId="urn:microsoft.com/office/officeart/2005/8/layout/vList2"/>
    <dgm:cxn modelId="{05DA4141-77E6-4526-A288-33D1BCB32662}" type="presParOf" srcId="{4364B71A-44B6-4EF5-AC3B-995F71A32888}" destId="{41C5B2D3-F748-4AA8-8C7C-219637D5AA64}" srcOrd="8" destOrd="0" presId="urn:microsoft.com/office/officeart/2005/8/layout/vList2"/>
    <dgm:cxn modelId="{08290748-FF01-445C-92CC-B548DF1F12DE}" type="presParOf" srcId="{4364B71A-44B6-4EF5-AC3B-995F71A32888}" destId="{888CB509-F172-47BD-9AD6-E79B544C30A5}" srcOrd="9" destOrd="0" presId="urn:microsoft.com/office/officeart/2005/8/layout/vList2"/>
    <dgm:cxn modelId="{A4C3E86C-3727-4CD5-B23C-DE0BCCCCD626}" type="presParOf" srcId="{4364B71A-44B6-4EF5-AC3B-995F71A32888}" destId="{3AF2F740-575D-4183-A902-14CBC2378158}" srcOrd="10" destOrd="0" presId="urn:microsoft.com/office/officeart/2005/8/layout/vList2"/>
    <dgm:cxn modelId="{6AB5CEA8-9DA2-4FD3-826B-B7ED8266F26D}" type="presParOf" srcId="{4364B71A-44B6-4EF5-AC3B-995F71A32888}" destId="{15E8BA30-6C8A-4B55-A242-1428314063F0}" srcOrd="11" destOrd="0" presId="urn:microsoft.com/office/officeart/2005/8/layout/vList2"/>
    <dgm:cxn modelId="{B56D1190-7F08-42D9-8942-A590A1F60175}" type="presParOf" srcId="{4364B71A-44B6-4EF5-AC3B-995F71A32888}" destId="{5FA78EF0-42DC-4848-92D5-71D41A9BA663}" srcOrd="12" destOrd="0" presId="urn:microsoft.com/office/officeart/2005/8/layout/vList2"/>
    <dgm:cxn modelId="{82CF5582-80A4-446E-8B13-8C8A4531A3FF}" type="presParOf" srcId="{4364B71A-44B6-4EF5-AC3B-995F71A32888}" destId="{6B308B51-3806-4C48-8743-0132DC9AED4E}" srcOrd="13" destOrd="0" presId="urn:microsoft.com/office/officeart/2005/8/layout/vList2"/>
    <dgm:cxn modelId="{D0C51102-ECB6-4F9F-9B59-6D94B4472D80}" type="presParOf" srcId="{4364B71A-44B6-4EF5-AC3B-995F71A32888}" destId="{E89A180D-2512-432A-852F-6655B4EC7A21}" srcOrd="14" destOrd="0" presId="urn:microsoft.com/office/officeart/2005/8/layout/vList2"/>
    <dgm:cxn modelId="{9E33CEAF-0B86-4468-A214-A0E7FB85D435}" type="presParOf" srcId="{4364B71A-44B6-4EF5-AC3B-995F71A32888}" destId="{694CBBFE-C5AD-4288-8638-BB9C1F2394B8}" srcOrd="15" destOrd="0" presId="urn:microsoft.com/office/officeart/2005/8/layout/vList2"/>
    <dgm:cxn modelId="{C25B2F0E-2472-4A95-B42E-D8E2AA2A98F8}" type="presParOf" srcId="{4364B71A-44B6-4EF5-AC3B-995F71A32888}" destId="{B6D7B217-2FE0-4146-AB28-E88EDF9DD6EA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C76CB-C717-4C44-8810-AF6E102635FE}">
      <dsp:nvSpPr>
        <dsp:cNvPr id="0" name=""/>
        <dsp:cNvSpPr/>
      </dsp:nvSpPr>
      <dsp:spPr>
        <a:xfrm>
          <a:off x="0" y="92634"/>
          <a:ext cx="8478942" cy="723107"/>
        </a:xfrm>
        <a:prstGeom prst="roundRect">
          <a:avLst/>
        </a:prstGeom>
        <a:solidFill>
          <a:srgbClr val="DDD9C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Увеличение поступлений доходной части бюджета путем совершенствования администрирования доходов и усиления взаимодействия с главными администраторами доходов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299" y="127933"/>
        <a:ext cx="8408344" cy="652509"/>
      </dsp:txXfrm>
    </dsp:sp>
    <dsp:sp modelId="{4682219F-E94E-4BEF-B78C-DF1FE64FCB8C}">
      <dsp:nvSpPr>
        <dsp:cNvPr id="0" name=""/>
        <dsp:cNvSpPr/>
      </dsp:nvSpPr>
      <dsp:spPr>
        <a:xfrm>
          <a:off x="0" y="950511"/>
          <a:ext cx="8478942" cy="531758"/>
        </a:xfrm>
        <a:prstGeom prst="roundRect">
          <a:avLst/>
        </a:prstGeom>
        <a:solidFill>
          <a:schemeClr val="accent3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</a:rPr>
            <a:t>Обеспечение сбалансированности бюджета МР «Мирнинский район» РС (Я) на 2025 год и плановый период 2026 и 2027 годы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25958" y="976469"/>
        <a:ext cx="8427026" cy="479842"/>
      </dsp:txXfrm>
    </dsp:sp>
    <dsp:sp modelId="{A23615E4-71AE-43A4-9754-68F93963F64E}">
      <dsp:nvSpPr>
        <dsp:cNvPr id="0" name=""/>
        <dsp:cNvSpPr/>
      </dsp:nvSpPr>
      <dsp:spPr>
        <a:xfrm>
          <a:off x="0" y="1623098"/>
          <a:ext cx="8478942" cy="621066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</a:rPr>
            <a:t>Совершенствование механизма финансовой поддержки муниципальных образований поселений Мирнинского района в целях обеспечения сбалансированности бюджетов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30318" y="1653416"/>
        <a:ext cx="8418306" cy="560430"/>
      </dsp:txXfrm>
    </dsp:sp>
    <dsp:sp modelId="{1F2011CB-D7AA-433E-87AD-0C7BA6B9F89B}">
      <dsp:nvSpPr>
        <dsp:cNvPr id="0" name=""/>
        <dsp:cNvSpPr/>
      </dsp:nvSpPr>
      <dsp:spPr>
        <a:xfrm>
          <a:off x="0" y="3525348"/>
          <a:ext cx="8478942" cy="500596"/>
        </a:xfrm>
        <a:prstGeom prst="roundRect">
          <a:avLst/>
        </a:prstGeom>
        <a:solidFill>
          <a:srgbClr val="E9C2C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</a:rPr>
            <a:t>Эффективные процедуры бюджетного планирования и совершенствование исполнения бюджета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24437" y="3549785"/>
        <a:ext cx="8430068" cy="451722"/>
      </dsp:txXfrm>
    </dsp:sp>
    <dsp:sp modelId="{41C5B2D3-F748-4AA8-8C7C-219637D5AA64}">
      <dsp:nvSpPr>
        <dsp:cNvPr id="0" name=""/>
        <dsp:cNvSpPr/>
      </dsp:nvSpPr>
      <dsp:spPr>
        <a:xfrm>
          <a:off x="0" y="4155630"/>
          <a:ext cx="8478942" cy="494136"/>
        </a:xfrm>
        <a:prstGeom prst="roundRect">
          <a:avLst/>
        </a:prstGeom>
        <a:solidFill>
          <a:srgbClr val="DDD9C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</a:rPr>
            <a:t>Развитие сферы внутреннего муниципального финансового контроля и внутреннего финансового аудита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24122" y="4179752"/>
        <a:ext cx="8430698" cy="445892"/>
      </dsp:txXfrm>
    </dsp:sp>
    <dsp:sp modelId="{3AF2F740-575D-4183-A902-14CBC2378158}">
      <dsp:nvSpPr>
        <dsp:cNvPr id="0" name=""/>
        <dsp:cNvSpPr/>
      </dsp:nvSpPr>
      <dsp:spPr>
        <a:xfrm>
          <a:off x="0" y="4757985"/>
          <a:ext cx="8478942" cy="329331"/>
        </a:xfrm>
        <a:prstGeom prst="roundRect">
          <a:avLst/>
        </a:prstGeom>
        <a:solidFill>
          <a:srgbClr val="FCD6B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</a:rPr>
            <a:t>Обеспечение подотчетности (подконтрольности) бюджетных расходов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16077" y="4774062"/>
        <a:ext cx="8446788" cy="297177"/>
      </dsp:txXfrm>
    </dsp:sp>
    <dsp:sp modelId="{5FA78EF0-42DC-4848-92D5-71D41A9BA663}">
      <dsp:nvSpPr>
        <dsp:cNvPr id="0" name=""/>
        <dsp:cNvSpPr/>
      </dsp:nvSpPr>
      <dsp:spPr>
        <a:xfrm>
          <a:off x="0" y="5256710"/>
          <a:ext cx="8478942" cy="435783"/>
        </a:xfrm>
        <a:prstGeom prst="roundRect">
          <a:avLst/>
        </a:prstGeom>
        <a:solidFill>
          <a:srgbClr val="9AB7C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Повышение открытости и прозрачности управления муниципальными финансами</a:t>
          </a:r>
          <a:endParaRPr lang="ru-RU" sz="1600" b="1" kern="1200" dirty="0">
            <a:solidFill>
              <a:schemeClr val="tx1"/>
            </a:solidFill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sp:txBody>
      <dsp:txXfrm>
        <a:off x="21273" y="5277983"/>
        <a:ext cx="8436396" cy="393237"/>
      </dsp:txXfrm>
    </dsp:sp>
    <dsp:sp modelId="{E89A180D-2512-432A-852F-6655B4EC7A21}">
      <dsp:nvSpPr>
        <dsp:cNvPr id="0" name=""/>
        <dsp:cNvSpPr/>
      </dsp:nvSpPr>
      <dsp:spPr>
        <a:xfrm>
          <a:off x="0" y="2844221"/>
          <a:ext cx="8478857" cy="631966"/>
        </a:xfrm>
        <a:prstGeom prst="roundRect">
          <a:avLst/>
        </a:prstGeom>
        <a:solidFill>
          <a:srgbClr val="F1F38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</a:rPr>
            <a:t>Совершенствование системы закупок товаров, работ и услуг для обеспечения муниципальных нужд МР «Мирнинский район» РС (Я)</a:t>
          </a:r>
          <a:endParaRPr lang="ru-RU" sz="1600" b="1" kern="1200" dirty="0">
            <a:solidFill>
              <a:schemeClr val="tx1"/>
            </a:solidFill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sp:txBody>
      <dsp:txXfrm>
        <a:off x="30850" y="2875071"/>
        <a:ext cx="8417157" cy="570266"/>
      </dsp:txXfrm>
    </dsp:sp>
    <dsp:sp modelId="{B6D7B217-2FE0-4146-AB28-E88EDF9DD6EA}">
      <dsp:nvSpPr>
        <dsp:cNvPr id="0" name=""/>
        <dsp:cNvSpPr/>
      </dsp:nvSpPr>
      <dsp:spPr>
        <a:xfrm>
          <a:off x="0" y="2296567"/>
          <a:ext cx="8478857" cy="434534"/>
        </a:xfrm>
        <a:prstGeom prst="roundRect">
          <a:avLst/>
        </a:prstGeom>
        <a:solidFill>
          <a:srgbClr val="DDD9C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</a:rPr>
            <a:t>Организация работы по эффективному управлению муниципальным долгом</a:t>
          </a:r>
          <a:endParaRPr lang="ru-RU" sz="1600" b="1" kern="1200" dirty="0">
            <a:solidFill>
              <a:schemeClr val="tx1"/>
            </a:solidFill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sp:txBody>
      <dsp:txXfrm>
        <a:off x="21212" y="2317779"/>
        <a:ext cx="8436433" cy="3921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0.62537</cdr:x>
      <cdr:y>0.06421</cdr:y>
    </cdr:from>
    <cdr:to>
      <cdr:x>0.74452</cdr:x>
      <cdr:y>0.38492</cdr:y>
    </cdr:to>
    <cdr:sp macro="" textlink="">
      <cdr:nvSpPr>
        <cdr:cNvPr id="2" name="TextBox 56"/>
        <cdr:cNvSpPr txBox="1"/>
      </cdr:nvSpPr>
      <cdr:spPr>
        <a:xfrm xmlns:a="http://schemas.openxmlformats.org/drawingml/2006/main" rot="188757">
          <a:off x="5368519" y="67782"/>
          <a:ext cx="1022849" cy="33855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600" dirty="0">
            <a:solidFill>
              <a:srgbClr val="00B05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0.3683</cdr:x>
      <cdr:y>0.32005</cdr:y>
    </cdr:from>
    <cdr:to>
      <cdr:x>0.49357</cdr:x>
      <cdr:y>0.41499</cdr:y>
    </cdr:to>
    <cdr:sp macro="" textlink="">
      <cdr:nvSpPr>
        <cdr:cNvPr id="3" name="TextBox 16"/>
        <cdr:cNvSpPr txBox="1"/>
      </cdr:nvSpPr>
      <cdr:spPr>
        <a:xfrm xmlns:a="http://schemas.openxmlformats.org/drawingml/2006/main" rot="20691211">
          <a:off x="2282180" y="933784"/>
          <a:ext cx="776228" cy="27699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>
              <a:solidFill>
                <a:srgbClr val="00B050"/>
              </a:solidFill>
            </a:rPr>
            <a:t>+ </a:t>
          </a:r>
          <a:r>
            <a:rPr lang="ru-RU" sz="1200" b="1" dirty="0" smtClean="0">
              <a:solidFill>
                <a:srgbClr val="00B050"/>
              </a:solidFill>
            </a:rPr>
            <a:t>7,2%</a:t>
          </a:r>
          <a:endParaRPr lang="ru-RU" sz="1200" b="1" dirty="0">
            <a:solidFill>
              <a:srgbClr val="00B05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0.17308</cdr:x>
      <cdr:y>0.44433</cdr:y>
    </cdr:from>
    <cdr:to>
      <cdr:x>0.42732</cdr:x>
      <cdr:y>0.63522</cdr:y>
    </cdr:to>
    <cdr:sp macro="" textlink="">
      <cdr:nvSpPr>
        <cdr:cNvPr id="2" name="Овал 1"/>
        <cdr:cNvSpPr/>
      </cdr:nvSpPr>
      <cdr:spPr>
        <a:xfrm xmlns:a="http://schemas.openxmlformats.org/drawingml/2006/main">
          <a:off x="782266" y="2599180"/>
          <a:ext cx="1149069" cy="1116701"/>
        </a:xfrm>
        <a:prstGeom xmlns:a="http://schemas.openxmlformats.org/drawingml/2006/main" prst="ellips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>
            <a:solidFill>
              <a:schemeClr val="accent1">
                <a:lumMod val="40000"/>
                <a:lumOff val="6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0.18741</cdr:x>
      <cdr:y>0.5</cdr:y>
    </cdr:from>
    <cdr:to>
      <cdr:x>0.41696</cdr:x>
      <cdr:y>0.57892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847023" y="2924855"/>
          <a:ext cx="1037463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>
              <a:ln w="0"/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2 706 197,61 </a:t>
          </a:r>
        </a:p>
        <a:p xmlns:a="http://schemas.openxmlformats.org/drawingml/2006/main">
          <a:pPr algn="ctr"/>
          <a:r>
            <a:rPr lang="ru-RU" sz="1200" b="1" cap="none" spc="0" dirty="0" smtClean="0">
              <a:ln w="0"/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тыс. руб.</a:t>
          </a:r>
          <a:endParaRPr lang="ru-RU" sz="1200" b="1" cap="none" spc="0" dirty="0">
            <a:ln w="0"/>
            <a:solidFill>
              <a:schemeClr val="tx1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0.16223</cdr:x>
      <cdr:y>0.05175</cdr:y>
    </cdr:from>
    <cdr:to>
      <cdr:x>1</cdr:x>
      <cdr:y>0.09559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92183" y="316150"/>
          <a:ext cx="3574490" cy="2678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ru-RU" sz="1600" b="1" dirty="0">
              <a:solidFill>
                <a:schemeClr val="tx1"/>
              </a:solidFill>
              <a:latin typeface="+mn-lt"/>
              <a:ea typeface="+mn-ea"/>
              <a:cs typeface="+mn-cs"/>
            </a:rPr>
            <a:t>С</a:t>
          </a:r>
          <a:r>
            <a:rPr lang="ru-RU" sz="1600" b="1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ТРУКТУРА НЕНАЛОГОВЫХ ДОХОДОВ</a:t>
          </a:r>
          <a:endParaRPr lang="ru-RU" sz="1600" b="1" dirty="0">
            <a:solidFill>
              <a:schemeClr val="tx1"/>
            </a:solidFill>
            <a:latin typeface="+mn-lt"/>
            <a:ea typeface="+mn-ea"/>
            <a:cs typeface="+mn-cs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60" cy="497838"/>
          </a:xfrm>
          <a:prstGeom prst="rect">
            <a:avLst/>
          </a:prstGeom>
        </p:spPr>
        <p:txBody>
          <a:bodyPr vert="horz" lIns="91272" tIns="45636" rIns="91272" bIns="4563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33" y="2"/>
            <a:ext cx="2945660" cy="497838"/>
          </a:xfrm>
          <a:prstGeom prst="rect">
            <a:avLst/>
          </a:prstGeom>
        </p:spPr>
        <p:txBody>
          <a:bodyPr vert="horz" lIns="91272" tIns="45636" rIns="91272" bIns="45636" rtlCol="0"/>
          <a:lstStyle>
            <a:lvl1pPr algn="r">
              <a:defRPr sz="1200"/>
            </a:lvl1pPr>
          </a:lstStyle>
          <a:p>
            <a:fld id="{FA9F5ED9-F404-45A3-A5A7-C42552BB26E6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31976"/>
            <a:ext cx="2945660" cy="497838"/>
          </a:xfrm>
          <a:prstGeom prst="rect">
            <a:avLst/>
          </a:prstGeom>
        </p:spPr>
        <p:txBody>
          <a:bodyPr vert="horz" lIns="91272" tIns="45636" rIns="91272" bIns="4563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33" y="9431976"/>
            <a:ext cx="2945660" cy="497838"/>
          </a:xfrm>
          <a:prstGeom prst="rect">
            <a:avLst/>
          </a:prstGeom>
        </p:spPr>
        <p:txBody>
          <a:bodyPr vert="horz" lIns="91272" tIns="45636" rIns="91272" bIns="45636" rtlCol="0" anchor="b"/>
          <a:lstStyle>
            <a:lvl1pPr algn="r">
              <a:defRPr sz="1200"/>
            </a:lvl1pPr>
          </a:lstStyle>
          <a:p>
            <a:fld id="{3C7E9FC0-9E13-4212-8062-B8ED9E6EA3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0504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2946400" cy="498475"/>
          </a:xfrm>
          <a:prstGeom prst="rect">
            <a:avLst/>
          </a:prstGeom>
        </p:spPr>
        <p:txBody>
          <a:bodyPr vert="horz" lIns="91399" tIns="45700" rIns="91399" bIns="4570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9" y="3"/>
            <a:ext cx="2946400" cy="498475"/>
          </a:xfrm>
          <a:prstGeom prst="rect">
            <a:avLst/>
          </a:prstGeom>
        </p:spPr>
        <p:txBody>
          <a:bodyPr vert="horz" lIns="91399" tIns="45700" rIns="91399" bIns="45700" rtlCol="0"/>
          <a:lstStyle>
            <a:lvl1pPr algn="r">
              <a:defRPr sz="1200"/>
            </a:lvl1pPr>
          </a:lstStyle>
          <a:p>
            <a:fld id="{C18553CB-551B-4D86-B188-0B6871765DF1}" type="datetimeFigureOut">
              <a:rPr lang="ru-RU" smtClean="0"/>
              <a:t>15.10.2025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99" tIns="45700" rIns="91399" bIns="4570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2" y="4778379"/>
            <a:ext cx="5438775" cy="3910013"/>
          </a:xfrm>
          <a:prstGeom prst="rect">
            <a:avLst/>
          </a:prstGeom>
        </p:spPr>
        <p:txBody>
          <a:bodyPr vert="horz" lIns="91399" tIns="45700" rIns="91399" bIns="4570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1342"/>
            <a:ext cx="2946400" cy="498475"/>
          </a:xfrm>
          <a:prstGeom prst="rect">
            <a:avLst/>
          </a:prstGeom>
        </p:spPr>
        <p:txBody>
          <a:bodyPr vert="horz" lIns="91399" tIns="45700" rIns="91399" bIns="4570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9" y="9431342"/>
            <a:ext cx="2946400" cy="498475"/>
          </a:xfrm>
          <a:prstGeom prst="rect">
            <a:avLst/>
          </a:prstGeom>
        </p:spPr>
        <p:txBody>
          <a:bodyPr vert="horz" lIns="91399" tIns="45700" rIns="91399" bIns="45700" rtlCol="0" anchor="b"/>
          <a:lstStyle>
            <a:lvl1pPr algn="r">
              <a:defRPr sz="1200"/>
            </a:lvl1pPr>
          </a:lstStyle>
          <a:p>
            <a:fld id="{8D0FFF96-91EB-4AF8-8300-70DA84BB5A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415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E77C6-95E2-4360-A941-6B1D0AEF140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748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E77C6-95E2-4360-A941-6B1D0AEF140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705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E77C6-95E2-4360-A941-6B1D0AEF1407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474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FFF96-91EB-4AF8-8300-70DA84BB5AF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387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FFF96-91EB-4AF8-8300-70DA84BB5AF8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760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FFF96-91EB-4AF8-8300-70DA84BB5AF8}" type="slidenum">
              <a:rPr lang="ru-RU" smtClean="0"/>
              <a:t>113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772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FFF96-91EB-4AF8-8300-70DA84BB5AF8}" type="slidenum">
              <a:rPr lang="ru-RU" smtClean="0"/>
              <a:t>116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700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0">
              <a:schemeClr val="accent4">
                <a:lumMod val="20000"/>
                <a:lumOff val="80000"/>
              </a:schemeClr>
            </a:gs>
            <a:gs pos="32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67" b="66248"/>
          <a:stretch/>
        </p:blipFill>
        <p:spPr>
          <a:xfrm rot="16200000">
            <a:off x="-2560982" y="2560981"/>
            <a:ext cx="6858000" cy="1736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chart" Target="../charts/chart18.xml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5.jpe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chart" Target="../charts/chart19.xml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9.png"/><Relationship Id="rId3" Type="http://schemas.openxmlformats.org/officeDocument/2006/relationships/image" Target="../media/image5.png"/><Relationship Id="rId12" Type="http://schemas.openxmlformats.org/officeDocument/2006/relationships/image" Target="../media/image14.svg"/><Relationship Id="rId2" Type="http://schemas.openxmlformats.org/officeDocument/2006/relationships/image" Target="../media/image3.gif"/><Relationship Id="rId16" Type="http://schemas.openxmlformats.org/officeDocument/2006/relationships/image" Target="../media/image18.sv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8.png"/><Relationship Id="rId15" Type="http://schemas.openxmlformats.org/officeDocument/2006/relationships/image" Target="../media/image10.png"/><Relationship Id="rId10" Type="http://schemas.openxmlformats.org/officeDocument/2006/relationships/image" Target="../media/image12.svg"/><Relationship Id="rId4" Type="http://schemas.openxmlformats.org/officeDocument/2006/relationships/image" Target="../media/image6.png"/><Relationship Id="rId9" Type="http://schemas.openxmlformats.org/officeDocument/2006/relationships/image" Target="../media/image7.png"/><Relationship Id="rId14" Type="http://schemas.openxmlformats.org/officeDocument/2006/relationships/image" Target="../media/image16.sv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doverie-mirnyi.obr.sakha.gov.ru/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w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e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jpe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wmf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90000">
              <a:schemeClr val="accent4">
                <a:lumMod val="20000"/>
                <a:lumOff val="80000"/>
              </a:schemeClr>
            </a:gs>
            <a:gs pos="32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Заголовок 1"/>
          <p:cNvSpPr txBox="1">
            <a:spLocks/>
          </p:cNvSpPr>
          <p:nvPr/>
        </p:nvSpPr>
        <p:spPr>
          <a:xfrm>
            <a:off x="520700" y="723900"/>
            <a:ext cx="4537075" cy="58467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00000"/>
              </a:lnSpc>
            </a:pPr>
            <a:endParaRPr lang="ru-RU" sz="15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65703" y="254104"/>
            <a:ext cx="66997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kern="0" dirty="0" smtClean="0">
                <a:solidFill>
                  <a:srgbClr val="FEB80A">
                    <a:lumMod val="50000"/>
                  </a:srgbClr>
                </a:solidFill>
                <a:latin typeface="Times New Roman" panose="02020603050405020304" pitchFamily="18" charset="0"/>
              </a:rPr>
              <a:t>МУНИЦИПАЛЬНЫЙ РАЙОН</a:t>
            </a:r>
          </a:p>
          <a:p>
            <a:pPr algn="ctr"/>
            <a:r>
              <a:rPr lang="ru-RU" sz="1600" b="1" kern="0" dirty="0" smtClean="0">
                <a:solidFill>
                  <a:srgbClr val="FEB80A">
                    <a:lumMod val="50000"/>
                  </a:srgbClr>
                </a:solidFill>
                <a:latin typeface="Times New Roman" panose="02020603050405020304" pitchFamily="18" charset="0"/>
              </a:rPr>
              <a:t>«МИРНИНСКИЙ </a:t>
            </a:r>
            <a:r>
              <a:rPr lang="ru-RU" sz="1600" b="1" kern="0" dirty="0">
                <a:solidFill>
                  <a:srgbClr val="FEB80A">
                    <a:lumMod val="50000"/>
                  </a:srgbClr>
                </a:solidFill>
                <a:latin typeface="Times New Roman" panose="02020603050405020304" pitchFamily="18" charset="0"/>
              </a:rPr>
              <a:t>РАЙОН</a:t>
            </a:r>
            <a:r>
              <a:rPr lang="ru-RU" sz="1600" b="1" kern="0" dirty="0" smtClean="0">
                <a:solidFill>
                  <a:srgbClr val="FEB80A">
                    <a:lumMod val="50000"/>
                  </a:srgbClr>
                </a:solidFill>
                <a:latin typeface="Times New Roman" panose="02020603050405020304" pitchFamily="18" charset="0"/>
              </a:rPr>
              <a:t>» РЕСПУБЛИКИ </a:t>
            </a:r>
            <a:r>
              <a:rPr lang="ru-RU" sz="1600" b="1" kern="0" dirty="0">
                <a:solidFill>
                  <a:srgbClr val="FEB80A">
                    <a:lumMod val="50000"/>
                  </a:srgbClr>
                </a:solidFill>
                <a:latin typeface="Times New Roman" panose="02020603050405020304" pitchFamily="18" charset="0"/>
              </a:rPr>
              <a:t>САХА (ЯКУТИЯ)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595" y="3014577"/>
            <a:ext cx="7882811" cy="4755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71" y="184547"/>
            <a:ext cx="607036" cy="723890"/>
          </a:xfrm>
          <a:prstGeom prst="rect">
            <a:avLst/>
          </a:prstGeom>
        </p:spPr>
      </p:pic>
      <p:sp>
        <p:nvSpPr>
          <p:cNvPr id="15" name="AutoShape 2" descr="mirna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201" y="872362"/>
            <a:ext cx="3342185" cy="5910993"/>
          </a:xfrm>
          <a:prstGeom prst="rect">
            <a:avLst/>
          </a:prstGeom>
          <a:ln>
            <a:noFill/>
          </a:ln>
          <a:effectLst>
            <a:softEdge rad="254000"/>
          </a:effectLst>
        </p:spPr>
      </p:pic>
      <p:sp>
        <p:nvSpPr>
          <p:cNvPr id="11" name="TextBox 10"/>
          <p:cNvSpPr txBox="1"/>
          <p:nvPr/>
        </p:nvSpPr>
        <p:spPr>
          <a:xfrm>
            <a:off x="1028700" y="2758263"/>
            <a:ext cx="5981700" cy="646331"/>
          </a:xfrm>
          <a:prstGeom prst="rect">
            <a:avLst/>
          </a:prstGeom>
          <a:solidFill>
            <a:sysClr val="window" lastClr="FFFFFF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EB80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</a:rPr>
              <a:t>БЮДЖЕТ ДЛЯ ГРАЖДАН</a:t>
            </a:r>
          </a:p>
        </p:txBody>
      </p:sp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0722" y="179113"/>
            <a:ext cx="7200900" cy="41148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996600"/>
                </a:solidFill>
                <a:latin typeface="+mn-lt"/>
                <a:cs typeface="Times New Roman" panose="02020603050405020304" pitchFamily="18" charset="0"/>
              </a:rPr>
              <a:t>ДИНАМИКА НЕНАЛОГОВЫХ ДОХОДОВ </a:t>
            </a:r>
            <a:r>
              <a:rPr lang="ru-RU" sz="2000" b="1" i="1" dirty="0">
                <a:solidFill>
                  <a:srgbClr val="996600"/>
                </a:solidFill>
                <a:latin typeface="+mn-lt"/>
                <a:cs typeface="Times New Roman" panose="02020603050405020304" pitchFamily="18" charset="0"/>
              </a:rPr>
              <a:t>(</a:t>
            </a:r>
            <a:r>
              <a:rPr lang="ru-RU" sz="2000" b="1" i="1" dirty="0" err="1">
                <a:solidFill>
                  <a:srgbClr val="996600"/>
                </a:solidFill>
                <a:latin typeface="+mn-lt"/>
                <a:cs typeface="Times New Roman" panose="02020603050405020304" pitchFamily="18" charset="0"/>
              </a:rPr>
              <a:t>тыс.руб</a:t>
            </a:r>
            <a:r>
              <a:rPr lang="ru-RU" sz="2000" b="1" i="1" dirty="0">
                <a:solidFill>
                  <a:srgbClr val="996600"/>
                </a:solidFill>
                <a:latin typeface="+mn-lt"/>
                <a:cs typeface="Times New Roman" panose="02020603050405020304" pitchFamily="18" charset="0"/>
              </a:rPr>
              <a:t>.)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7743651"/>
              </p:ext>
            </p:extLst>
          </p:nvPr>
        </p:nvGraphicFramePr>
        <p:xfrm>
          <a:off x="2467014" y="3741218"/>
          <a:ext cx="4522066" cy="2920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769826285"/>
              </p:ext>
            </p:extLst>
          </p:nvPr>
        </p:nvGraphicFramePr>
        <p:xfrm>
          <a:off x="121920" y="830919"/>
          <a:ext cx="4323444" cy="2669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053153893"/>
              </p:ext>
            </p:extLst>
          </p:nvPr>
        </p:nvGraphicFramePr>
        <p:xfrm>
          <a:off x="4358277" y="590593"/>
          <a:ext cx="4716053" cy="2795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6174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55991" y="91102"/>
            <a:ext cx="8910733" cy="10105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за 2024 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«Обеспечение жильем молодых семей»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 2024-2028 годы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259483"/>
              </p:ext>
            </p:extLst>
          </p:nvPr>
        </p:nvGraphicFramePr>
        <p:xfrm>
          <a:off x="330472" y="1339666"/>
          <a:ext cx="8627084" cy="11595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</a:t>
                      </a:r>
                      <a:r>
                        <a:rPr lang="ru-RU" sz="1400" dirty="0" smtClean="0">
                          <a:effectLst/>
                        </a:rPr>
                        <a:t>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Федеральный</a:t>
                      </a:r>
                      <a:r>
                        <a:rPr lang="ru-RU" sz="12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бюджет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19 811,9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19 663,7</a:t>
                      </a:r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1520343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Государственный бюджет</a:t>
                      </a:r>
                      <a:r>
                        <a:rPr lang="ru-RU" sz="12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РС (Я)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3 167,7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3</a:t>
                      </a: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035,8</a:t>
                      </a:r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5457971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Бюджет </a:t>
                      </a:r>
                      <a:r>
                        <a:rPr lang="ru-RU" sz="1200" b="0" dirty="0" smtClean="0">
                          <a:effectLst/>
                        </a:rPr>
                        <a:t>МР </a:t>
                      </a:r>
                      <a:r>
                        <a:rPr lang="ru-RU" sz="1200" b="0" dirty="0">
                          <a:effectLst/>
                        </a:rPr>
                        <a:t>«Мирнинский район» РС (Я)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54 871,4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54 296,4</a:t>
                      </a:r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77 851,0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76 995,9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97815" y="1031889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30472" y="2647406"/>
            <a:ext cx="8627084" cy="1462142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В рамках данных </a:t>
            </a:r>
            <a:r>
              <a:rPr lang="ru-RU" sz="1400" dirty="0" smtClean="0">
                <a:solidFill>
                  <a:schemeClr val="tx1"/>
                </a:solidFill>
              </a:rPr>
              <a:t>мероприятий молодым семьям предоставляются социальные выплаты </a:t>
            </a:r>
            <a:r>
              <a:rPr lang="ru-RU" sz="1400" dirty="0">
                <a:solidFill>
                  <a:schemeClr val="tx1"/>
                </a:solidFill>
              </a:rPr>
              <a:t>на приобретение жилья </a:t>
            </a:r>
            <a:r>
              <a:rPr lang="ru-RU" sz="1400" dirty="0" smtClean="0">
                <a:solidFill>
                  <a:schemeClr val="tx1"/>
                </a:solidFill>
              </a:rPr>
              <a:t>или на </a:t>
            </a:r>
            <a:r>
              <a:rPr lang="ru-RU" sz="1400" dirty="0">
                <a:solidFill>
                  <a:schemeClr val="tx1"/>
                </a:solidFill>
              </a:rPr>
              <a:t>строительство индивидуального жилого </a:t>
            </a:r>
            <a:r>
              <a:rPr lang="ru-RU" sz="1400" dirty="0" smtClean="0">
                <a:solidFill>
                  <a:schemeClr val="tx1"/>
                </a:solidFill>
              </a:rPr>
              <a:t>дома.</a:t>
            </a:r>
          </a:p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Социальная выплата может быть использована на приобретение, строительство, погашение основного долга по действующим ипотечным кредитам.</a:t>
            </a:r>
            <a:endParaRPr lang="ru-RU" sz="1400" dirty="0" smtClean="0">
              <a:solidFill>
                <a:schemeClr val="tx1"/>
              </a:solidFill>
            </a:endParaRPr>
          </a:p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В 2024 </a:t>
            </a:r>
            <a:r>
              <a:rPr lang="ru-RU" sz="1400" dirty="0">
                <a:solidFill>
                  <a:schemeClr val="tx1"/>
                </a:solidFill>
              </a:rPr>
              <a:t>году </a:t>
            </a:r>
            <a:r>
              <a:rPr lang="ru-RU" sz="1400" b="1" dirty="0" smtClean="0">
                <a:solidFill>
                  <a:schemeClr val="tx1"/>
                </a:solidFill>
              </a:rPr>
              <a:t>42 </a:t>
            </a:r>
            <a:r>
              <a:rPr lang="ru-RU" sz="1400" b="1" dirty="0">
                <a:solidFill>
                  <a:schemeClr val="tx1"/>
                </a:solidFill>
              </a:rPr>
              <a:t>молодые семьи </a:t>
            </a:r>
            <a:r>
              <a:rPr lang="ru-RU" sz="1400" dirty="0">
                <a:solidFill>
                  <a:schemeClr val="tx1"/>
                </a:solidFill>
              </a:rPr>
              <a:t>Мирнинского района получили свидетельства о праве на получение социальной выплаты на приобретение жилого помещения или строительство индивидуального жилого дома, в </a:t>
            </a:r>
            <a:r>
              <a:rPr lang="ru-RU" sz="1400" dirty="0" err="1">
                <a:solidFill>
                  <a:schemeClr val="tx1"/>
                </a:solidFill>
              </a:rPr>
              <a:t>т.ч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  <a:r>
              <a:rPr lang="ru-RU" sz="1400" dirty="0" smtClean="0">
                <a:solidFill>
                  <a:schemeClr val="tx1"/>
                </a:solidFill>
              </a:rPr>
              <a:t>10 </a:t>
            </a:r>
            <a:r>
              <a:rPr lang="ru-RU" sz="1400" dirty="0">
                <a:solidFill>
                  <a:schemeClr val="tx1"/>
                </a:solidFill>
              </a:rPr>
              <a:t>многодетных семей.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840786"/>
              </p:ext>
            </p:extLst>
          </p:nvPr>
        </p:nvGraphicFramePr>
        <p:xfrm>
          <a:off x="330472" y="4282752"/>
          <a:ext cx="8627084" cy="2270742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863846">
                  <a:extLst>
                    <a:ext uri="{9D8B030D-6E8A-4147-A177-3AD203B41FA5}">
                      <a16:colId xmlns:a16="http://schemas.microsoft.com/office/drawing/2014/main" val="3315792632"/>
                    </a:ext>
                  </a:extLst>
                </a:gridCol>
                <a:gridCol w="1959429">
                  <a:extLst>
                    <a:ext uri="{9D8B030D-6E8A-4147-A177-3AD203B41FA5}">
                      <a16:colId xmlns:a16="http://schemas.microsoft.com/office/drawing/2014/main" val="2446816942"/>
                    </a:ext>
                  </a:extLst>
                </a:gridCol>
                <a:gridCol w="1537135">
                  <a:extLst>
                    <a:ext uri="{9D8B030D-6E8A-4147-A177-3AD203B41FA5}">
                      <a16:colId xmlns:a16="http://schemas.microsoft.com/office/drawing/2014/main" val="2323788768"/>
                    </a:ext>
                  </a:extLst>
                </a:gridCol>
                <a:gridCol w="1709918">
                  <a:extLst>
                    <a:ext uri="{9D8B030D-6E8A-4147-A177-3AD203B41FA5}">
                      <a16:colId xmlns:a16="http://schemas.microsoft.com/office/drawing/2014/main" val="2167518989"/>
                    </a:ext>
                  </a:extLst>
                </a:gridCol>
                <a:gridCol w="2556756">
                  <a:extLst>
                    <a:ext uri="{9D8B030D-6E8A-4147-A177-3AD203B41FA5}">
                      <a16:colId xmlns:a16="http://schemas.microsoft.com/office/drawing/2014/main" val="744038012"/>
                    </a:ext>
                  </a:extLst>
                </a:gridCol>
              </a:tblGrid>
              <a:tr h="391885"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№ </a:t>
                      </a:r>
                      <a:r>
                        <a:rPr lang="ru-RU" sz="1300" dirty="0">
                          <a:effectLst/>
                        </a:rPr>
                        <a:t>п/п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</a:rPr>
                        <a:t>Наименование </a:t>
                      </a:r>
                      <a:r>
                        <a:rPr lang="ru-RU" sz="1300" dirty="0">
                          <a:effectLst/>
                        </a:rPr>
                        <a:t>поселения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Кол</a:t>
                      </a:r>
                      <a:r>
                        <a:rPr lang="ru-RU" sz="1300" dirty="0">
                          <a:effectLst/>
                        </a:rPr>
                        <a:t>. выданных свидетельств в </a:t>
                      </a:r>
                      <a:r>
                        <a:rPr lang="ru-RU" sz="1300" dirty="0" smtClean="0">
                          <a:effectLst/>
                        </a:rPr>
                        <a:t>2024 г.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</a:rPr>
                        <a:t>Из </a:t>
                      </a:r>
                      <a:r>
                        <a:rPr lang="ru-RU" sz="1300" dirty="0">
                          <a:effectLst/>
                        </a:rPr>
                        <a:t>них реализовано из списка </a:t>
                      </a:r>
                      <a:r>
                        <a:rPr lang="ru-RU" sz="1300" dirty="0" smtClean="0">
                          <a:effectLst/>
                        </a:rPr>
                        <a:t>2024 г.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0928058"/>
                  </a:ext>
                </a:extLst>
              </a:tr>
              <a:tr h="2760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b="1" dirty="0">
                          <a:effectLst/>
                        </a:rPr>
                        <a:t> </a:t>
                      </a:r>
                      <a:r>
                        <a:rPr lang="ru-RU" sz="1300" b="1" dirty="0" smtClean="0">
                          <a:effectLst/>
                        </a:rPr>
                        <a:t>в 2024 </a:t>
                      </a:r>
                      <a:endParaRPr lang="ru-RU" sz="13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b="1" dirty="0">
                          <a:effectLst/>
                        </a:rPr>
                        <a:t> </a:t>
                      </a:r>
                      <a:r>
                        <a:rPr lang="ru-RU" sz="1300" b="1" dirty="0" smtClean="0">
                          <a:effectLst/>
                        </a:rPr>
                        <a:t>на </a:t>
                      </a:r>
                      <a:r>
                        <a:rPr lang="ru-RU" sz="1300" b="1" dirty="0">
                          <a:effectLst/>
                        </a:rPr>
                        <a:t>сумму (в руб.)</a:t>
                      </a:r>
                      <a:endParaRPr lang="ru-RU" sz="13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8702618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>
                          <a:effectLst/>
                        </a:rPr>
                        <a:t>1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>
                          <a:effectLst/>
                        </a:rPr>
                        <a:t>Мирный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</a:rPr>
                        <a:t>25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</a:rPr>
                        <a:t>24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</a:rPr>
                        <a:t>49</a:t>
                      </a: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028</a:t>
                      </a: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459,39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572787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>
                          <a:effectLst/>
                        </a:rPr>
                        <a:t>2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>
                          <a:effectLst/>
                        </a:rPr>
                        <a:t>Удачный</a:t>
                      </a:r>
                      <a:endParaRPr lang="ru-RU" sz="13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3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</a:rPr>
                        <a:t>10</a:t>
                      </a: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088</a:t>
                      </a: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740,95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799916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>
                          <a:effectLst/>
                        </a:rPr>
                        <a:t>3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>
                          <a:effectLst/>
                        </a:rPr>
                        <a:t>Айхал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</a:rPr>
                        <a:t>3 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3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  <a:latin typeface="+mn-lt"/>
                        </a:rPr>
                        <a:t>4</a:t>
                      </a:r>
                      <a:r>
                        <a:rPr lang="ru-RU" sz="1300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1300" dirty="0" smtClean="0">
                          <a:effectLst/>
                          <a:latin typeface="+mn-lt"/>
                        </a:rPr>
                        <a:t>738</a:t>
                      </a:r>
                      <a:r>
                        <a:rPr lang="ru-RU" sz="1300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1300" dirty="0" smtClean="0">
                          <a:effectLst/>
                          <a:latin typeface="+mn-lt"/>
                        </a:rPr>
                        <a:t>207,48</a:t>
                      </a:r>
                      <a:endParaRPr lang="ru-RU" sz="13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238763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</a:rPr>
                        <a:t>Светлый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3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>
                          <a:effectLst/>
                          <a:latin typeface="+mn-lt"/>
                        </a:rPr>
                        <a:t>1 </a:t>
                      </a:r>
                      <a:r>
                        <a:rPr lang="ru-RU" sz="1300" dirty="0" smtClean="0">
                          <a:effectLst/>
                          <a:latin typeface="+mn-lt"/>
                        </a:rPr>
                        <a:t>015</a:t>
                      </a:r>
                      <a:r>
                        <a:rPr lang="ru-RU" sz="1300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1300" dirty="0" smtClean="0">
                          <a:effectLst/>
                          <a:latin typeface="+mn-lt"/>
                        </a:rPr>
                        <a:t>330,18</a:t>
                      </a:r>
                      <a:endParaRPr lang="ru-RU" sz="13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28396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>
                          <a:effectLst/>
                        </a:rPr>
                        <a:t>Арылах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3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  <a:latin typeface="+mn-lt"/>
                        </a:rPr>
                        <a:t>7</a:t>
                      </a:r>
                      <a:r>
                        <a:rPr lang="ru-RU" sz="1300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1300" dirty="0" smtClean="0">
                          <a:effectLst/>
                          <a:latin typeface="+mn-lt"/>
                        </a:rPr>
                        <a:t>004</a:t>
                      </a:r>
                      <a:r>
                        <a:rPr lang="ru-RU" sz="1300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1300" dirty="0" smtClean="0">
                          <a:effectLst/>
                          <a:latin typeface="+mn-lt"/>
                        </a:rPr>
                        <a:t>834,37</a:t>
                      </a:r>
                      <a:endParaRPr lang="ru-RU" sz="13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073355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err="1">
                          <a:effectLst/>
                        </a:rPr>
                        <a:t>Тас</a:t>
                      </a:r>
                      <a:r>
                        <a:rPr lang="ru-RU" sz="1300" dirty="0">
                          <a:effectLst/>
                        </a:rPr>
                        <a:t> – </a:t>
                      </a:r>
                      <a:r>
                        <a:rPr lang="ru-RU" sz="1300" dirty="0" err="1">
                          <a:effectLst/>
                        </a:rPr>
                        <a:t>Юрях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>
                          <a:effectLst/>
                        </a:rPr>
                        <a:t>1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>
                          <a:effectLst/>
                          <a:latin typeface="+mn-lt"/>
                        </a:rPr>
                        <a:t>1</a:t>
                      </a:r>
                      <a:endParaRPr lang="ru-RU" sz="13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  <a:latin typeface="+mn-lt"/>
                        </a:rPr>
                        <a:t>2 030</a:t>
                      </a:r>
                      <a:r>
                        <a:rPr lang="ru-RU" sz="1300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1300" dirty="0" smtClean="0">
                          <a:effectLst/>
                          <a:latin typeface="+mn-lt"/>
                        </a:rPr>
                        <a:t>660,35</a:t>
                      </a:r>
                      <a:endParaRPr lang="ru-RU" sz="13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100776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Чернышевский</a:t>
                      </a:r>
                      <a:endParaRPr lang="ru-RU" sz="13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3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3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1 184 551,87</a:t>
                      </a:r>
                      <a:endParaRPr lang="ru-RU" sz="13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818798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b="1" dirty="0">
                          <a:effectLst/>
                        </a:rPr>
                        <a:t>ИТОГО:</a:t>
                      </a:r>
                      <a:endParaRPr lang="ru-RU" sz="13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b="1" dirty="0" smtClean="0">
                          <a:effectLst/>
                        </a:rPr>
                        <a:t>42</a:t>
                      </a:r>
                      <a:endParaRPr lang="ru-RU" sz="13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3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300" b="1" dirty="0" smtClean="0">
                          <a:effectLst/>
                        </a:rPr>
                        <a:t>75</a:t>
                      </a:r>
                      <a:r>
                        <a:rPr lang="ru-RU" sz="1300" b="1" dirty="0">
                          <a:effectLst/>
                        </a:rPr>
                        <a:t> </a:t>
                      </a:r>
                      <a:r>
                        <a:rPr lang="ru-RU" sz="1300" b="1" dirty="0" smtClean="0">
                          <a:effectLst/>
                        </a:rPr>
                        <a:t>090</a:t>
                      </a:r>
                      <a:r>
                        <a:rPr lang="ru-RU" sz="1300" b="1" dirty="0">
                          <a:effectLst/>
                        </a:rPr>
                        <a:t> </a:t>
                      </a:r>
                      <a:r>
                        <a:rPr lang="ru-RU" sz="1300" b="1" dirty="0" smtClean="0">
                          <a:effectLst/>
                        </a:rPr>
                        <a:t>784,59</a:t>
                      </a:r>
                      <a:endParaRPr lang="ru-RU" sz="13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60662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650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80" y="1265810"/>
            <a:ext cx="6876661" cy="4370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63817" y="92077"/>
            <a:ext cx="8616366" cy="917573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  <a:b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«ОБЕСПЕЧЕНИЕ 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ЖИЛЬЕМ РАБОТНИКОВ БЮДЖЕТНОЙ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СФЕРЫ»</a:t>
            </a:r>
            <a:b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8417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79725" y="1148639"/>
            <a:ext cx="8597899" cy="2900848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Закрепление </a:t>
            </a:r>
            <a:r>
              <a:rPr lang="ru-RU" sz="1800" dirty="0">
                <a:latin typeface="Calibri" panose="020F0502020204030204" pitchFamily="34" charset="0"/>
                <a:ea typeface="Times New Roman" panose="02020603050405020304" pitchFamily="18" charset="0"/>
              </a:rPr>
              <a:t>квалифицированных специалистов в органах местного самоуправления, муниципальных учреждениях и предприятиях </a:t>
            </a:r>
            <a:r>
              <a:rPr lang="ru-RU" sz="18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МР </a:t>
            </a:r>
            <a:r>
              <a:rPr lang="ru-RU" sz="1800" dirty="0">
                <a:latin typeface="Calibri" panose="020F0502020204030204" pitchFamily="34" charset="0"/>
                <a:ea typeface="Times New Roman" panose="02020603050405020304" pitchFamily="18" charset="0"/>
              </a:rPr>
              <a:t>«Мирнинский район» РС (Я), дошкольных образовательных организациях, учредителем (участником) которых является </a:t>
            </a:r>
            <a:r>
              <a:rPr lang="ru-RU" sz="18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МР </a:t>
            </a:r>
            <a:r>
              <a:rPr lang="ru-RU" sz="1800" dirty="0">
                <a:latin typeface="Calibri" panose="020F0502020204030204" pitchFamily="34" charset="0"/>
                <a:ea typeface="Times New Roman" panose="02020603050405020304" pitchFamily="18" charset="0"/>
              </a:rPr>
              <a:t>«Мирнинский район» РС (Я), а также медицинских организациях (учреждениях) государственной системы здравоохранения, расположенных на территории Мирнинского района.</a:t>
            </a:r>
            <a:endParaRPr lang="ru-RU" sz="1800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 algn="just" fontAlgn="base" hangingPunct="0">
              <a:buNone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ЗАДАЧА</a:t>
            </a:r>
            <a:r>
              <a:rPr lang="ru-RU" sz="1800" dirty="0" smtClean="0"/>
              <a:t>: 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800" dirty="0"/>
              <a:t>Обеспечение жильем, государственной системы здравоохранения и медицинских работников дошкольных образовательных организаций Мирнинского района Республики Саха (Якутия</a:t>
            </a:r>
            <a:r>
              <a:rPr lang="ru-RU" sz="1800" dirty="0" smtClean="0"/>
              <a:t>).</a:t>
            </a:r>
            <a:endParaRPr lang="ru-RU" sz="1800" dirty="0"/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261258" y="4296972"/>
            <a:ext cx="8478568" cy="3831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502155"/>
              </p:ext>
            </p:extLst>
          </p:nvPr>
        </p:nvGraphicFramePr>
        <p:xfrm>
          <a:off x="279725" y="4900723"/>
          <a:ext cx="8532000" cy="148530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4768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3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21 660,2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103 782,6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5 720,7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15 407,3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7 564,0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21 660,2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103 782,6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5 720,7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15 407,3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7 564,0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63817" y="92077"/>
            <a:ext cx="8616366" cy="917573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  <a:b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«ОБЕСПЕЧЕНИЕ 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ЖИЛЬЕМ РАБОТНИКОВ БЮДЖЕТНОЙ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СФЕРЫ»</a:t>
            </a:r>
            <a:b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8383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46823" y="0"/>
            <a:ext cx="8910733" cy="7927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за 2024 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«Обеспечение жильем работников бюджетной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сферы» на 2024-2028 годы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179741"/>
              </p:ext>
            </p:extLst>
          </p:nvPr>
        </p:nvGraphicFramePr>
        <p:xfrm>
          <a:off x="297815" y="1077144"/>
          <a:ext cx="8627084" cy="7296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</a:t>
                      </a:r>
                      <a:r>
                        <a:rPr lang="ru-RU" sz="1400" dirty="0" smtClean="0">
                          <a:effectLst/>
                        </a:rPr>
                        <a:t>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Бюджет </a:t>
                      </a:r>
                      <a:r>
                        <a:rPr lang="ru-RU" sz="1200" b="0" dirty="0" smtClean="0">
                          <a:effectLst/>
                        </a:rPr>
                        <a:t>МР </a:t>
                      </a:r>
                      <a:r>
                        <a:rPr lang="ru-RU" sz="1200" b="0" dirty="0">
                          <a:effectLst/>
                        </a:rPr>
                        <a:t>«Мирнинский район» РС (Я)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21 660,2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13 300,4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21 660,2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13 300,4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7720" y="788258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25424" y="1993921"/>
            <a:ext cx="8616989" cy="234929"/>
          </a:xfrm>
          <a:prstGeom prst="round2Diag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ctr"/>
            <a:r>
              <a:rPr lang="ru-RU" sz="1400" b="1" dirty="0" smtClean="0">
                <a:solidFill>
                  <a:schemeClr val="tx1"/>
                </a:solidFill>
              </a:rPr>
              <a:t>Реализация программы осуществляется </a:t>
            </a:r>
            <a:r>
              <a:rPr lang="ru-RU" sz="1400" b="1" dirty="0">
                <a:solidFill>
                  <a:schemeClr val="tx1"/>
                </a:solidFill>
              </a:rPr>
              <a:t>по следующим </a:t>
            </a:r>
            <a:r>
              <a:rPr lang="ru-RU" sz="1400" b="1" dirty="0" smtClean="0">
                <a:solidFill>
                  <a:schemeClr val="tx1"/>
                </a:solidFill>
              </a:rPr>
              <a:t>направлениям: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7720" y="2380915"/>
            <a:ext cx="8627084" cy="707421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1. Строительство </a:t>
            </a:r>
            <a:r>
              <a:rPr lang="ru-RU" sz="1400" dirty="0">
                <a:solidFill>
                  <a:schemeClr val="tx1"/>
                </a:solidFill>
              </a:rPr>
              <a:t>жилья специализированного жилищного фонда для работников бюджетной сферы. В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году продолжено строительство </a:t>
            </a:r>
            <a:r>
              <a:rPr lang="ru-RU" sz="1400" b="1" dirty="0">
                <a:solidFill>
                  <a:schemeClr val="tx1"/>
                </a:solidFill>
              </a:rPr>
              <a:t>71-квартирного жилого дома</a:t>
            </a:r>
            <a:r>
              <a:rPr lang="ru-RU" sz="1400" dirty="0">
                <a:solidFill>
                  <a:schemeClr val="tx1"/>
                </a:solidFill>
              </a:rPr>
              <a:t> в XIV-ом квартале г. Мирного для работников бюджетной сферы. Степень готовности проекта строительства составляет </a:t>
            </a:r>
            <a:r>
              <a:rPr lang="ru-RU" sz="1400" b="1" dirty="0">
                <a:solidFill>
                  <a:schemeClr val="tx1"/>
                </a:solidFill>
              </a:rPr>
              <a:t>87</a:t>
            </a:r>
            <a:r>
              <a:rPr lang="ru-RU" sz="1400" b="1" dirty="0" smtClean="0">
                <a:solidFill>
                  <a:schemeClr val="tx1"/>
                </a:solidFill>
              </a:rPr>
              <a:t>%.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287720" y="3211334"/>
            <a:ext cx="8627084" cy="865241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2. Оказание финансовой помощи работникам бюджетной сферы путем предоставления </a:t>
            </a:r>
            <a:r>
              <a:rPr lang="ru-RU" sz="1400" b="1" dirty="0" smtClean="0">
                <a:solidFill>
                  <a:schemeClr val="tx1"/>
                </a:solidFill>
              </a:rPr>
              <a:t>субсидии на оплату первоначального ипотечного взнос</a:t>
            </a:r>
            <a:r>
              <a:rPr lang="ru-RU" sz="1400" dirty="0" smtClean="0">
                <a:solidFill>
                  <a:schemeClr val="tx1"/>
                </a:solidFill>
              </a:rPr>
              <a:t>а. В 2024 году данной субсидией воспользовался 1</a:t>
            </a:r>
            <a:r>
              <a:rPr lang="ru-RU" sz="1400" b="1" dirty="0" smtClean="0">
                <a:solidFill>
                  <a:schemeClr val="tx1"/>
                </a:solidFill>
              </a:rPr>
              <a:t> работник</a:t>
            </a:r>
            <a:r>
              <a:rPr lang="ru-RU" sz="1400" dirty="0" smtClean="0">
                <a:solidFill>
                  <a:schemeClr val="tx1"/>
                </a:solidFill>
              </a:rPr>
              <a:t>. По состоянию на 31.12.2024 года произведена 1 выплата на общую сумму </a:t>
            </a:r>
            <a:r>
              <a:rPr lang="ru-RU" sz="1400" b="1" dirty="0" smtClean="0">
                <a:solidFill>
                  <a:schemeClr val="tx1"/>
                </a:solidFill>
              </a:rPr>
              <a:t>1 000, 0 тыс. руб.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97815" y="4177990"/>
            <a:ext cx="8627084" cy="668725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3. Оказание </a:t>
            </a:r>
            <a:r>
              <a:rPr lang="ru-RU" sz="1400" dirty="0">
                <a:solidFill>
                  <a:schemeClr val="tx1"/>
                </a:solidFill>
              </a:rPr>
              <a:t>финансовой помощи работникам бюджетной сферы путем предоставления частичной </a:t>
            </a:r>
            <a:r>
              <a:rPr lang="ru-RU" sz="1400" b="1" dirty="0">
                <a:solidFill>
                  <a:schemeClr val="tx1"/>
                </a:solidFill>
              </a:rPr>
              <a:t>компенсации затрат по аренде жилых помещений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  <a:r>
              <a:rPr lang="ru-RU" sz="1400" b="1" dirty="0" smtClean="0">
                <a:solidFill>
                  <a:schemeClr val="tx1"/>
                </a:solidFill>
              </a:rPr>
              <a:t>50 </a:t>
            </a:r>
            <a:r>
              <a:rPr lang="ru-RU" sz="1400" b="1" dirty="0">
                <a:solidFill>
                  <a:schemeClr val="tx1"/>
                </a:solidFill>
              </a:rPr>
              <a:t>работникам </a:t>
            </a:r>
            <a:r>
              <a:rPr lang="ru-RU" sz="1400" dirty="0">
                <a:solidFill>
                  <a:schemeClr val="tx1"/>
                </a:solidFill>
              </a:rPr>
              <a:t>оказана финансовая поддержка на частичную компенсацию затрат по аренде жилых помещений на общую сумму 6 </a:t>
            </a:r>
            <a:r>
              <a:rPr lang="ru-RU" sz="1400" dirty="0" smtClean="0">
                <a:solidFill>
                  <a:schemeClr val="tx1"/>
                </a:solidFill>
              </a:rPr>
              <a:t>649,5 </a:t>
            </a:r>
            <a:r>
              <a:rPr lang="ru-RU" sz="1400" dirty="0">
                <a:solidFill>
                  <a:schemeClr val="tx1"/>
                </a:solidFill>
              </a:rPr>
              <a:t>тыс. руб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r>
              <a:rPr lang="ru-RU" sz="1400" b="1" dirty="0" smtClean="0">
                <a:solidFill>
                  <a:schemeClr val="tx1"/>
                </a:solidFill>
              </a:rPr>
              <a:t> 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287720" y="4933661"/>
            <a:ext cx="8627084" cy="882629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4. Оказание </a:t>
            </a:r>
            <a:r>
              <a:rPr lang="ru-RU" sz="1400" dirty="0">
                <a:solidFill>
                  <a:schemeClr val="tx1"/>
                </a:solidFill>
              </a:rPr>
              <a:t>финансовой помощи работникам бюджетной сферы путем предоставления субсидии на осуществление полного или частичного </a:t>
            </a:r>
            <a:r>
              <a:rPr lang="ru-RU" sz="1400" b="1" dirty="0">
                <a:solidFill>
                  <a:schemeClr val="tx1"/>
                </a:solidFill>
              </a:rPr>
              <a:t>погашения сумм основного долга по банковским кредитам</a:t>
            </a:r>
            <a:r>
              <a:rPr lang="ru-RU" sz="1400" dirty="0">
                <a:solidFill>
                  <a:schemeClr val="tx1"/>
                </a:solidFill>
              </a:rPr>
              <a:t>, ипотечным кредитам при приобретении, строительстве жилья. В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году субсидией воспользовались </a:t>
            </a:r>
            <a:r>
              <a:rPr lang="ru-RU" sz="1400" dirty="0" smtClean="0">
                <a:solidFill>
                  <a:schemeClr val="tx1"/>
                </a:solidFill>
              </a:rPr>
              <a:t>3</a:t>
            </a:r>
            <a:r>
              <a:rPr lang="ru-RU" sz="1400" b="1" dirty="0" smtClean="0">
                <a:solidFill>
                  <a:schemeClr val="tx1"/>
                </a:solidFill>
              </a:rPr>
              <a:t> работника </a:t>
            </a:r>
            <a:r>
              <a:rPr lang="ru-RU" sz="1400" dirty="0">
                <a:solidFill>
                  <a:schemeClr val="tx1"/>
                </a:solidFill>
              </a:rPr>
              <a:t>бюджетной сферы на общую сумму </a:t>
            </a:r>
            <a:r>
              <a:rPr lang="ru-RU" sz="1400" b="1" dirty="0" smtClean="0">
                <a:solidFill>
                  <a:schemeClr val="tx1"/>
                </a:solidFill>
              </a:rPr>
              <a:t>1 014,5 </a:t>
            </a:r>
            <a:r>
              <a:rPr lang="ru-RU" sz="1400" b="1" dirty="0">
                <a:solidFill>
                  <a:schemeClr val="tx1"/>
                </a:solidFill>
              </a:rPr>
              <a:t>тыс. руб</a:t>
            </a:r>
            <a:r>
              <a:rPr lang="ru-RU" sz="1400" b="1" dirty="0" smtClean="0">
                <a:solidFill>
                  <a:schemeClr val="tx1"/>
                </a:solidFill>
              </a:rPr>
              <a:t>.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87720" y="5903237"/>
            <a:ext cx="8627084" cy="907578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5. </a:t>
            </a:r>
            <a:r>
              <a:rPr lang="ru-RU" sz="1400" b="1" dirty="0" smtClean="0">
                <a:solidFill>
                  <a:schemeClr val="tx1"/>
                </a:solidFill>
              </a:rPr>
              <a:t>Увеличение </a:t>
            </a:r>
            <a:r>
              <a:rPr lang="ru-RU" sz="1400" b="1" dirty="0">
                <a:solidFill>
                  <a:schemeClr val="tx1"/>
                </a:solidFill>
              </a:rPr>
              <a:t>жилых площадей </a:t>
            </a:r>
            <a:r>
              <a:rPr lang="ru-RU" sz="1400" dirty="0">
                <a:solidFill>
                  <a:schemeClr val="tx1"/>
                </a:solidFill>
              </a:rPr>
              <a:t>для размещения работников бюджетной сферы за счет приобретения жилых помещений на вторичном рынке жилья. В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году проведена закупочная процедура для приобретение </a:t>
            </a:r>
            <a:r>
              <a:rPr lang="ru-RU" sz="1400" dirty="0" smtClean="0">
                <a:solidFill>
                  <a:schemeClr val="tx1"/>
                </a:solidFill>
              </a:rPr>
              <a:t>1</a:t>
            </a:r>
            <a:r>
              <a:rPr lang="ru-RU" sz="1400" b="1" dirty="0" smtClean="0">
                <a:solidFill>
                  <a:schemeClr val="tx1"/>
                </a:solidFill>
              </a:rPr>
              <a:t>-комнатной квартиры </a:t>
            </a:r>
            <a:r>
              <a:rPr lang="ru-RU" sz="1400" b="1" dirty="0">
                <a:solidFill>
                  <a:schemeClr val="tx1"/>
                </a:solidFill>
              </a:rPr>
              <a:t>в п. Алмазный </a:t>
            </a:r>
            <a:r>
              <a:rPr lang="ru-RU" sz="1400" dirty="0">
                <a:solidFill>
                  <a:schemeClr val="tx1"/>
                </a:solidFill>
              </a:rPr>
              <a:t>для </a:t>
            </a:r>
            <a:r>
              <a:rPr lang="ru-RU" sz="1400" dirty="0" smtClean="0">
                <a:solidFill>
                  <a:schemeClr val="tx1"/>
                </a:solidFill>
              </a:rPr>
              <a:t>работника </a:t>
            </a:r>
            <a:r>
              <a:rPr lang="ru-RU" sz="1400" dirty="0">
                <a:solidFill>
                  <a:schemeClr val="tx1"/>
                </a:solidFill>
              </a:rPr>
              <a:t>СОШ № 4, цена контракта составила </a:t>
            </a:r>
            <a:r>
              <a:rPr lang="ru-RU" sz="1400" dirty="0" smtClean="0">
                <a:solidFill>
                  <a:schemeClr val="tx1"/>
                </a:solidFill>
              </a:rPr>
              <a:t>      </a:t>
            </a:r>
            <a:r>
              <a:rPr lang="ru-RU" sz="1400" b="1" dirty="0" smtClean="0">
                <a:solidFill>
                  <a:schemeClr val="tx1"/>
                </a:solidFill>
              </a:rPr>
              <a:t> 1 000,0 </a:t>
            </a:r>
            <a:r>
              <a:rPr lang="ru-RU" sz="1400" b="1" dirty="0">
                <a:solidFill>
                  <a:schemeClr val="tx1"/>
                </a:solidFill>
              </a:rPr>
              <a:t>тыс. руб</a:t>
            </a:r>
            <a:r>
              <a:rPr lang="ru-RU" sz="1400" b="1" dirty="0" smtClean="0">
                <a:solidFill>
                  <a:schemeClr val="tx1"/>
                </a:solidFill>
              </a:rPr>
              <a:t>.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09232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Карта Мирного с улицами на спутниковой карте онлай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73051" y="162071"/>
            <a:ext cx="8597899" cy="797419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20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  <a:br>
              <a:rPr lang="ru-RU" sz="2000" b="1" dirty="0" smtClean="0"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«РЕАЛИЗАЦИЯ ГРАДОСТРОИТЕЛЬНОЙ ПОЛИТИКИ» на 2024-2028 годы</a:t>
            </a:r>
            <a:endParaRPr lang="ru-RU" sz="2000" dirty="0"/>
          </a:p>
        </p:txBody>
      </p:sp>
      <p:pic>
        <p:nvPicPr>
          <p:cNvPr id="7" name="Рисунок 6" descr="C:\Users\s.safronova\AppData\Local\Microsoft\Windows\INetCache\Content.Word\20240220_171714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257"/>
          <a:stretch/>
        </p:blipFill>
        <p:spPr bwMode="auto">
          <a:xfrm>
            <a:off x="867746" y="1203650"/>
            <a:ext cx="7557796" cy="40681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4708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77092" y="1080493"/>
            <a:ext cx="8625608" cy="29715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16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600" dirty="0"/>
              <a:t>Создание условий для обеспечения устойчивого </a:t>
            </a:r>
            <a:r>
              <a:rPr lang="ru-RU" sz="1600" dirty="0" smtClean="0"/>
              <a:t>развития территорий Мирнинского района на основе территориального планирования, градостроительного зонирования </a:t>
            </a:r>
            <a:r>
              <a:rPr lang="ru-RU" sz="1600" dirty="0"/>
              <a:t>и планировки территории</a:t>
            </a:r>
            <a:r>
              <a:rPr lang="ru-RU" sz="1600" dirty="0" smtClean="0"/>
              <a:t>.</a:t>
            </a:r>
          </a:p>
          <a:p>
            <a:pPr marL="0" indent="0" algn="just"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600" dirty="0"/>
              <a:t>: </a:t>
            </a:r>
            <a:endParaRPr lang="ru-RU" sz="1600" dirty="0" smtClean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Обеспечение </a:t>
            </a:r>
            <a:r>
              <a:rPr lang="ru-RU" sz="1600" dirty="0"/>
              <a:t>субъектов градостроительных </a:t>
            </a:r>
            <a:r>
              <a:rPr lang="ru-RU" sz="1600" dirty="0" smtClean="0"/>
              <a:t>отношений актуализированной градостроительной документацией, соответствующей современным требованиям и действующему законодательству;</a:t>
            </a: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Создание </a:t>
            </a:r>
            <a:r>
              <a:rPr lang="ru-RU" sz="1600" dirty="0"/>
              <a:t>механизмов комплексного развития </a:t>
            </a:r>
            <a:r>
              <a:rPr lang="ru-RU" sz="1600" dirty="0" smtClean="0"/>
              <a:t>территорий индивидуальной </a:t>
            </a:r>
            <a:r>
              <a:rPr lang="ru-RU" sz="1600" dirty="0"/>
              <a:t>жилой </a:t>
            </a:r>
            <a:r>
              <a:rPr lang="ru-RU" sz="1600" dirty="0" smtClean="0"/>
              <a:t>застройки;</a:t>
            </a:r>
            <a:endParaRPr lang="ru-RU" sz="1600" dirty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Обеспечение </a:t>
            </a:r>
            <a:r>
              <a:rPr lang="ru-RU" sz="1600" dirty="0"/>
              <a:t>реализации отдельных </a:t>
            </a:r>
            <a:r>
              <a:rPr lang="ru-RU" sz="1600" dirty="0" smtClean="0"/>
              <a:t>полномочий поселений </a:t>
            </a:r>
            <a:r>
              <a:rPr lang="ru-RU" sz="1600" dirty="0"/>
              <a:t>района по решению вопросов местного значения </a:t>
            </a:r>
            <a:r>
              <a:rPr lang="ru-RU" sz="1600" dirty="0" smtClean="0"/>
              <a:t>в области </a:t>
            </a:r>
            <a:r>
              <a:rPr lang="ru-RU" sz="1600" dirty="0"/>
              <a:t>градостроительной деятельности и в </a:t>
            </a:r>
            <a:r>
              <a:rPr lang="ru-RU" sz="1600" dirty="0" smtClean="0"/>
              <a:t>области создания </a:t>
            </a:r>
            <a:r>
              <a:rPr lang="ru-RU" sz="1600" dirty="0"/>
              <a:t>условий для жилищного строительства.</a:t>
            </a:r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318076" y="4158736"/>
            <a:ext cx="8571345" cy="3831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73051" y="162071"/>
            <a:ext cx="8597899" cy="797419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20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  <a:br>
              <a:rPr lang="ru-RU" sz="2000" b="1" dirty="0" smtClean="0"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«РЕАЛИЗАЦИЯ ГРАДОСТРОИТЕЛЬНОЙ ПОЛИТИКИ» на 2024-2028 годы</a:t>
            </a:r>
            <a:endParaRPr lang="ru-RU" sz="20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24404"/>
              </p:ext>
            </p:extLst>
          </p:nvPr>
        </p:nvGraphicFramePr>
        <p:xfrm>
          <a:off x="304795" y="4648610"/>
          <a:ext cx="8532000" cy="194421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610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5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</a:t>
                      </a:r>
                      <a:r>
                        <a:rPr lang="ru-RU" sz="1400" baseline="0" dirty="0" smtClean="0">
                          <a:effectLst/>
                        </a:rPr>
                        <a:t> бюджет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      </a:t>
                      </a:r>
                      <a:r>
                        <a:rPr lang="en-US" sz="1400" dirty="0" smtClean="0">
                          <a:effectLst/>
                        </a:rPr>
                        <a:t>390,1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kumimoji="0" lang="en-US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-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kumimoji="0" lang="en-US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-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7550102"/>
                  </a:ext>
                </a:extLst>
              </a:tr>
              <a:tr h="5038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12 781,9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10 320,9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8 035,9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158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3 465,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8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Иные источники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  </a:t>
                      </a:r>
                      <a:r>
                        <a:rPr lang="en-US" sz="1400" dirty="0" smtClean="0">
                          <a:effectLst/>
                        </a:rPr>
                        <a:t>1 921,4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802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7734467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1</a:t>
                      </a:r>
                      <a:r>
                        <a:rPr lang="ru-RU" sz="1400" dirty="0" smtClean="0">
                          <a:effectLst/>
                        </a:rPr>
                        <a:t>5</a:t>
                      </a:r>
                      <a:r>
                        <a:rPr lang="en-US" sz="1400" dirty="0" smtClean="0">
                          <a:effectLst/>
                        </a:rPr>
                        <a:t> 0</a:t>
                      </a:r>
                      <a:r>
                        <a:rPr lang="ru-RU" sz="1400" dirty="0" smtClean="0">
                          <a:effectLst/>
                        </a:rPr>
                        <a:t>93</a:t>
                      </a:r>
                      <a:r>
                        <a:rPr lang="en-US" sz="1400" dirty="0" smtClean="0">
                          <a:effectLst/>
                        </a:rPr>
                        <a:t>,</a:t>
                      </a:r>
                      <a:r>
                        <a:rPr lang="ru-RU" sz="1400" dirty="0" smtClean="0">
                          <a:effectLst/>
                        </a:rPr>
                        <a:t>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10</a:t>
                      </a:r>
                      <a:r>
                        <a:rPr lang="en-US" sz="1400" kern="1200" dirty="0" smtClean="0">
                          <a:effectLst/>
                        </a:rPr>
                        <a:t> </a:t>
                      </a:r>
                      <a:r>
                        <a:rPr lang="ru-RU" sz="1400" kern="1200" dirty="0" smtClean="0">
                          <a:effectLst/>
                        </a:rPr>
                        <a:t>320</a:t>
                      </a:r>
                      <a:r>
                        <a:rPr lang="en-US" sz="1400" kern="1200" dirty="0" smtClean="0">
                          <a:effectLst/>
                        </a:rPr>
                        <a:t>,</a:t>
                      </a:r>
                      <a:r>
                        <a:rPr lang="ru-RU" sz="1400" kern="1200" dirty="0" smtClean="0">
                          <a:effectLst/>
                        </a:rPr>
                        <a:t>9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8</a:t>
                      </a:r>
                      <a:r>
                        <a:rPr lang="en-US" sz="1400" kern="1200" dirty="0" smtClean="0">
                          <a:effectLst/>
                        </a:rPr>
                        <a:t> </a:t>
                      </a:r>
                      <a:r>
                        <a:rPr lang="ru-RU" sz="1400" kern="1200" dirty="0" smtClean="0">
                          <a:effectLst/>
                        </a:rPr>
                        <a:t>035</a:t>
                      </a:r>
                      <a:r>
                        <a:rPr lang="en-US" sz="1400" kern="1200" dirty="0" smtClean="0">
                          <a:effectLst/>
                        </a:rPr>
                        <a:t>,</a:t>
                      </a:r>
                      <a:r>
                        <a:rPr lang="ru-RU" sz="1400" kern="1200" dirty="0" smtClean="0">
                          <a:effectLst/>
                        </a:rPr>
                        <a:t>9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</a:rPr>
                        <a:t>5 </a:t>
                      </a:r>
                      <a:r>
                        <a:rPr lang="ru-RU" sz="1400" dirty="0" smtClean="0">
                          <a:effectLst/>
                        </a:rPr>
                        <a:t>158</a:t>
                      </a:r>
                      <a:r>
                        <a:rPr lang="en-US" sz="1400" dirty="0" smtClean="0">
                          <a:effectLst/>
                        </a:rPr>
                        <a:t>,</a:t>
                      </a:r>
                      <a:r>
                        <a:rPr lang="ru-RU" sz="1400" dirty="0" smtClean="0">
                          <a:effectLst/>
                        </a:rPr>
                        <a:t>4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</a:rPr>
                        <a:t>5 </a:t>
                      </a:r>
                      <a:r>
                        <a:rPr lang="ru-RU" sz="1400" dirty="0" smtClean="0">
                          <a:effectLst/>
                        </a:rPr>
                        <a:t>267</a:t>
                      </a:r>
                      <a:r>
                        <a:rPr lang="en-US" sz="1400" dirty="0" smtClean="0">
                          <a:effectLst/>
                        </a:rPr>
                        <a:t>,</a:t>
                      </a:r>
                      <a:r>
                        <a:rPr lang="ru-RU" sz="1400" dirty="0" smtClean="0">
                          <a:effectLst/>
                        </a:rPr>
                        <a:t>9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402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46823" y="0"/>
            <a:ext cx="8910733" cy="7927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за 2024 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«Реализация градостроительной политики» на 2024-2028 годы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886865"/>
              </p:ext>
            </p:extLst>
          </p:nvPr>
        </p:nvGraphicFramePr>
        <p:xfrm>
          <a:off x="297815" y="1077144"/>
          <a:ext cx="8627084" cy="94787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</a:t>
                      </a:r>
                      <a:r>
                        <a:rPr lang="ru-RU" sz="1400" dirty="0" smtClean="0">
                          <a:effectLst/>
                        </a:rPr>
                        <a:t>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Государственный бюджет</a:t>
                      </a:r>
                      <a:r>
                        <a:rPr lang="ru-RU" sz="12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РС (Я)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390,1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390,1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708257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Бюджет </a:t>
                      </a:r>
                      <a:r>
                        <a:rPr lang="ru-RU" sz="1200" b="0" dirty="0" smtClean="0">
                          <a:effectLst/>
                        </a:rPr>
                        <a:t>МР </a:t>
                      </a:r>
                      <a:r>
                        <a:rPr lang="ru-RU" sz="1200" b="0" dirty="0">
                          <a:effectLst/>
                        </a:rPr>
                        <a:t>«Мирнинский район» РС (Я)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14 703,3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9 734,3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15 093,4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10 124,4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7720" y="788258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25424" y="2156182"/>
            <a:ext cx="8616989" cy="326686"/>
          </a:xfrm>
          <a:prstGeom prst="round2Diag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ctr"/>
            <a:r>
              <a:rPr lang="ru-RU" sz="1400" b="1" dirty="0" smtClean="0">
                <a:solidFill>
                  <a:schemeClr val="tx1"/>
                </a:solidFill>
              </a:rPr>
              <a:t>Реализованные мероприятия по программе: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297815" y="2617006"/>
            <a:ext cx="8627084" cy="658039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1.	Разработка и (или) корректировка градостроительной документации (схема территориального планирования района; ГП, ПЗЗ, </a:t>
            </a:r>
            <a:r>
              <a:rPr lang="ru-RU" sz="1400" dirty="0" err="1" smtClean="0">
                <a:solidFill>
                  <a:schemeClr val="tx1"/>
                </a:solidFill>
              </a:rPr>
              <a:t>ППТсПМТ</a:t>
            </a:r>
            <a:r>
              <a:rPr lang="ru-RU" sz="1400" dirty="0" smtClean="0">
                <a:solidFill>
                  <a:schemeClr val="tx1"/>
                </a:solidFill>
              </a:rPr>
              <a:t>, МНГП на сумму </a:t>
            </a:r>
            <a:r>
              <a:rPr lang="ru-RU" sz="1400" dirty="0">
                <a:solidFill>
                  <a:schemeClr val="tx1"/>
                </a:solidFill>
              </a:rPr>
              <a:t>6</a:t>
            </a:r>
            <a:r>
              <a:rPr lang="ru-RU" sz="1400" dirty="0" smtClean="0">
                <a:solidFill>
                  <a:schemeClr val="tx1"/>
                </a:solidFill>
              </a:rPr>
              <a:t> 142,0 тыс. руб.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315329" y="3414432"/>
            <a:ext cx="8627084" cy="783100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3. Подготовка графического описания местоположения границ населенных пунктов и территориальных зон с перечнем координат характерных точек их границ в МСК-14 для внесения сведений о них в ЕГРН - 1 163,3 тыс. </a:t>
            </a:r>
            <a:r>
              <a:rPr lang="ru-RU" sz="1400" dirty="0">
                <a:solidFill>
                  <a:schemeClr val="tx1"/>
                </a:solidFill>
              </a:rPr>
              <a:t>руб.</a:t>
            </a: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315329" y="4336918"/>
            <a:ext cx="8627084" cy="670511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4. Предоставление субсидий на строительство или реконструкцию ИЖС (с. </a:t>
            </a:r>
            <a:r>
              <a:rPr lang="ru-RU" sz="1400" dirty="0" err="1" smtClean="0">
                <a:solidFill>
                  <a:schemeClr val="tx1"/>
                </a:solidFill>
              </a:rPr>
              <a:t>Сюльдюкар</a:t>
            </a:r>
            <a:r>
              <a:rPr lang="ru-RU" sz="1400" dirty="0" smtClean="0">
                <a:solidFill>
                  <a:schemeClr val="tx1"/>
                </a:solidFill>
              </a:rPr>
              <a:t>, с. Арылах, с. </a:t>
            </a:r>
            <a:r>
              <a:rPr lang="ru-RU" sz="1400" dirty="0" err="1" smtClean="0">
                <a:solidFill>
                  <a:schemeClr val="tx1"/>
                </a:solidFill>
              </a:rPr>
              <a:t>Тас-Юрях</a:t>
            </a:r>
            <a:r>
              <a:rPr lang="ru-RU" sz="1400" dirty="0" smtClean="0">
                <a:solidFill>
                  <a:schemeClr val="tx1"/>
                </a:solidFill>
              </a:rPr>
              <a:t>) </a:t>
            </a:r>
            <a:r>
              <a:rPr lang="ru-RU" sz="1400" dirty="0">
                <a:solidFill>
                  <a:schemeClr val="tx1"/>
                </a:solidFill>
              </a:rPr>
              <a:t>– </a:t>
            </a:r>
            <a:r>
              <a:rPr lang="ru-RU" sz="1400" dirty="0" smtClean="0">
                <a:solidFill>
                  <a:schemeClr val="tx1"/>
                </a:solidFill>
              </a:rPr>
              <a:t>2 000,0 тыс. </a:t>
            </a:r>
            <a:r>
              <a:rPr lang="ru-RU" sz="1400" dirty="0">
                <a:solidFill>
                  <a:schemeClr val="tx1"/>
                </a:solidFill>
              </a:rPr>
              <a:t>руб.</a:t>
            </a: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315329" y="5817378"/>
            <a:ext cx="8627084" cy="705342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6. Проведение организационно-технических </a:t>
            </a:r>
            <a:r>
              <a:rPr lang="ru-RU" sz="1400" dirty="0">
                <a:solidFill>
                  <a:schemeClr val="tx1"/>
                </a:solidFill>
              </a:rPr>
              <a:t>мероприятий по реализации полномочий городских поселений района по решению вопросов местного значения в области градостроительной деятельности – 1 </a:t>
            </a:r>
            <a:r>
              <a:rPr lang="ru-RU" sz="1400" dirty="0" smtClean="0">
                <a:solidFill>
                  <a:schemeClr val="tx1"/>
                </a:solidFill>
              </a:rPr>
              <a:t>921,4 тыс. </a:t>
            </a:r>
            <a:r>
              <a:rPr lang="ru-RU" sz="1400" dirty="0">
                <a:solidFill>
                  <a:schemeClr val="tx1"/>
                </a:solidFill>
              </a:rPr>
              <a:t>руб. </a:t>
            </a:r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315329" y="5146816"/>
            <a:ext cx="8627084" cy="531174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5. Подготовка проектной документации по компактной жилой застройке с</a:t>
            </a:r>
            <a:r>
              <a:rPr lang="ru-RU" sz="1400" dirty="0">
                <a:solidFill>
                  <a:schemeClr val="tx1"/>
                </a:solidFill>
              </a:rPr>
              <a:t>. Арылах – </a:t>
            </a:r>
            <a:r>
              <a:rPr lang="ru-RU" sz="1400" dirty="0" smtClean="0">
                <a:solidFill>
                  <a:schemeClr val="tx1"/>
                </a:solidFill>
              </a:rPr>
              <a:t>3 866,7 тыс. руб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055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333462" y="0"/>
            <a:ext cx="8597899" cy="11096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/>
              <a:t>МУНИЦИПАЛЬНАЯ </a:t>
            </a:r>
            <a:r>
              <a:rPr lang="ru-RU" sz="2000" b="1" dirty="0" smtClean="0"/>
              <a:t>ПРОГРАММА</a:t>
            </a:r>
          </a:p>
          <a:p>
            <a:pPr algn="ctr"/>
            <a:r>
              <a:rPr lang="ru-RU" sz="2000" b="1" dirty="0" smtClean="0"/>
              <a:t>«ПОВЫШЕНИЕ </a:t>
            </a:r>
            <a:r>
              <a:rPr lang="ru-RU" sz="2000" b="1" dirty="0"/>
              <a:t>ЭФФЕКТИВНОСТИ </a:t>
            </a:r>
            <a:r>
              <a:rPr lang="ru-RU" sz="2000" b="1" dirty="0" smtClean="0"/>
              <a:t>УПРАВЛЕНИЯ МУНИЦИПАЛЬНЫМИ ФИНАНСАМИ» на 2024-2028 годы</a:t>
            </a:r>
            <a:endParaRPr lang="ru-RU" sz="2000" dirty="0"/>
          </a:p>
        </p:txBody>
      </p:sp>
      <p:pic>
        <p:nvPicPr>
          <p:cNvPr id="9218" name="Picture 2" descr="https://cdn-edge.kwork.ru/pics/t3/51/14510402-16206415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1217028"/>
            <a:ext cx="6286500" cy="4191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16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461" y="1330823"/>
            <a:ext cx="85988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u="sng" dirty="0">
                <a:solidFill>
                  <a:srgbClr val="C00000"/>
                </a:solidFill>
                <a:ea typeface="Calibri" panose="020F0502020204030204" pitchFamily="34" charset="0"/>
                <a:cs typeface="Palatino Linotype" panose="02040502050505030304" pitchFamily="18" charset="0"/>
              </a:rPr>
              <a:t>ЦЕЛЬ:</a:t>
            </a:r>
            <a:r>
              <a:rPr lang="ru-RU" sz="1400" dirty="0">
                <a:solidFill>
                  <a:srgbClr val="C00000"/>
                </a:solidFill>
                <a:ea typeface="Calibri" panose="020F0502020204030204" pitchFamily="34" charset="0"/>
                <a:cs typeface="Palatino Linotype" panose="02040502050505030304" pitchFamily="18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ea typeface="Calibri" panose="020F0502020204030204" pitchFamily="34" charset="0"/>
                <a:cs typeface="Palatino Linotype" panose="02040502050505030304" pitchFamily="18" charset="0"/>
              </a:rPr>
              <a:t>Создание условий для эффективного и ответственного управления муниципальными финансами, повышения устойчивости бюджета </a:t>
            </a:r>
            <a:r>
              <a:rPr lang="ru-RU" sz="1400" dirty="0" smtClean="0">
                <a:solidFill>
                  <a:srgbClr val="000000"/>
                </a:solidFill>
                <a:ea typeface="Calibri" panose="020F0502020204030204" pitchFamily="34" charset="0"/>
                <a:cs typeface="Palatino Linotype" panose="02040502050505030304" pitchFamily="18" charset="0"/>
              </a:rPr>
              <a:t>МР </a:t>
            </a:r>
            <a:r>
              <a:rPr lang="ru-RU" sz="1400" dirty="0">
                <a:solidFill>
                  <a:srgbClr val="000000"/>
                </a:solidFill>
                <a:ea typeface="Calibri" panose="020F0502020204030204" pitchFamily="34" charset="0"/>
                <a:cs typeface="Palatino Linotype" panose="02040502050505030304" pitchFamily="18" charset="0"/>
              </a:rPr>
              <a:t>«Мирнинский район</a:t>
            </a:r>
            <a:r>
              <a:rPr lang="ru-RU" sz="1400" dirty="0" smtClean="0">
                <a:solidFill>
                  <a:srgbClr val="000000"/>
                </a:solidFill>
                <a:ea typeface="Calibri" panose="020F0502020204030204" pitchFamily="34" charset="0"/>
                <a:cs typeface="Palatino Linotype" panose="02040502050505030304" pitchFamily="18" charset="0"/>
              </a:rPr>
              <a:t>».</a:t>
            </a:r>
          </a:p>
          <a:p>
            <a:pPr algn="just">
              <a:spcAft>
                <a:spcPts val="0"/>
              </a:spcAft>
            </a:pPr>
            <a:r>
              <a:rPr lang="ru-RU" sz="1400" b="1" u="sng" dirty="0" smtClean="0">
                <a:solidFill>
                  <a:srgbClr val="C00000"/>
                </a:solidFill>
                <a:ea typeface="Calibri" panose="020F0502020204030204" pitchFamily="34" charset="0"/>
                <a:cs typeface="Palatino Linotype" panose="02040502050505030304" pitchFamily="18" charset="0"/>
              </a:rPr>
              <a:t>ЗАДАЧИ:</a:t>
            </a:r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Долгосрочная </a:t>
            </a:r>
            <a:r>
              <a:rPr lang="ru-RU" sz="1400" dirty="0"/>
              <a:t>сбалансированность и устойчивость бюджета </a:t>
            </a:r>
            <a:r>
              <a:rPr lang="ru-RU" sz="1400" dirty="0" smtClean="0"/>
              <a:t>МР </a:t>
            </a:r>
            <a:r>
              <a:rPr lang="ru-RU" sz="1400" dirty="0"/>
              <a:t>«Мирнинский район». Повышение эффективности межбюджетных </a:t>
            </a:r>
            <a:r>
              <a:rPr lang="ru-RU" sz="1400" dirty="0" smtClean="0"/>
              <a:t>отношений;</a:t>
            </a:r>
            <a:endParaRPr lang="ru-RU" sz="1400" dirty="0"/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Эффективные </a:t>
            </a:r>
            <a:r>
              <a:rPr lang="ru-RU" sz="1400" dirty="0"/>
              <a:t>процедуры бюджетного планирования и совершенствование исполнения бюджета. Внедрение обзоров бюджетных расходов как основы повышения их </a:t>
            </a:r>
            <a:r>
              <a:rPr lang="ru-RU" sz="1400" dirty="0" smtClean="0"/>
              <a:t>эффективности;</a:t>
            </a:r>
            <a:endParaRPr lang="ru-RU" sz="1400" dirty="0"/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Совершенствование </a:t>
            </a:r>
            <a:r>
              <a:rPr lang="ru-RU" sz="1400" dirty="0"/>
              <a:t>системы муниципальных </a:t>
            </a:r>
            <a:r>
              <a:rPr lang="ru-RU" sz="1400" dirty="0" smtClean="0"/>
              <a:t>программ;</a:t>
            </a:r>
            <a:endParaRPr lang="ru-RU" sz="1400" dirty="0"/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Повышение </a:t>
            </a:r>
            <a:r>
              <a:rPr lang="ru-RU" sz="1400" dirty="0"/>
              <a:t>эффективности и качества оказания муниципальных </a:t>
            </a:r>
            <a:r>
              <a:rPr lang="ru-RU" sz="1400" dirty="0" smtClean="0"/>
              <a:t>услуг;</a:t>
            </a:r>
            <a:endParaRPr lang="ru-RU" sz="1400" dirty="0"/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Совершенствование </a:t>
            </a:r>
            <a:r>
              <a:rPr lang="ru-RU" sz="1400" dirty="0"/>
              <a:t>системы закупок товаров, работ и услуг для обеспечения муниципальных нужд </a:t>
            </a:r>
            <a:r>
              <a:rPr lang="ru-RU" sz="1400" dirty="0" smtClean="0"/>
              <a:t>МР </a:t>
            </a:r>
            <a:r>
              <a:rPr lang="ru-RU" sz="1400" dirty="0"/>
              <a:t>«Мирнинский район</a:t>
            </a:r>
            <a:r>
              <a:rPr lang="ru-RU" sz="1400" dirty="0" smtClean="0"/>
              <a:t>»;</a:t>
            </a:r>
            <a:endParaRPr lang="ru-RU" sz="1400" dirty="0"/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Развитие </a:t>
            </a:r>
            <a:r>
              <a:rPr lang="ru-RU" sz="1400" dirty="0"/>
              <a:t>сферы внутреннего муниципального финансового контроля и внутреннего финансового аудита.</a:t>
            </a:r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Обеспечение </a:t>
            </a:r>
            <a:r>
              <a:rPr lang="ru-RU" sz="1400" dirty="0"/>
              <a:t>подотчетности (подконтрольности) бюджетных </a:t>
            </a:r>
            <a:r>
              <a:rPr lang="ru-RU" sz="1400" dirty="0" smtClean="0"/>
              <a:t>расходов;</a:t>
            </a:r>
            <a:endParaRPr lang="ru-RU" sz="1400" dirty="0"/>
          </a:p>
          <a:p>
            <a:pPr marL="285750" lvl="0" indent="-28575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Повышение </a:t>
            </a:r>
            <a:r>
              <a:rPr lang="ru-RU" sz="1400" dirty="0"/>
              <a:t>открытости и прозрачности управления муниципальными финансами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298752" y="4660526"/>
            <a:ext cx="8488218" cy="3416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73051" y="0"/>
            <a:ext cx="8597899" cy="11096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/>
              <a:t>МУНИЦИПАЛЬНАЯ </a:t>
            </a:r>
            <a:r>
              <a:rPr lang="ru-RU" sz="2000" b="1" dirty="0" smtClean="0"/>
              <a:t>ПРОГРАММА</a:t>
            </a:r>
          </a:p>
          <a:p>
            <a:pPr algn="ctr"/>
            <a:r>
              <a:rPr lang="ru-RU" sz="2000" b="1" dirty="0" smtClean="0"/>
              <a:t>«ПОВЫШЕНИЕ </a:t>
            </a:r>
            <a:r>
              <a:rPr lang="ru-RU" sz="2000" b="1" dirty="0"/>
              <a:t>ЭФФЕКТИВНОСТИ </a:t>
            </a:r>
            <a:r>
              <a:rPr lang="ru-RU" sz="2000" b="1" dirty="0" smtClean="0"/>
              <a:t>УПРАВЛЕНИЯ МУНИЦИПАЛЬНЫМИ ФИНАНСАМИ» на 2024-2028 годы</a:t>
            </a:r>
            <a:endParaRPr lang="ru-RU" sz="20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441802"/>
              </p:ext>
            </p:extLst>
          </p:nvPr>
        </p:nvGraphicFramePr>
        <p:xfrm>
          <a:off x="310261" y="5002158"/>
          <a:ext cx="8532000" cy="13967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610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8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1 357,1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1 135,7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1 082,5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1 082,5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1 133,6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1 357,1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1 135,7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1 082,5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1 082,5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1 133,6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478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69385" y="-19465"/>
            <a:ext cx="8910733" cy="116769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за 2024 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</a:t>
            </a:r>
            <a:r>
              <a:rPr lang="ru-RU" sz="1800" b="1" dirty="0"/>
              <a:t>ПОВЫШЕНИЕ ЭФФЕКТИВНОСТИ УПРАВЛЕНИЯ МУНИЦИПАЛЬНЫМИ </a:t>
            </a:r>
            <a:r>
              <a:rPr lang="ru-RU" sz="1800" b="1" dirty="0" smtClean="0"/>
              <a:t>ФИНАНСАМИ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» на 2024-2028 годы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453889"/>
              </p:ext>
            </p:extLst>
          </p:nvPr>
        </p:nvGraphicFramePr>
        <p:xfrm>
          <a:off x="353034" y="1675402"/>
          <a:ext cx="8627084" cy="7296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</a:t>
                      </a:r>
                      <a:r>
                        <a:rPr lang="ru-RU" sz="1400" dirty="0" smtClean="0">
                          <a:effectLst/>
                        </a:rPr>
                        <a:t>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0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Бюджет </a:t>
                      </a:r>
                      <a:r>
                        <a:rPr lang="ru-RU" sz="1200" b="0" dirty="0" smtClean="0">
                          <a:effectLst/>
                        </a:rPr>
                        <a:t>МР </a:t>
                      </a:r>
                      <a:r>
                        <a:rPr lang="ru-RU" sz="1200" b="0" dirty="0">
                          <a:effectLst/>
                        </a:rPr>
                        <a:t>«Мирнинский район» РС (Я)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1 357,1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1 261,2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357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,1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400" b="1" i="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261</a:t>
                      </a: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,2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5424" y="1294494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15329" y="2585617"/>
            <a:ext cx="8616989" cy="1473199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В целях повышения качества налогового администрирования по налогам, формирующим доходную часть бюджета, увеличения доходов за счет имеющихся резервов, проводится:</a:t>
            </a:r>
          </a:p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- организация комплексной работы с УФНС России по РС (Я) по повышению налоговой грамотности и дисциплины;</a:t>
            </a:r>
          </a:p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- работа комиссии по администрированию доходов, в том числе по сокращению недоимки по местным налогам с анализом проблем поступления каждого доходного источника и составление соответствующего плана.</a:t>
            </a: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05234" y="4181944"/>
            <a:ext cx="8627084" cy="684045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На постоянной основе проводится мониторинг поступлений доходов </a:t>
            </a:r>
            <a:r>
              <a:rPr lang="ru-RU" sz="1400" dirty="0">
                <a:solidFill>
                  <a:schemeClr val="tx1"/>
                </a:solidFill>
              </a:rPr>
              <a:t>в сравнении с аналогичным периодом предыдущего года, поступления от АК «АЛРОСА» (ПАО) и дочерних обществ, от организаций-</a:t>
            </a:r>
            <a:r>
              <a:rPr lang="ru-RU" sz="1400" dirty="0" err="1">
                <a:solidFill>
                  <a:schemeClr val="tx1"/>
                </a:solidFill>
              </a:rPr>
              <a:t>недропользователей</a:t>
            </a:r>
            <a:r>
              <a:rPr lang="ru-RU" sz="1400" dirty="0">
                <a:solidFill>
                  <a:schemeClr val="tx1"/>
                </a:solidFill>
              </a:rPr>
              <a:t> и их подрядных организаций. </a:t>
            </a: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305234" y="5643890"/>
            <a:ext cx="8627084" cy="1105890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>
                <a:solidFill>
                  <a:schemeClr val="tx1"/>
                </a:solidFill>
              </a:rPr>
              <a:t>За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 проведено </a:t>
            </a:r>
            <a:r>
              <a:rPr lang="ru-RU" sz="1400" b="1" dirty="0">
                <a:solidFill>
                  <a:schemeClr val="tx1"/>
                </a:solidFill>
              </a:rPr>
              <a:t>5 заседаний комиссии по администрированию доходов </a:t>
            </a:r>
            <a:r>
              <a:rPr lang="ru-RU" sz="1400" dirty="0" smtClean="0">
                <a:solidFill>
                  <a:schemeClr val="tx1"/>
                </a:solidFill>
              </a:rPr>
              <a:t>с </a:t>
            </a:r>
            <a:r>
              <a:rPr lang="ru-RU" sz="1400" dirty="0">
                <a:solidFill>
                  <a:schemeClr val="tx1"/>
                </a:solidFill>
              </a:rPr>
              <a:t>участием подрядных (субподрядных) организаций, ведущих деятельность на территории </a:t>
            </a:r>
            <a:r>
              <a:rPr lang="ru-RU" sz="1400" dirty="0" smtClean="0">
                <a:solidFill>
                  <a:schemeClr val="tx1"/>
                </a:solidFill>
              </a:rPr>
              <a:t>района </a:t>
            </a:r>
            <a:r>
              <a:rPr lang="ru-RU" sz="1400" dirty="0">
                <a:solidFill>
                  <a:schemeClr val="tx1"/>
                </a:solidFill>
              </a:rPr>
              <a:t>и не уплачивающих налог на доходы физических лиц в местные бюджеты по месту фактической </a:t>
            </a:r>
            <a:r>
              <a:rPr lang="ru-RU" sz="1400" dirty="0" smtClean="0">
                <a:solidFill>
                  <a:schemeClr val="tx1"/>
                </a:solidFill>
              </a:rPr>
              <a:t>деятельности.</a:t>
            </a:r>
          </a:p>
          <a:p>
            <a:pPr indent="177800"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За 2024 </a:t>
            </a:r>
            <a:r>
              <a:rPr lang="ru-RU" sz="1400" dirty="0">
                <a:solidFill>
                  <a:schemeClr val="tx1"/>
                </a:solidFill>
              </a:rPr>
              <a:t>год зарегистрировано </a:t>
            </a:r>
            <a:r>
              <a:rPr lang="ru-RU" sz="1400" b="1" dirty="0" smtClean="0">
                <a:solidFill>
                  <a:schemeClr val="tx1"/>
                </a:solidFill>
              </a:rPr>
              <a:t>40 новых подрядных организаций</a:t>
            </a:r>
            <a:r>
              <a:rPr lang="ru-RU" sz="1400" dirty="0" smtClean="0">
                <a:solidFill>
                  <a:schemeClr val="tx1"/>
                </a:solidFill>
              </a:rPr>
              <a:t>, </a:t>
            </a:r>
            <a:r>
              <a:rPr lang="ru-RU" sz="1400" dirty="0">
                <a:solidFill>
                  <a:schemeClr val="tx1"/>
                </a:solidFill>
              </a:rPr>
              <a:t>поступления по НДФЛ составили </a:t>
            </a:r>
            <a:r>
              <a:rPr lang="ru-RU" sz="1400" dirty="0" smtClean="0">
                <a:solidFill>
                  <a:schemeClr val="tx1"/>
                </a:solidFill>
              </a:rPr>
              <a:t>          61 685,5 </a:t>
            </a:r>
            <a:r>
              <a:rPr lang="ru-RU" sz="1400" dirty="0">
                <a:solidFill>
                  <a:schemeClr val="tx1"/>
                </a:solidFill>
              </a:rPr>
              <a:t>тыс. </a:t>
            </a:r>
            <a:r>
              <a:rPr lang="ru-RU" sz="1400" dirty="0" smtClean="0">
                <a:solidFill>
                  <a:schemeClr val="tx1"/>
                </a:solidFill>
              </a:rPr>
              <a:t>руб.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305234" y="4989117"/>
            <a:ext cx="8627084" cy="531645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>
                <a:solidFill>
                  <a:schemeClr val="tx1"/>
                </a:solidFill>
              </a:rPr>
              <a:t>На постоянной основе ведется мониторинг </a:t>
            </a:r>
            <a:r>
              <a:rPr lang="ru-RU" sz="1400" b="1" dirty="0">
                <a:solidFill>
                  <a:schemeClr val="tx1"/>
                </a:solidFill>
              </a:rPr>
              <a:t>поступления НДФЛ </a:t>
            </a:r>
            <a:r>
              <a:rPr lang="ru-RU" sz="1400" dirty="0">
                <a:solidFill>
                  <a:schemeClr val="tx1"/>
                </a:solidFill>
              </a:rPr>
              <a:t>в сравнении с аналогичным периодом предыдущего года, как в целом, так и в разрезе крупных налогоплательщиков. </a:t>
            </a:r>
          </a:p>
        </p:txBody>
      </p:sp>
    </p:spTree>
    <p:extLst>
      <p:ext uri="{BB962C8B-B14F-4D97-AF65-F5344CB8AC3E}">
        <p14:creationId xmlns:p14="http://schemas.microsoft.com/office/powerpoint/2010/main" val="64112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161925"/>
            <a:ext cx="8534400" cy="600074"/>
          </a:xfrm>
        </p:spPr>
        <p:txBody>
          <a:bodyPr>
            <a:noAutofit/>
          </a:bodyPr>
          <a:lstStyle/>
          <a:p>
            <a:pPr algn="ctr"/>
            <a:r>
              <a:rPr lang="ru-RU" sz="2000" b="1" cap="all" dirty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СТРУКТУРА РАСХОДОВ БЮДЖЕТА </a:t>
            </a:r>
            <a:r>
              <a:rPr lang="ru-RU" sz="2000" b="1" cap="all" dirty="0" smtClean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МР </a:t>
            </a:r>
            <a:r>
              <a:rPr lang="ru-RU" sz="2000" b="1" cap="all" dirty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«МИРНИНСКИЙ РАЙОН»</a:t>
            </a:r>
            <a:br>
              <a:rPr lang="ru-RU" sz="2000" b="1" cap="all" dirty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cap="all" dirty="0" smtClean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РАЗРЕЗЕ ОТРАСЛЕЙ В </a:t>
            </a:r>
            <a:r>
              <a:rPr lang="ru-RU" sz="2800" b="1" cap="all" dirty="0" smtClean="0">
                <a:solidFill>
                  <a:srgbClr val="0099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2024</a:t>
            </a:r>
            <a:r>
              <a:rPr lang="ru-RU" sz="2000" b="1" cap="all" dirty="0" smtClean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cap="all" dirty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ГОДУ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266702" y="828674"/>
          <a:ext cx="4751113" cy="539196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971113">
                  <a:extLst>
                    <a:ext uri="{9D8B030D-6E8A-4147-A177-3AD203B41FA5}">
                      <a16:colId xmlns:a16="http://schemas.microsoft.com/office/drawing/2014/main" val="1678684077"/>
                    </a:ext>
                  </a:extLst>
                </a:gridCol>
                <a:gridCol w="2664000">
                  <a:extLst>
                    <a:ext uri="{9D8B030D-6E8A-4147-A177-3AD203B41FA5}">
                      <a16:colId xmlns:a16="http://schemas.microsoft.com/office/drawing/2014/main" val="207431434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3298397709"/>
                    </a:ext>
                  </a:extLst>
                </a:gridCol>
              </a:tblGrid>
              <a:tr h="3589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Образование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935 575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740097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Общегосударственные вопросы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961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070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7290511"/>
                  </a:ext>
                </a:extLst>
              </a:tr>
              <a:tr h="6345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Жилищно-коммунальное хозяйство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286 579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06805988"/>
                  </a:ext>
                </a:extLst>
              </a:tr>
              <a:tr h="3589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Национальная экономика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420 938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9173736"/>
                  </a:ext>
                </a:extLst>
              </a:tr>
              <a:tr h="6345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Социальная политика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384 761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,9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5744713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Межбюджетные трансферты общего характера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021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12810804"/>
                  </a:ext>
                </a:extLst>
              </a:tr>
              <a:tr h="3589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Культура, кинематография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264 4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2151987"/>
                  </a:ext>
                </a:extLst>
              </a:tr>
              <a:tr h="3589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Охрана </a:t>
                      </a:r>
                      <a:r>
                        <a:rPr lang="ru-RU" sz="1400" dirty="0" smtClean="0">
                          <a:effectLst/>
                        </a:rPr>
                        <a:t>окружающей </a:t>
                      </a:r>
                      <a:r>
                        <a:rPr lang="ru-RU" sz="1400" dirty="0">
                          <a:effectLst/>
                        </a:rPr>
                        <a:t>среды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9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0424809"/>
                  </a:ext>
                </a:extLst>
              </a:tr>
              <a:tr h="9614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064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4270752"/>
                  </a:ext>
                </a:extLst>
              </a:tr>
              <a:tr h="3589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Физкультура и спорт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355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370423"/>
                  </a:ext>
                </a:extLst>
              </a:tr>
              <a:tr h="3589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Средства массовой информации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3 435,2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35192633"/>
                  </a:ext>
                </a:extLst>
              </a:tr>
            </a:tbl>
          </a:graphicData>
        </a:graphic>
      </p:graphicFrame>
      <p:pic>
        <p:nvPicPr>
          <p:cNvPr id="2060" name="Рисунок 6" descr="Образование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39" y="82034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Рисунок 7" descr="общегос"/>
          <p:cNvPicPr>
            <a:picLocks noChangeAspect="1" noChangeArrowheads="1"/>
          </p:cNvPicPr>
          <p:nvPr/>
        </p:nvPicPr>
        <p:blipFill>
          <a:blip r:embed="rId3" cstate="print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13" y="1299380"/>
            <a:ext cx="329863" cy="32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Рисунок 9" descr="мбт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45" y="3306074"/>
            <a:ext cx="355954" cy="35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Рисунок 8" descr="соц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39" y="2243939"/>
            <a:ext cx="466725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Рисунок 11" descr="жкх"/>
          <p:cNvPicPr>
            <a:picLocks noChangeAspect="1" noChangeArrowheads="1"/>
          </p:cNvPicPr>
          <p:nvPr/>
        </p:nvPicPr>
        <p:blipFill>
          <a:blip r:embed="rId6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37" y="1746312"/>
            <a:ext cx="44767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Рисунок 10" descr="нац экономик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18" y="2767205"/>
            <a:ext cx="409721" cy="362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Рисунок 12" descr="культура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1" y="3878122"/>
            <a:ext cx="324143" cy="27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Рисунок 14" descr="правоохр деят"/>
          <p:cNvPicPr>
            <a:picLocks noChangeAspect="1" noChangeArrowheads="1"/>
          </p:cNvPicPr>
          <p:nvPr/>
        </p:nvPicPr>
        <p:blipFill>
          <a:blip r:embed="rId9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27" y="4699866"/>
            <a:ext cx="36195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Рисунок 13" descr="спорт 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39" y="5504642"/>
            <a:ext cx="303858" cy="30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Рисунок 15" descr="охр окр ср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45" y="4245688"/>
            <a:ext cx="345712" cy="29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17" descr="сми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74" y="5895597"/>
            <a:ext cx="384823" cy="29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Диаграмма 15"/>
          <p:cNvGraphicFramePr>
            <a:graphicFrameLocks/>
          </p:cNvGraphicFramePr>
          <p:nvPr>
            <p:extLst/>
          </p:nvPr>
        </p:nvGraphicFramePr>
        <p:xfrm>
          <a:off x="5110179" y="3105150"/>
          <a:ext cx="3752850" cy="3646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5137910" y="1028221"/>
            <a:ext cx="3824893" cy="19872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ВСЕГО РАСХОДОВ </a:t>
            </a:r>
          </a:p>
          <a:p>
            <a:pPr algn="ctr"/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7 7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74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210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,7</a:t>
            </a:r>
          </a:p>
          <a:p>
            <a:endParaRPr lang="ru-RU" sz="14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4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 них:</a:t>
            </a:r>
          </a:p>
          <a:p>
            <a:endParaRPr lang="ru-RU" sz="1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ПРОГРАММНЫЕ                        </a:t>
            </a:r>
            <a:r>
              <a:rPr lang="en-US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6 628 354</a:t>
            </a:r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endParaRPr lang="ru-RU" sz="16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solidFill>
                  <a:srgbClr val="00B85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НЕПРОГРАММНЫЕ                    </a:t>
            </a:r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en-US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 </a:t>
            </a:r>
            <a:r>
              <a:rPr lang="en-US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856</a:t>
            </a:r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,0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850185" y="602851"/>
            <a:ext cx="811889" cy="2922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(тыс.руб.)</a:t>
            </a:r>
            <a:endParaRPr lang="ru-RU" sz="12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06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17216" y="0"/>
            <a:ext cx="8709569" cy="126274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«КОМПЛЕКСНОЕ 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РАЗВИТИЕ СИСТЕМ КОММУНАЛЬНОЙ ИНФРАСТРУКТУРЫ И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БЛАГОУСТРОЙСТВА ТЕРРИТОРИЙ ПОСЕЛЕНИЙ МИРНИНСКОГО РАЙОНА»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592" y="1410141"/>
            <a:ext cx="6538816" cy="4057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755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1672" y="1357539"/>
            <a:ext cx="8580327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Palatino Linotype" panose="02040502050505030304" pitchFamily="18" charset="0"/>
              </a:rPr>
              <a:t>ЦЕЛЬ:</a:t>
            </a:r>
            <a:r>
              <a:rPr lang="ru-RU" sz="1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Palatino Linotype" panose="02040502050505030304" pitchFamily="18" charset="0"/>
              </a:rPr>
              <a:t> </a:t>
            </a:r>
            <a:r>
              <a:rPr lang="ru-RU" sz="1400" dirty="0"/>
              <a:t>Обеспечение условий для комплексного развития </a:t>
            </a:r>
            <a:r>
              <a:rPr lang="ru-RU" sz="1400" dirty="0" smtClean="0"/>
              <a:t>территорий: благоустройство </a:t>
            </a:r>
            <a:r>
              <a:rPr lang="ru-RU" sz="1400" dirty="0"/>
              <a:t>городской и сельской среды, </a:t>
            </a:r>
            <a:r>
              <a:rPr lang="ru-RU" sz="1400" dirty="0" smtClean="0"/>
              <a:t>системы коммунальной </a:t>
            </a:r>
            <a:r>
              <a:rPr lang="ru-RU" sz="1400" dirty="0"/>
              <a:t>инфраструктуры, направленных на </a:t>
            </a:r>
            <a:r>
              <a:rPr lang="ru-RU" sz="1400" dirty="0" smtClean="0"/>
              <a:t>создание благоприятных </a:t>
            </a:r>
            <a:r>
              <a:rPr lang="ru-RU" sz="1400" dirty="0"/>
              <a:t>условий </a:t>
            </a:r>
            <a:r>
              <a:rPr lang="ru-RU" sz="1400" dirty="0" smtClean="0"/>
              <a:t> проживания </a:t>
            </a:r>
            <a:r>
              <a:rPr lang="ru-RU" sz="1400" dirty="0"/>
              <a:t>граждан, </a:t>
            </a:r>
            <a:r>
              <a:rPr lang="ru-RU" sz="1400" dirty="0" smtClean="0"/>
              <a:t>обновление среды </a:t>
            </a:r>
            <a:r>
              <a:rPr lang="ru-RU" sz="1400" dirty="0"/>
              <a:t>жизнедеятельности и территорий общего </a:t>
            </a:r>
            <a:r>
              <a:rPr lang="ru-RU" sz="1400" dirty="0" smtClean="0"/>
              <a:t>пользования поселений.</a:t>
            </a:r>
          </a:p>
          <a:p>
            <a:pPr>
              <a:spcBef>
                <a:spcPts val="1200"/>
              </a:spcBef>
            </a:pPr>
            <a:r>
              <a:rPr lang="ru-RU" sz="1400" b="1" u="sng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Palatino Linotype" panose="02040502050505030304" pitchFamily="18" charset="0"/>
              </a:rPr>
              <a:t>ЗАДАЧИ:</a:t>
            </a:r>
          </a:p>
          <a:p>
            <a:pPr marL="285750" lvl="0" indent="-28575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Развитие </a:t>
            </a:r>
            <a:r>
              <a:rPr lang="ru-RU" sz="1400" dirty="0"/>
              <a:t>систем электроснабжения, водоснабжения, теплоснабжения, водоотведения и газоснабжения </a:t>
            </a:r>
            <a:r>
              <a:rPr lang="ru-RU" sz="1400" dirty="0" smtClean="0"/>
              <a:t>поселений;</a:t>
            </a:r>
            <a:endParaRPr lang="ru-RU" sz="1400" dirty="0"/>
          </a:p>
          <a:p>
            <a:pPr marL="285750" lvl="0" indent="-28575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/>
              <a:t>Создание условий для </a:t>
            </a:r>
            <a:r>
              <a:rPr lang="ru-RU" sz="1400" dirty="0" smtClean="0"/>
              <a:t>повышения </a:t>
            </a:r>
            <a:r>
              <a:rPr lang="ru-RU" sz="1400" dirty="0"/>
              <a:t>уровня </a:t>
            </a:r>
            <a:r>
              <a:rPr lang="ru-RU" sz="1400" dirty="0" smtClean="0"/>
              <a:t>уличного освещения, обеспечивающего безопасность автомобилистов и пешеходов;</a:t>
            </a:r>
          </a:p>
          <a:p>
            <a:pPr marL="285750" lvl="0" indent="-28575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/>
              <a:t>Реализация комплекса мероприятий, направленных </a:t>
            </a:r>
            <a:r>
              <a:rPr lang="ru-RU" sz="1400" dirty="0" smtClean="0"/>
              <a:t>на благоустройство территорий</a:t>
            </a:r>
            <a:r>
              <a:rPr lang="ru-RU" sz="1400" dirty="0"/>
              <a:t>, обеспечение и </a:t>
            </a:r>
            <a:r>
              <a:rPr lang="ru-RU" sz="1400" dirty="0" smtClean="0"/>
              <a:t> повышение комфорта условий </a:t>
            </a:r>
            <a:r>
              <a:rPr lang="ru-RU" sz="1400" dirty="0"/>
              <a:t>проживания граждан, </a:t>
            </a:r>
            <a:r>
              <a:rPr lang="ru-RU" sz="1400" dirty="0" smtClean="0"/>
              <a:t>поддержание и улучшение </a:t>
            </a:r>
            <a:r>
              <a:rPr lang="ru-RU" sz="1400" dirty="0"/>
              <a:t>санитарного и </a:t>
            </a:r>
            <a:r>
              <a:rPr lang="ru-RU" sz="1400" dirty="0" smtClean="0"/>
              <a:t> эстетического </a:t>
            </a:r>
            <a:r>
              <a:rPr lang="ru-RU" sz="1400" dirty="0"/>
              <a:t>состояния </a:t>
            </a:r>
            <a:r>
              <a:rPr lang="ru-RU" sz="1400" dirty="0" smtClean="0"/>
              <a:t>территорий муниципального образования;</a:t>
            </a:r>
            <a:endParaRPr lang="ru-RU" sz="1400" dirty="0"/>
          </a:p>
          <a:p>
            <a:pPr marL="285750" lvl="0" indent="-28575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/>
              <a:t>Содействие повышению качества содержания </a:t>
            </a:r>
            <a:r>
              <a:rPr lang="ru-RU" sz="1400" dirty="0" smtClean="0"/>
              <a:t>мест погребения </a:t>
            </a:r>
            <a:r>
              <a:rPr lang="ru-RU" sz="1400" dirty="0"/>
              <a:t>поселений.</a:t>
            </a:r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313781" y="4528825"/>
            <a:ext cx="8488218" cy="3416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17216" y="0"/>
            <a:ext cx="8709569" cy="126274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«КОМПЛЕКСНОЕ 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РАЗВИТИЕ СИСТЕМ КОММУНАЛЬНОЙ ИНФРАСТРУКТУРЫ И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БЛАГОУСТРОЙСТВА ТЕРРИТОРИЙ ПОСЕЛЕНИЙ МИРНИНКОГО РАЙОНА»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935424"/>
              </p:ext>
            </p:extLst>
          </p:nvPr>
        </p:nvGraphicFramePr>
        <p:xfrm>
          <a:off x="333462" y="4997378"/>
          <a:ext cx="8532000" cy="13967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610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8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163 667,5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122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208 357,7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648,7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102 190,8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163 667,5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118 122,2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208 357,7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21 648,7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102 190,8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652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69385" y="-19465"/>
            <a:ext cx="8910733" cy="116769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за 2024 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«Комплексное развитие систем коммунальной инфраструктуры и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благоустройства территорий поселений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Мирнинского района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 2024-2028 годы»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979980"/>
              </p:ext>
            </p:extLst>
          </p:nvPr>
        </p:nvGraphicFramePr>
        <p:xfrm>
          <a:off x="353034" y="1503103"/>
          <a:ext cx="8627084" cy="7296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</a:t>
                      </a:r>
                      <a:r>
                        <a:rPr lang="ru-RU" sz="1400" dirty="0" smtClean="0">
                          <a:effectLst/>
                        </a:rPr>
                        <a:t>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0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Бюджет </a:t>
                      </a:r>
                      <a:r>
                        <a:rPr lang="ru-RU" sz="1200" b="0" dirty="0" smtClean="0">
                          <a:effectLst/>
                        </a:rPr>
                        <a:t>МР </a:t>
                      </a:r>
                      <a:r>
                        <a:rPr lang="ru-RU" sz="1200" b="0" dirty="0">
                          <a:effectLst/>
                        </a:rPr>
                        <a:t>«Мирнинский район» РС (Я)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163 667,5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163 015,9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163 667,5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163 015,9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05234" y="1163194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05234" y="3311249"/>
            <a:ext cx="8616989" cy="880888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 smtClean="0">
                <a:solidFill>
                  <a:schemeClr val="tx1"/>
                </a:solidFill>
              </a:rPr>
              <a:t>ГП «Город Мирный» на разработку </a:t>
            </a:r>
            <a:r>
              <a:rPr lang="ru-RU" sz="1400" dirty="0">
                <a:solidFill>
                  <a:schemeClr val="tx1"/>
                </a:solidFill>
              </a:rPr>
              <a:t>ПСД на строительство линии уличного освещения пешеходной дорожки </a:t>
            </a:r>
            <a:r>
              <a:rPr lang="ru-RU" sz="1400" dirty="0" err="1">
                <a:solidFill>
                  <a:schemeClr val="tx1"/>
                </a:solidFill>
              </a:rPr>
              <a:t>мкр</a:t>
            </a:r>
            <a:r>
              <a:rPr lang="ru-RU" sz="1400" dirty="0">
                <a:solidFill>
                  <a:schemeClr val="tx1"/>
                </a:solidFill>
              </a:rPr>
              <a:t>. Заречный г. Мирного РС (Якутия) (объект: «Зона отдыха на р. </a:t>
            </a:r>
            <a:r>
              <a:rPr lang="ru-RU" sz="1400" dirty="0" err="1">
                <a:solidFill>
                  <a:schemeClr val="tx1"/>
                </a:solidFill>
              </a:rPr>
              <a:t>Ирелях</a:t>
            </a:r>
            <a:r>
              <a:rPr lang="ru-RU" sz="1400" dirty="0">
                <a:solidFill>
                  <a:schemeClr val="tx1"/>
                </a:solidFill>
              </a:rPr>
              <a:t>»).</a:t>
            </a: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95139" y="4290428"/>
            <a:ext cx="8627084" cy="1767214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>
                <a:solidFill>
                  <a:schemeClr val="tx1"/>
                </a:solidFill>
              </a:rPr>
              <a:t>МО «Поселок Чернышевский» на разработку проектно-сметная документация «Устройство паркового освещения на пешеходной дорожке между ул. Космонавтов и ул. Гидростроителей на территории МО «Поселок Чернышевский» на сумму 233,3 тыс. руб. На техническое содержание уличного освещения п. Чернышевский для поддержания надлежащей работы освещенности улиц и дорог в сумме 1 491,8 тыс. руб.</a:t>
            </a:r>
          </a:p>
          <a:p>
            <a:pPr indent="177800"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>
                <a:solidFill>
                  <a:schemeClr val="tx1"/>
                </a:solidFill>
              </a:rPr>
              <a:t>МО «</a:t>
            </a:r>
            <a:r>
              <a:rPr lang="ru-RU" sz="1400" dirty="0" err="1">
                <a:solidFill>
                  <a:schemeClr val="tx1"/>
                </a:solidFill>
              </a:rPr>
              <a:t>Чуонинский</a:t>
            </a:r>
            <a:r>
              <a:rPr lang="ru-RU" sz="1400" dirty="0">
                <a:solidFill>
                  <a:schemeClr val="tx1"/>
                </a:solidFill>
              </a:rPr>
              <a:t> наслег» на работы по ремонту инженерных коммуникаций в с. Арылах в общей сумме 8 749,4 тыс. руб.</a:t>
            </a:r>
          </a:p>
          <a:p>
            <a:pPr indent="177800"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>
                <a:solidFill>
                  <a:schemeClr val="tx1"/>
                </a:solidFill>
              </a:rPr>
              <a:t>МО «</a:t>
            </a:r>
            <a:r>
              <a:rPr lang="ru-RU" sz="1400" dirty="0" err="1">
                <a:solidFill>
                  <a:schemeClr val="tx1"/>
                </a:solidFill>
              </a:rPr>
              <a:t>Садынский</a:t>
            </a:r>
            <a:r>
              <a:rPr lang="ru-RU" sz="1400" dirty="0">
                <a:solidFill>
                  <a:schemeClr val="tx1"/>
                </a:solidFill>
              </a:rPr>
              <a:t> национальный эвенкийский наслег» на модернизацию котельной с. </a:t>
            </a:r>
            <a:r>
              <a:rPr lang="ru-RU" sz="1400" dirty="0" err="1">
                <a:solidFill>
                  <a:schemeClr val="tx1"/>
                </a:solidFill>
              </a:rPr>
              <a:t>Сюльдюкар</a:t>
            </a:r>
            <a:r>
              <a:rPr lang="ru-RU" sz="1400" dirty="0">
                <a:solidFill>
                  <a:schemeClr val="tx1"/>
                </a:solidFill>
              </a:rPr>
              <a:t> в общей сумме 52 455,7 тыс. руб., на обслуживание водоочистного сооружения 720,0 тыс. руб.</a:t>
            </a:r>
            <a:endParaRPr lang="ru-RU" sz="1400" b="1" i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305234" y="2389761"/>
            <a:ext cx="8627084" cy="795032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>
                <a:solidFill>
                  <a:schemeClr val="tx1"/>
                </a:solidFill>
              </a:rPr>
              <a:t>В рамках </a:t>
            </a:r>
            <a:r>
              <a:rPr lang="ru-RU" sz="1400" dirty="0" smtClean="0">
                <a:solidFill>
                  <a:schemeClr val="tx1"/>
                </a:solidFill>
              </a:rPr>
              <a:t>программы </a:t>
            </a:r>
            <a:r>
              <a:rPr lang="ru-RU" sz="1400" dirty="0">
                <a:solidFill>
                  <a:schemeClr val="tx1"/>
                </a:solidFill>
              </a:rPr>
              <a:t>выделялись межбюджетные трансферты поселениям Мирнинского </a:t>
            </a:r>
            <a:r>
              <a:rPr lang="ru-RU" sz="1400" dirty="0" smtClean="0">
                <a:solidFill>
                  <a:schemeClr val="tx1"/>
                </a:solidFill>
              </a:rPr>
              <a:t>района для </a:t>
            </a:r>
            <a:r>
              <a:rPr lang="ru-RU" sz="1400" dirty="0">
                <a:solidFill>
                  <a:schemeClr val="tx1"/>
                </a:solidFill>
              </a:rPr>
              <a:t>реализации мероприятий, направленных на содействие и создание условий в развитии комфортного пространства для жизнедеятельности граждан на территории </a:t>
            </a:r>
            <a:r>
              <a:rPr lang="ru-RU" sz="1400" dirty="0" smtClean="0">
                <a:solidFill>
                  <a:schemeClr val="tx1"/>
                </a:solidFill>
              </a:rPr>
              <a:t>района, </a:t>
            </a:r>
            <a:r>
              <a:rPr lang="ru-RU" sz="1400" dirty="0">
                <a:solidFill>
                  <a:schemeClr val="tx1"/>
                </a:solidFill>
              </a:rPr>
              <a:t>совершенствование системы инженерной и коммунальной </a:t>
            </a:r>
            <a:r>
              <a:rPr lang="ru-RU" sz="1400" dirty="0" smtClean="0">
                <a:solidFill>
                  <a:schemeClr val="tx1"/>
                </a:solidFill>
              </a:rPr>
              <a:t>инфраструктуры: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305234" y="6155933"/>
            <a:ext cx="8627084" cy="618325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>
                <a:solidFill>
                  <a:schemeClr val="tx1"/>
                </a:solidFill>
              </a:rPr>
              <a:t>В рамках мероприятия «Проведение мероприятий по благоустройству, в том числе ПИР» из бюджета </a:t>
            </a:r>
            <a:r>
              <a:rPr lang="ru-RU" sz="1400" dirty="0" smtClean="0">
                <a:solidFill>
                  <a:schemeClr val="tx1"/>
                </a:solidFill>
              </a:rPr>
              <a:t>МР </a:t>
            </a:r>
            <a:r>
              <a:rPr lang="ru-RU" sz="1400" dirty="0">
                <a:solidFill>
                  <a:schemeClr val="tx1"/>
                </a:solidFill>
              </a:rPr>
              <a:t>«Мирнинский район» выделено бюджетам МО «Посёлок Айхал», МО «Посёлок Светлый», МО «Город Мирный», «Город Удачный</a:t>
            </a:r>
            <a:r>
              <a:rPr lang="ru-RU" sz="1400" dirty="0" smtClean="0">
                <a:solidFill>
                  <a:schemeClr val="tx1"/>
                </a:solidFill>
              </a:rPr>
              <a:t>», МО «Поселок Чернышевский» </a:t>
            </a:r>
            <a:r>
              <a:rPr lang="ru-RU" sz="1400" dirty="0">
                <a:solidFill>
                  <a:schemeClr val="tx1"/>
                </a:solidFill>
              </a:rPr>
              <a:t>на общую сумму </a:t>
            </a:r>
            <a:r>
              <a:rPr lang="ru-RU" sz="1400" dirty="0">
                <a:solidFill>
                  <a:srgbClr val="FF0000"/>
                </a:solidFill>
              </a:rPr>
              <a:t>61 </a:t>
            </a:r>
            <a:r>
              <a:rPr lang="ru-RU" sz="1400" dirty="0" smtClean="0">
                <a:solidFill>
                  <a:srgbClr val="FF0000"/>
                </a:solidFill>
              </a:rPr>
              <a:t>722,8 </a:t>
            </a:r>
            <a:r>
              <a:rPr lang="ru-RU" sz="1400" dirty="0" smtClean="0">
                <a:solidFill>
                  <a:schemeClr val="tx1"/>
                </a:solidFill>
              </a:rPr>
              <a:t>тыс. руб.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71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74897" y="1"/>
            <a:ext cx="8794207" cy="10356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«ПЕРЕСЕЛЕНИЕ 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ГРАЖДАН ИЗ АВАРИЙНОГО ЖИЛИЩНОГО ФОНДА НА ТЕРРИТОРИИ МИРНИНСКОГО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РАЙОНА НА 2019-2025 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ГОДЫ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208" y="1512046"/>
            <a:ext cx="6483804" cy="35638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1560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5009" y="1064235"/>
            <a:ext cx="85988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u="sng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Palatino Linotype" panose="02040502050505030304" pitchFamily="18" charset="0"/>
              </a:rPr>
              <a:t>ЦЕЛЬ:</a:t>
            </a:r>
            <a:r>
              <a:rPr lang="ru-RU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Palatino Linotype" panose="02040502050505030304" pitchFamily="18" charset="0"/>
              </a:rPr>
              <a:t> </a:t>
            </a:r>
            <a:r>
              <a:rPr lang="ru-RU" dirty="0"/>
              <a:t>Создание безопасных и благоприятных условий жизни граждан посредством переселения их из аварийного жилищного фонда в комфортные условия проживания.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b="1" u="sng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Palatino Linotype" panose="02040502050505030304" pitchFamily="18" charset="0"/>
              </a:rPr>
              <a:t>ЗАДАЧИ:</a:t>
            </a:r>
          </a:p>
          <a:p>
            <a:pPr marL="285750" lvl="0" indent="-28575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dirty="0"/>
              <a:t>Переселение граждан, проживающих в аварийном жилищном фонде </a:t>
            </a:r>
            <a:r>
              <a:rPr lang="ru-RU" dirty="0" smtClean="0"/>
              <a:t>городских и сельских поселений </a:t>
            </a:r>
            <a:r>
              <a:rPr lang="ru-RU" dirty="0"/>
              <a:t>Мирнинского района, участвующих в Программе.</a:t>
            </a:r>
          </a:p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dirty="0"/>
              <a:t>Организация информационной поддержки реализации Программы.</a:t>
            </a:r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335591" y="3950032"/>
            <a:ext cx="8488218" cy="3831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74897" y="0"/>
            <a:ext cx="8794207" cy="97487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«ПЕРЕСЕЛЕНИЕ 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ГРАЖДАН ИЗ АВАРИЙНОГО ЖИЛИЩНОГО ФОНДА НА ТЕРРИТОРИИ МИРНИНСКОГО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РАЙОНА НА 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2019-2025 ГОДЫ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594754"/>
              </p:ext>
            </p:extLst>
          </p:nvPr>
        </p:nvGraphicFramePr>
        <p:xfrm>
          <a:off x="313700" y="4479194"/>
          <a:ext cx="8424000" cy="13327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6518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219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</a:tblGrid>
              <a:tr h="610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за 2024</a:t>
                      </a:r>
                      <a:r>
                        <a:rPr lang="ru-RU" sz="1400" baseline="0" dirty="0" smtClean="0">
                          <a:effectLst/>
                        </a:rPr>
                        <a:t>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8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5 455,1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10 305,9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495,4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5 455,1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10 305,9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495,4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065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58458" y="2575678"/>
            <a:ext cx="8627084" cy="1960730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  <a:tabLst>
                <a:tab pos="354013" algn="l"/>
              </a:tabLst>
            </a:pPr>
            <a:endParaRPr lang="ru-RU" sz="1400" dirty="0" smtClean="0">
              <a:solidFill>
                <a:schemeClr val="tx1"/>
              </a:solidFill>
            </a:endParaRPr>
          </a:p>
          <a:p>
            <a:pPr indent="177800"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На </a:t>
            </a:r>
            <a:r>
              <a:rPr lang="ru-RU" sz="1400" dirty="0">
                <a:solidFill>
                  <a:schemeClr val="tx1"/>
                </a:solidFill>
              </a:rPr>
              <a:t>разработку проектов на </a:t>
            </a:r>
            <a:r>
              <a:rPr lang="ru-RU" sz="1400" dirty="0" smtClean="0">
                <a:solidFill>
                  <a:schemeClr val="tx1"/>
                </a:solidFill>
              </a:rPr>
              <a:t>снос, на работы по сносу </a:t>
            </a:r>
            <a:r>
              <a:rPr lang="ru-RU" sz="1400" dirty="0">
                <a:solidFill>
                  <a:schemeClr val="tx1"/>
                </a:solidFill>
              </a:rPr>
              <a:t>аварийных домов, расселенных в рамках республиканской адресной программы «Переселение граждан из аварийного жилищного фонда на 2019-2025 годы</a:t>
            </a:r>
            <a:r>
              <a:rPr lang="ru-RU" sz="1400" dirty="0" smtClean="0">
                <a:solidFill>
                  <a:schemeClr val="tx1"/>
                </a:solidFill>
              </a:rPr>
              <a:t>» в 2024 году предусмотрено </a:t>
            </a:r>
            <a:r>
              <a:rPr lang="ru-RU" sz="1400" b="1" dirty="0" smtClean="0">
                <a:solidFill>
                  <a:schemeClr val="tx1"/>
                </a:solidFill>
              </a:rPr>
              <a:t>7 103,9 тыс. руб</a:t>
            </a:r>
            <a:r>
              <a:rPr lang="ru-RU" sz="1400" dirty="0" smtClean="0">
                <a:solidFill>
                  <a:schemeClr val="tx1"/>
                </a:solidFill>
              </a:rPr>
              <a:t>., в том числе:</a:t>
            </a:r>
          </a:p>
          <a:p>
            <a:pPr indent="177800" algn="just">
              <a:spcBef>
                <a:spcPts val="600"/>
              </a:spcBef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ГП </a:t>
            </a:r>
            <a:r>
              <a:rPr lang="ru-RU" sz="1400" dirty="0">
                <a:solidFill>
                  <a:schemeClr val="tx1"/>
                </a:solidFill>
              </a:rPr>
              <a:t>«Поселок </a:t>
            </a:r>
            <a:r>
              <a:rPr lang="ru-RU" sz="1400" dirty="0" smtClean="0">
                <a:solidFill>
                  <a:schemeClr val="tx1"/>
                </a:solidFill>
              </a:rPr>
              <a:t>Алмазный» </a:t>
            </a:r>
            <a:r>
              <a:rPr lang="ru-RU" sz="1400" dirty="0">
                <a:solidFill>
                  <a:schemeClr val="tx1"/>
                </a:solidFill>
              </a:rPr>
              <a:t>выделено 1 </a:t>
            </a:r>
            <a:r>
              <a:rPr lang="ru-RU" sz="1400" dirty="0" smtClean="0">
                <a:solidFill>
                  <a:schemeClr val="tx1"/>
                </a:solidFill>
              </a:rPr>
              <a:t>055,8 тыс. </a:t>
            </a:r>
            <a:r>
              <a:rPr lang="ru-RU" sz="1400" dirty="0">
                <a:solidFill>
                  <a:schemeClr val="tx1"/>
                </a:solidFill>
              </a:rPr>
              <a:t>руб. </a:t>
            </a:r>
            <a:r>
              <a:rPr lang="ru-RU" sz="1400" dirty="0" smtClean="0">
                <a:solidFill>
                  <a:schemeClr val="tx1"/>
                </a:solidFill>
              </a:rPr>
              <a:t>на снос аварийного дома; </a:t>
            </a:r>
          </a:p>
          <a:p>
            <a:pPr indent="177800" algn="just">
              <a:spcBef>
                <a:spcPts val="600"/>
              </a:spcBef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ГП </a:t>
            </a:r>
            <a:r>
              <a:rPr lang="ru-RU" sz="1400" dirty="0">
                <a:solidFill>
                  <a:schemeClr val="tx1"/>
                </a:solidFill>
              </a:rPr>
              <a:t>«Поселок Чернышевский» </a:t>
            </a:r>
            <a:r>
              <a:rPr lang="ru-RU" sz="1400" dirty="0" smtClean="0">
                <a:solidFill>
                  <a:schemeClr val="tx1"/>
                </a:solidFill>
              </a:rPr>
              <a:t>на снос аварийных домов, расположенных по адресам: ул. Чернышевского, д. 2, </a:t>
            </a:r>
            <a:r>
              <a:rPr lang="ru-RU" sz="1400" dirty="0" err="1" smtClean="0">
                <a:solidFill>
                  <a:schemeClr val="tx1"/>
                </a:solidFill>
              </a:rPr>
              <a:t>кв</a:t>
            </a:r>
            <a:r>
              <a:rPr lang="ru-RU" sz="1400" dirty="0" smtClean="0">
                <a:solidFill>
                  <a:schemeClr val="tx1"/>
                </a:solidFill>
              </a:rPr>
              <a:t>-л. Аэропорта д.3 и д.4, </a:t>
            </a:r>
            <a:r>
              <a:rPr lang="ru-RU" sz="1400" dirty="0" err="1" smtClean="0">
                <a:solidFill>
                  <a:schemeClr val="tx1"/>
                </a:solidFill>
              </a:rPr>
              <a:t>кв</a:t>
            </a:r>
            <a:r>
              <a:rPr lang="ru-RU" sz="1400" dirty="0" smtClean="0">
                <a:solidFill>
                  <a:schemeClr val="tx1"/>
                </a:solidFill>
              </a:rPr>
              <a:t>-л. Монтажников УГПД №5 выделено 6 048,1 тыс. </a:t>
            </a:r>
            <a:r>
              <a:rPr lang="ru-RU" sz="1400" dirty="0">
                <a:solidFill>
                  <a:schemeClr val="tx1"/>
                </a:solidFill>
              </a:rPr>
              <a:t>руб. </a:t>
            </a:r>
            <a:endParaRPr lang="ru-RU" sz="1400" dirty="0" smtClean="0">
              <a:solidFill>
                <a:schemeClr val="tx1"/>
              </a:solidFill>
            </a:endParaRPr>
          </a:p>
          <a:p>
            <a:pPr indent="177800" algn="just">
              <a:spcBef>
                <a:spcPts val="600"/>
              </a:spcBef>
              <a:tabLst>
                <a:tab pos="354013" algn="l"/>
              </a:tabLst>
            </a:pPr>
            <a:r>
              <a:rPr lang="ru-RU" sz="1400" dirty="0">
                <a:solidFill>
                  <a:schemeClr val="tx1"/>
                </a:solidFill>
              </a:rPr>
              <a:t>МО «Поселок Чернышевский» на приобретение жилых помещений в сумме </a:t>
            </a:r>
            <a:r>
              <a:rPr lang="ru-RU" sz="1400" dirty="0" smtClean="0">
                <a:solidFill>
                  <a:schemeClr val="tx1"/>
                </a:solidFill>
              </a:rPr>
              <a:t>3 202,0 </a:t>
            </a:r>
            <a:r>
              <a:rPr lang="ru-RU" sz="1400" dirty="0">
                <a:solidFill>
                  <a:schemeClr val="tx1"/>
                </a:solidFill>
              </a:rPr>
              <a:t>тыс. руб. Приобретено </a:t>
            </a:r>
            <a:r>
              <a:rPr lang="ru-RU" sz="1400" dirty="0" smtClean="0">
                <a:solidFill>
                  <a:schemeClr val="tx1"/>
                </a:solidFill>
              </a:rPr>
              <a:t>два </a:t>
            </a:r>
            <a:r>
              <a:rPr lang="ru-RU" sz="1400" dirty="0">
                <a:solidFill>
                  <a:schemeClr val="tx1"/>
                </a:solidFill>
              </a:rPr>
              <a:t>жилых помещения для переселения граждан из муниципальных ПД и ПДУ. </a:t>
            </a:r>
          </a:p>
          <a:p>
            <a:pPr indent="177800" algn="just">
              <a:spcBef>
                <a:spcPts val="600"/>
              </a:spcBef>
              <a:tabLst>
                <a:tab pos="354013" algn="l"/>
              </a:tabLst>
            </a:pP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258458" y="974873"/>
            <a:ext cx="8627084" cy="1441756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>
                <a:solidFill>
                  <a:schemeClr val="tx1"/>
                </a:solidFill>
              </a:rPr>
              <a:t>Программой предусматривается реализация следующих </a:t>
            </a:r>
            <a:r>
              <a:rPr lang="ru-RU" sz="1400" b="1" i="1" dirty="0">
                <a:solidFill>
                  <a:schemeClr val="tx1"/>
                </a:solidFill>
              </a:rPr>
              <a:t>мероприятий:</a:t>
            </a:r>
          </a:p>
          <a:p>
            <a:pPr marL="285750" indent="-285750" algn="just">
              <a:spcBef>
                <a:spcPts val="300"/>
              </a:spcBef>
              <a:buFont typeface="Wingdings" panose="05000000000000000000" pitchFamily="2" charset="2"/>
              <a:buChar char="ü"/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переселение </a:t>
            </a:r>
            <a:r>
              <a:rPr lang="ru-RU" sz="1400" dirty="0">
                <a:solidFill>
                  <a:schemeClr val="tx1"/>
                </a:solidFill>
              </a:rPr>
              <a:t>граждан из аварийного жилищного фонда муниципальной собственности;</a:t>
            </a:r>
          </a:p>
          <a:p>
            <a:pPr marL="285750" indent="-285750" algn="just">
              <a:spcBef>
                <a:spcPts val="300"/>
              </a:spcBef>
              <a:buFont typeface="Wingdings" panose="05000000000000000000" pitchFamily="2" charset="2"/>
              <a:buChar char="ü"/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переселение </a:t>
            </a:r>
            <a:r>
              <a:rPr lang="ru-RU" sz="1400" dirty="0">
                <a:solidFill>
                  <a:schemeClr val="tx1"/>
                </a:solidFill>
              </a:rPr>
              <a:t>граждан из аварийного жилищного фонда по решению суда;</a:t>
            </a:r>
          </a:p>
          <a:p>
            <a:pPr marL="285750" indent="-285750" algn="just">
              <a:spcBef>
                <a:spcPts val="300"/>
              </a:spcBef>
              <a:buFont typeface="Wingdings" panose="05000000000000000000" pitchFamily="2" charset="2"/>
              <a:buChar char="ü"/>
              <a:tabLst>
                <a:tab pos="354013" algn="l"/>
              </a:tabLst>
            </a:pPr>
            <a:r>
              <a:rPr lang="ru-RU" sz="1400" dirty="0" smtClean="0">
                <a:solidFill>
                  <a:schemeClr val="tx1"/>
                </a:solidFill>
              </a:rPr>
              <a:t>снос </a:t>
            </a:r>
            <a:r>
              <a:rPr lang="ru-RU" sz="1400" dirty="0">
                <a:solidFill>
                  <a:schemeClr val="tx1"/>
                </a:solidFill>
              </a:rPr>
              <a:t>расселенных домов, а также разработка проектов на снос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</a:p>
          <a:p>
            <a:pPr indent="177800" algn="just">
              <a:spcBef>
                <a:spcPts val="300"/>
              </a:spcBef>
              <a:tabLst>
                <a:tab pos="354013" algn="l"/>
              </a:tabLst>
            </a:pPr>
            <a:r>
              <a:rPr lang="ru-RU" sz="1400" dirty="0">
                <a:solidFill>
                  <a:schemeClr val="tx1"/>
                </a:solidFill>
              </a:rPr>
              <a:t>Средства выделяются из районного бюджета в виде межбюджетных трансфертов </a:t>
            </a:r>
            <a:r>
              <a:rPr lang="ru-RU" sz="1400" dirty="0" smtClean="0">
                <a:solidFill>
                  <a:schemeClr val="tx1"/>
                </a:solidFill>
              </a:rPr>
              <a:t>городским и сельским поселениям </a:t>
            </a:r>
            <a:r>
              <a:rPr lang="ru-RU" sz="1400" dirty="0">
                <a:solidFill>
                  <a:schemeClr val="tx1"/>
                </a:solidFill>
              </a:rPr>
              <a:t>Мирнинского района.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74897" y="0"/>
            <a:ext cx="8794207" cy="97487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«ПЕРЕСЕЛЕНИЕ 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ГРАЖДАН ИЗ АВАРИЙНОГО ЖИЛИЩНОГО ФОНДА НА ТЕРРИТОРИИ МИРНИНСКОГО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РАЙОНА НА 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2019-2025 ГОДЫ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69" y="4695457"/>
            <a:ext cx="2819400" cy="1583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637" y="5259070"/>
            <a:ext cx="2638425" cy="1598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376" y="4605913"/>
            <a:ext cx="3540384" cy="2014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6455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826" y="125585"/>
            <a:ext cx="8674348" cy="457157"/>
          </a:xfrm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ИНВЕСТИЦИОННАЯ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 МР 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«МИРНИНСКИЙ РАЙОН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 РС (Я)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9692" y="2674662"/>
            <a:ext cx="8521700" cy="339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</a:rPr>
              <a:t>ИНВЕСТИЦИОННАЯ </a:t>
            </a:r>
            <a:r>
              <a:rPr lang="ru-RU" sz="1800" b="1" dirty="0">
                <a:solidFill>
                  <a:srgbClr val="31859C"/>
                </a:solidFill>
              </a:rPr>
              <a:t>ПРОГРАММА</a:t>
            </a: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1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Всего за 2024 год исполнено 59</a:t>
            </a:r>
            <a:r>
              <a:rPr lang="ru-RU" sz="1400" b="1" dirty="0" smtClean="0"/>
              <a:t> 702,6 </a:t>
            </a:r>
            <a:r>
              <a:rPr lang="ru-RU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тыс. руб., из них:</a:t>
            </a: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>
                <a:ea typeface="Calibri" panose="020F0502020204030204" pitchFamily="34" charset="0"/>
                <a:cs typeface="Calibri" panose="020F0502020204030204" pitchFamily="34" charset="0"/>
              </a:rPr>
              <a:t>По МП «Развитие системы общего </a:t>
            </a:r>
            <a:r>
              <a:rPr lang="ru-RU" sz="1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образования» - 6 995,9 тыс. </a:t>
            </a:r>
            <a:r>
              <a:rPr lang="ru-RU" sz="1400" b="1" dirty="0">
                <a:ea typeface="Calibri" panose="020F0502020204030204" pitchFamily="34" charset="0"/>
                <a:cs typeface="Calibri" panose="020F0502020204030204" pitchFamily="34" charset="0"/>
              </a:rPr>
              <a:t>руб</a:t>
            </a:r>
            <a:r>
              <a:rPr lang="ru-RU" sz="1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1400" dirty="0" smtClean="0">
                <a:ea typeface="Calibri" panose="020F0502020204030204" pitchFamily="34" charset="0"/>
                <a:cs typeface="Calibri" panose="020F0502020204030204" pitchFamily="34" charset="0"/>
              </a:rPr>
              <a:t>на устройство </a:t>
            </a:r>
            <a:r>
              <a:rPr lang="ru-RU" sz="1400" dirty="0">
                <a:ea typeface="Calibri" panose="020F0502020204030204" pitchFamily="34" charset="0"/>
                <a:cs typeface="Calibri" panose="020F0502020204030204" pitchFamily="34" charset="0"/>
              </a:rPr>
              <a:t>системы приточной вентиляции пищеблока здания МБОУ "Политехнический </a:t>
            </a:r>
            <a:r>
              <a:rPr lang="ru-RU" sz="1400" dirty="0" smtClean="0">
                <a:ea typeface="Calibri" panose="020F0502020204030204" pitchFamily="34" charset="0"/>
                <a:cs typeface="Calibri" panose="020F0502020204030204" pitchFamily="34" charset="0"/>
              </a:rPr>
              <a:t>лицей</a:t>
            </a:r>
            <a:r>
              <a:rPr lang="ru-RU" sz="1400" dirty="0"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1400" b="1" dirty="0" smtClean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По </a:t>
            </a:r>
            <a:r>
              <a:rPr lang="ru-RU" sz="1400" b="1" dirty="0">
                <a:ea typeface="Calibri" panose="020F0502020204030204" pitchFamily="34" charset="0"/>
                <a:cs typeface="Calibri" panose="020F0502020204030204" pitchFamily="34" charset="0"/>
              </a:rPr>
              <a:t>МП «Доступное </a:t>
            </a:r>
            <a:r>
              <a:rPr lang="ru-RU" sz="1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дополнительное </a:t>
            </a:r>
            <a:r>
              <a:rPr lang="ru-RU" sz="1400" b="1" dirty="0">
                <a:ea typeface="Calibri" panose="020F0502020204030204" pitchFamily="34" charset="0"/>
                <a:cs typeface="Calibri" panose="020F0502020204030204" pitchFamily="34" charset="0"/>
              </a:rPr>
              <a:t>образование</a:t>
            </a:r>
            <a:r>
              <a:rPr lang="ru-RU" sz="1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» - 50 362,9 тыс. руб., в </a:t>
            </a:r>
            <a:r>
              <a:rPr lang="ru-RU" sz="1400" b="1" dirty="0" err="1" smtClean="0">
                <a:ea typeface="Calibri" panose="020F0502020204030204" pitchFamily="34" charset="0"/>
                <a:cs typeface="Calibri" panose="020F0502020204030204" pitchFamily="34" charset="0"/>
              </a:rPr>
              <a:t>т.ч</a:t>
            </a:r>
            <a:r>
              <a:rPr lang="ru-RU" sz="1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.: 49 775,9 </a:t>
            </a:r>
            <a:r>
              <a:rPr lang="ru-RU" sz="1400" b="1" dirty="0" err="1" smtClean="0">
                <a:ea typeface="Calibri" panose="020F0502020204030204" pitchFamily="34" charset="0"/>
                <a:cs typeface="Calibri" panose="020F0502020204030204" pitchFamily="34" charset="0"/>
              </a:rPr>
              <a:t>тыс.руб</a:t>
            </a:r>
            <a:r>
              <a:rPr lang="ru-RU" sz="1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1400" dirty="0" smtClean="0">
                <a:ea typeface="Calibri" panose="020F0502020204030204" pitchFamily="34" charset="0"/>
                <a:cs typeface="Calibri" panose="020F0502020204030204" pitchFamily="34" charset="0"/>
              </a:rPr>
              <a:t>на строительство </a:t>
            </a:r>
            <a:r>
              <a:rPr lang="ru-RU" sz="1400" dirty="0">
                <a:ea typeface="Calibri" panose="020F0502020204030204" pitchFamily="34" charset="0"/>
                <a:cs typeface="Calibri" panose="020F0502020204030204" pitchFamily="34" charset="0"/>
              </a:rPr>
              <a:t>центра дополнительного образования детей (Дворец Детства) на базе незавершенных строительством корпусов НАК и КЦ ПТИ (Ф) ЯГУ в квартале 10, г. </a:t>
            </a:r>
            <a:r>
              <a:rPr lang="ru-RU" sz="1400" dirty="0" smtClean="0">
                <a:ea typeface="Calibri" panose="020F0502020204030204" pitchFamily="34" charset="0"/>
                <a:cs typeface="Calibri" panose="020F0502020204030204" pitchFamily="34" charset="0"/>
              </a:rPr>
              <a:t>Мирный; </a:t>
            </a:r>
            <a:r>
              <a:rPr lang="ru-RU" sz="1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587,0 тыс. руб. - </a:t>
            </a:r>
            <a:r>
              <a:rPr lang="ru-RU" sz="1400" dirty="0" smtClean="0">
                <a:ea typeface="Calibri" panose="020F0502020204030204" pitchFamily="34" charset="0"/>
                <a:cs typeface="Calibri" panose="020F0502020204030204" pitchFamily="34" charset="0"/>
              </a:rPr>
              <a:t>на разработку рабочей документации, ПСД «Восстановление работы входной группы МБУ ДО «ЦДО» г. Удачный.</a:t>
            </a: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>
                <a:ea typeface="Calibri" panose="020F0502020204030204" pitchFamily="34" charset="0"/>
                <a:cs typeface="Calibri" panose="020F0502020204030204" pitchFamily="34" charset="0"/>
              </a:rPr>
              <a:t>По МП "Управление муниципальной собственностью« – </a:t>
            </a:r>
            <a:r>
              <a:rPr lang="ru-RU" sz="1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2 343,8 </a:t>
            </a:r>
            <a:r>
              <a:rPr lang="ru-RU" sz="1400" b="1" dirty="0">
                <a:ea typeface="Calibri" panose="020F0502020204030204" pitchFamily="34" charset="0"/>
                <a:cs typeface="Calibri" panose="020F0502020204030204" pitchFamily="34" charset="0"/>
              </a:rPr>
              <a:t>тыс. руб. </a:t>
            </a:r>
            <a:r>
              <a:rPr lang="ru-RU" sz="1400" dirty="0">
                <a:ea typeface="Calibri" panose="020F0502020204030204" pitchFamily="34" charset="0"/>
                <a:cs typeface="Calibri" panose="020F0502020204030204" pitchFamily="34" charset="0"/>
              </a:rPr>
              <a:t>на реконструкцию гаражного бокса по адресу: г. Мирный, ул. Индустриальная, д. 3 корп. 2 под автомобильную мойку на 4 поста (монтаж системы вентиляции).</a:t>
            </a: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1400" dirty="0" smtClean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1400" dirty="0" smtClean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Объект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6016623"/>
              </p:ext>
            </p:extLst>
          </p:nvPr>
        </p:nvGraphicFramePr>
        <p:xfrm>
          <a:off x="329692" y="1409192"/>
          <a:ext cx="8460000" cy="82296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241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3663468729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647100233"/>
                    </a:ext>
                  </a:extLst>
                </a:gridCol>
              </a:tblGrid>
              <a:tr h="40938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Источники финансирования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Отчет за 2024 г.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Уточненный план на 2025 г.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Уточненный план на 2026 г.</a:t>
                      </a:r>
                      <a:endParaRPr lang="ru-RU" sz="1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Уточненный план на 2027 г.</a:t>
                      </a:r>
                      <a:endParaRPr lang="ru-RU" sz="1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40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Инвестиционная программа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</a:rPr>
                        <a:t>270 894,8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331 526,5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23 087,2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-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Объект 3"/>
          <p:cNvSpPr txBox="1">
            <a:spLocks/>
          </p:cNvSpPr>
          <p:nvPr/>
        </p:nvSpPr>
        <p:spPr>
          <a:xfrm>
            <a:off x="363174" y="965381"/>
            <a:ext cx="8488218" cy="3416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          </a:t>
            </a: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. руб.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96867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4"/>
          <p:cNvSpPr txBox="1">
            <a:spLocks/>
          </p:cNvSpPr>
          <p:nvPr/>
        </p:nvSpPr>
        <p:spPr>
          <a:xfrm>
            <a:off x="248066" y="794141"/>
            <a:ext cx="8494718" cy="646125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ИНВЕСТИЦИОННАЯ </a:t>
            </a:r>
            <a:r>
              <a:rPr lang="ru-RU" sz="1600" b="1" dirty="0">
                <a:solidFill>
                  <a:srgbClr val="31859C"/>
                </a:solidFill>
              </a:rPr>
              <a:t>ПРОГРАММА</a:t>
            </a: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:</a:t>
            </a:r>
            <a:endParaRPr lang="ru-RU" sz="1500" b="1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5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5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Всего </a:t>
            </a:r>
            <a:r>
              <a:rPr lang="ru-RU" sz="1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2025 год запланировано </a:t>
            </a:r>
            <a:r>
              <a:rPr lang="ru-RU" sz="15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331 </a:t>
            </a:r>
            <a:r>
              <a:rPr lang="ru-RU" sz="1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526,5 тыс. руб., из них:</a:t>
            </a: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500" b="1" dirty="0">
                <a:ea typeface="Calibri" panose="020F0502020204030204" pitchFamily="34" charset="0"/>
                <a:cs typeface="Calibri" panose="020F0502020204030204" pitchFamily="34" charset="0"/>
              </a:rPr>
              <a:t>По МП «Развитие системы общего образования» - </a:t>
            </a:r>
            <a:r>
              <a:rPr lang="ru-RU" sz="15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ru-RU" sz="1500" b="1" dirty="0">
                <a:ea typeface="Calibri" panose="020F0502020204030204" pitchFamily="34" charset="0"/>
                <a:cs typeface="Calibri" panose="020F0502020204030204" pitchFamily="34" charset="0"/>
              </a:rPr>
              <a:t>500,0 тыс. руб., из них:</a:t>
            </a:r>
          </a:p>
          <a:p>
            <a:pPr marL="342900" lvl="1" indent="0" algn="just">
              <a:buClr>
                <a:srgbClr val="FF0000"/>
              </a:buClr>
              <a:buNone/>
            </a:pPr>
            <a:r>
              <a:rPr lang="ru-RU" sz="15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ru-RU" sz="1500" b="1" dirty="0">
                <a:ea typeface="Calibri" panose="020F0502020204030204" pitchFamily="34" charset="0"/>
                <a:cs typeface="Calibri" panose="020F0502020204030204" pitchFamily="34" charset="0"/>
              </a:rPr>
              <a:t>500,0 </a:t>
            </a:r>
            <a:r>
              <a:rPr lang="ru-RU" sz="1500" dirty="0" err="1">
                <a:ea typeface="Calibri" panose="020F0502020204030204" pitchFamily="34" charset="0"/>
                <a:cs typeface="Calibri" panose="020F0502020204030204" pitchFamily="34" charset="0"/>
              </a:rPr>
              <a:t>тыс</a:t>
            </a:r>
            <a:r>
              <a:rPr lang="ru-RU" sz="1500" dirty="0">
                <a:ea typeface="Calibri" panose="020F0502020204030204" pitchFamily="34" charset="0"/>
                <a:cs typeface="Calibri" panose="020F0502020204030204" pitchFamily="34" charset="0"/>
              </a:rPr>
              <a:t> руб. на внесение изменений в ПСД по объекту: «Корпус спортивного зала МБОУ.</a:t>
            </a:r>
            <a:endParaRPr lang="ru-RU" sz="1500" b="1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500" b="1" dirty="0">
                <a:ea typeface="Calibri" panose="020F0502020204030204" pitchFamily="34" charset="0"/>
                <a:cs typeface="Calibri" panose="020F0502020204030204" pitchFamily="34" charset="0"/>
              </a:rPr>
              <a:t>По МП «Доступное дополнительное образование» - 188 081,6 тыс. руб. </a:t>
            </a:r>
            <a:r>
              <a:rPr lang="ru-RU" sz="1500" dirty="0">
                <a:ea typeface="Calibri" panose="020F0502020204030204" pitchFamily="34" charset="0"/>
                <a:cs typeface="Calibri" panose="020F0502020204030204" pitchFamily="34" charset="0"/>
              </a:rPr>
              <a:t>на строительство центра дополнительного образования детей (Дворец Детства) на базе незавершенных строительством корпусов НАК и КЦ ПТИ (Ф) ЯГУ в квартале 10, г. Мирный.</a:t>
            </a: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500" b="1" dirty="0">
                <a:ea typeface="Calibri" panose="020F0502020204030204" pitchFamily="34" charset="0"/>
                <a:cs typeface="Calibri" panose="020F0502020204030204" pitchFamily="34" charset="0"/>
              </a:rPr>
              <a:t>По МП «Дополнительное образование в детских школах искусств» - 20 000,0 тыс. руб. </a:t>
            </a:r>
            <a:r>
              <a:rPr lang="ru-RU" sz="1500" dirty="0">
                <a:ea typeface="Calibri" panose="020F0502020204030204" pitchFamily="34" charset="0"/>
                <a:cs typeface="Calibri" panose="020F0502020204030204" pitchFamily="34" charset="0"/>
              </a:rPr>
              <a:t>на разработку ПСД "Строительство здания детской школы искусств в г. Мирный", в т. ч. изыскания, государственная экспертиза и проверка достоверности определения сметной стоимости.</a:t>
            </a:r>
            <a:endParaRPr lang="ru-RU" sz="1500" b="1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500" b="1" dirty="0">
                <a:ea typeface="Calibri" panose="020F0502020204030204" pitchFamily="34" charset="0"/>
                <a:cs typeface="Calibri" panose="020F0502020204030204" pitchFamily="34" charset="0"/>
              </a:rPr>
              <a:t>По МП «Обеспечение жильем работников бюджетной сферы» - 80 000,0 тыс. руб. </a:t>
            </a:r>
            <a:r>
              <a:rPr lang="ru-RU" sz="1500" dirty="0">
                <a:ea typeface="Calibri" panose="020F0502020204030204" pitchFamily="34" charset="0"/>
                <a:cs typeface="Calibri" panose="020F0502020204030204" pitchFamily="34" charset="0"/>
              </a:rPr>
              <a:t>на строительство 71-квартирного жилого дома для работников бюджетной сферы в 14-ом квартале г. Мирный, в </a:t>
            </a:r>
            <a:r>
              <a:rPr lang="ru-RU" sz="1500" dirty="0" err="1">
                <a:ea typeface="Calibri" panose="020F0502020204030204" pitchFamily="34" charset="0"/>
                <a:cs typeface="Calibri" panose="020F0502020204030204" pitchFamily="34" charset="0"/>
              </a:rPr>
              <a:t>т.ч</a:t>
            </a:r>
            <a:r>
              <a:rPr lang="ru-RU" sz="1500" dirty="0">
                <a:ea typeface="Calibri" panose="020F0502020204030204" pitchFamily="34" charset="0"/>
                <a:cs typeface="Calibri" panose="020F0502020204030204" pitchFamily="34" charset="0"/>
              </a:rPr>
              <a:t>. ПИР</a:t>
            </a:r>
            <a:r>
              <a:rPr lang="ru-RU" sz="1500" dirty="0" smtClean="0"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>
              <a:lnSpc>
                <a:spcPct val="10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b="1" dirty="0"/>
              <a:t>По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600" b="1" dirty="0"/>
              <a:t>МП «Охрана окружающей среды, обращение с отходами производства и   потребления» - 16 919,9 тыс. руб. </a:t>
            </a:r>
            <a:r>
              <a:rPr lang="ru-RU" sz="1600" dirty="0"/>
              <a:t>на</a:t>
            </a:r>
            <a:r>
              <a:rPr lang="ru-RU" sz="1600" b="1" dirty="0"/>
              <a:t> </a:t>
            </a:r>
            <a:r>
              <a:rPr lang="ru-RU" sz="1600" dirty="0"/>
              <a:t>разработку проектной и рабочей документации по объекту: «</a:t>
            </a:r>
            <a:r>
              <a:rPr lang="ru-RU" sz="1600" dirty="0" err="1"/>
              <a:t>Межпоселенческий</a:t>
            </a:r>
            <a:r>
              <a:rPr lang="ru-RU" sz="1600" dirty="0"/>
              <a:t> полигон ТКО и ПО </a:t>
            </a:r>
            <a:r>
              <a:rPr lang="ru-RU" sz="1600" dirty="0" err="1"/>
              <a:t>Мирнинского</a:t>
            </a:r>
            <a:r>
              <a:rPr lang="ru-RU" sz="1600" dirty="0"/>
              <a:t> района»</a:t>
            </a:r>
            <a:r>
              <a:rPr lang="ru-RU" sz="1600" b="1" dirty="0"/>
              <a:t>.</a:t>
            </a:r>
          </a:p>
          <a:p>
            <a:pPr algn="just">
              <a:lnSpc>
                <a:spcPct val="10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b="1" dirty="0">
                <a:ea typeface="Calibri" panose="020F0502020204030204" pitchFamily="34" charset="0"/>
                <a:cs typeface="Calibri" panose="020F0502020204030204" pitchFamily="34" charset="0"/>
              </a:rPr>
              <a:t>По МП «Развитие физической культуры и спорта» - 8 025,0 тыс. руб. </a:t>
            </a:r>
            <a:r>
              <a:rPr lang="ru-RU" sz="1600" dirty="0">
                <a:ea typeface="Calibri" panose="020F0502020204030204" pitchFamily="34" charset="0"/>
                <a:cs typeface="Calibri" panose="020F0502020204030204" pitchFamily="34" charset="0"/>
              </a:rPr>
              <a:t>на разработку ПСД "Строительство универсального спортивного комплекса в 5 кв. г. Мирный", в </a:t>
            </a:r>
            <a:r>
              <a:rPr lang="ru-RU" sz="1600" dirty="0" err="1">
                <a:ea typeface="Calibri" panose="020F0502020204030204" pitchFamily="34" charset="0"/>
                <a:cs typeface="Calibri" panose="020F0502020204030204" pitchFamily="34" charset="0"/>
              </a:rPr>
              <a:t>т.ч</a:t>
            </a:r>
            <a:r>
              <a:rPr lang="ru-RU" sz="1600" dirty="0">
                <a:ea typeface="Calibri" panose="020F0502020204030204" pitchFamily="34" charset="0"/>
                <a:cs typeface="Calibri" panose="020F0502020204030204" pitchFamily="34" charset="0"/>
              </a:rPr>
              <a:t>. изыскания, государственная экспертиза и проверка достоверности определения сметной стоимости.</a:t>
            </a:r>
          </a:p>
          <a:p>
            <a:pPr algn="just">
              <a:lnSpc>
                <a:spcPct val="10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endParaRPr lang="ru-RU" sz="1500" dirty="0" smtClean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endParaRPr lang="ru-RU" sz="1500" dirty="0" smtClean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354013" algn="just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ru-RU" sz="1400" dirty="0" smtClean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354013" algn="just">
              <a:lnSpc>
                <a:spcPct val="1150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ru-RU" sz="1400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34826" y="125585"/>
            <a:ext cx="8674348" cy="457157"/>
          </a:xfrm>
          <a:prstGeom prst="rect">
            <a:avLst/>
          </a:prstGeom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ИНВЕСТИЦИОННАЯ ПРОГРАММА МР «МИРНИНСКИЙ РАЙОН» РС (Я)</a:t>
            </a:r>
            <a:b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03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981" y="954768"/>
            <a:ext cx="78867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ИНВЕСТИЦИОННАЯ </a:t>
            </a:r>
            <a:r>
              <a:rPr lang="ru-RU" sz="1600" b="1" dirty="0">
                <a:solidFill>
                  <a:srgbClr val="31859C"/>
                </a:solidFill>
              </a:rPr>
              <a:t>ПРОГРАММА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</a:rPr>
              <a:t>:</a:t>
            </a:r>
            <a:endParaRPr lang="ru-RU" sz="15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5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Всего на 2025 год запланировано </a:t>
            </a:r>
            <a:r>
              <a:rPr lang="ru-RU" sz="15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331 </a:t>
            </a:r>
            <a:r>
              <a:rPr lang="ru-RU" sz="15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526,5 тыс. руб., из них</a:t>
            </a:r>
            <a:r>
              <a:rPr lang="ru-RU" sz="15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5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500" b="1" dirty="0">
                <a:ea typeface="Calibri" panose="020F0502020204030204" pitchFamily="34" charset="0"/>
                <a:cs typeface="Calibri" panose="020F0502020204030204" pitchFamily="34" charset="0"/>
              </a:rPr>
              <a:t>По МП «Комплексное развитие систем коммунальной инфраструктуры и благоустройства территорий поселений </a:t>
            </a:r>
            <a:r>
              <a:rPr lang="ru-RU" sz="1500" b="1" dirty="0" err="1">
                <a:ea typeface="Calibri" panose="020F0502020204030204" pitchFamily="34" charset="0"/>
                <a:cs typeface="Calibri" panose="020F0502020204030204" pitchFamily="34" charset="0"/>
              </a:rPr>
              <a:t>Мирнинского</a:t>
            </a:r>
            <a:r>
              <a:rPr lang="ru-RU" sz="1500" b="1" dirty="0">
                <a:ea typeface="Calibri" panose="020F0502020204030204" pitchFamily="34" charset="0"/>
                <a:cs typeface="Calibri" panose="020F0502020204030204" pitchFamily="34" charset="0"/>
              </a:rPr>
              <a:t> района» - </a:t>
            </a:r>
            <a:r>
              <a:rPr lang="ru-RU" sz="15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17 </a:t>
            </a:r>
            <a:r>
              <a:rPr lang="ru-RU" sz="1500" b="1" dirty="0">
                <a:ea typeface="Calibri" panose="020F0502020204030204" pitchFamily="34" charset="0"/>
                <a:cs typeface="Calibri" panose="020F0502020204030204" pitchFamily="34" charset="0"/>
              </a:rPr>
              <a:t>000,0 тыс. руб. </a:t>
            </a:r>
            <a:r>
              <a:rPr lang="ru-RU" sz="1500" dirty="0">
                <a:ea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ru-RU" sz="1500" dirty="0" err="1">
                <a:ea typeface="Calibri" panose="020F0502020204030204" pitchFamily="34" charset="0"/>
                <a:cs typeface="Calibri" panose="020F0502020204030204" pitchFamily="34" charset="0"/>
              </a:rPr>
              <a:t>предпроектные</a:t>
            </a:r>
            <a:r>
              <a:rPr lang="ru-RU" sz="1500" dirty="0">
                <a:ea typeface="Calibri" panose="020F0502020204030204" pitchFamily="34" charset="0"/>
                <a:cs typeface="Calibri" panose="020F0502020204030204" pitchFamily="34" charset="0"/>
              </a:rPr>
              <a:t> работы и разработку проектно-сметной документации для обеспечения водоснабжением п. Алмазный, с. Арылах.</a:t>
            </a:r>
          </a:p>
          <a:p>
            <a:endParaRPr lang="ru-RU" dirty="0" smtClean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28650" y="156755"/>
            <a:ext cx="7886700" cy="550500"/>
          </a:xfrm>
          <a:prstGeom prst="rect">
            <a:avLst/>
          </a:prstGeom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ИНВЕСТИЦИОННАЯ ПРОГРАММА МР «МИРНИНСКИЙ РАЙОН» РС (Я)</a:t>
            </a:r>
            <a:b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73732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83214" y="133350"/>
            <a:ext cx="5705474" cy="650873"/>
          </a:xfrm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ПЛАН КАПИТАЛЬНЫХ И ТЕКУЩИХ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РЕМОНТОВ</a:t>
            </a:r>
            <a:b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МР 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«МИРНИНСКИЙ РАЙОН» РС(Я)</a:t>
            </a:r>
            <a:b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0741" y="2450032"/>
            <a:ext cx="8597900" cy="380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  <a:tabLst>
                <a:tab pos="810260" algn="l"/>
              </a:tabLst>
            </a:pP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</a:rPr>
              <a:t>ПЛАН КАПИТАЛЬНЫХ И ТЕКУЩИХ РЕМОНТОВ:</a:t>
            </a:r>
          </a:p>
          <a:p>
            <a:pPr marL="0" indent="0" algn="just">
              <a:buNone/>
              <a:tabLst>
                <a:tab pos="630555" algn="l"/>
              </a:tabLst>
            </a:pPr>
            <a:r>
              <a:rPr lang="ru-RU" sz="1400" b="1" dirty="0" smtClean="0">
                <a:ea typeface="Arial Unicode MS"/>
                <a:cs typeface="Arial Unicode MS"/>
              </a:rPr>
              <a:t>Всего </a:t>
            </a:r>
            <a:r>
              <a:rPr lang="ru-RU" sz="1400" b="1" dirty="0">
                <a:ea typeface="Arial Unicode MS"/>
                <a:cs typeface="Arial Unicode MS"/>
              </a:rPr>
              <a:t>з</a:t>
            </a:r>
            <a:r>
              <a:rPr lang="ru-RU" sz="1400" b="1" dirty="0" smtClean="0">
                <a:ea typeface="Arial Unicode MS"/>
                <a:cs typeface="Arial Unicode MS"/>
              </a:rPr>
              <a:t>а  2024 </a:t>
            </a:r>
            <a:r>
              <a:rPr lang="ru-RU" sz="1400" b="1" dirty="0">
                <a:ea typeface="Arial Unicode MS"/>
                <a:cs typeface="Arial Unicode MS"/>
              </a:rPr>
              <a:t>год </a:t>
            </a:r>
            <a:r>
              <a:rPr lang="ru-RU" sz="1400" b="1" dirty="0" smtClean="0">
                <a:ea typeface="Arial Unicode MS"/>
                <a:cs typeface="Arial Unicode MS"/>
              </a:rPr>
              <a:t>исполнено 89 317,7 тыс</a:t>
            </a:r>
            <a:r>
              <a:rPr lang="ru-RU" sz="1400" b="1" dirty="0">
                <a:ea typeface="Arial Unicode MS"/>
                <a:cs typeface="Arial Unicode MS"/>
              </a:rPr>
              <a:t>. руб., в том числе:</a:t>
            </a:r>
          </a:p>
          <a:p>
            <a:pPr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  <a:tab pos="540385" algn="l"/>
              </a:tabLst>
            </a:pPr>
            <a:r>
              <a:rPr lang="ru-RU" sz="1400" b="1" dirty="0" smtClean="0">
                <a:ea typeface="Arial Unicode MS"/>
                <a:cs typeface="Arial Unicode MS"/>
              </a:rPr>
              <a:t>по МП «Развитие </a:t>
            </a:r>
            <a:r>
              <a:rPr lang="ru-RU" sz="1400" b="1" dirty="0">
                <a:ea typeface="Arial Unicode MS"/>
                <a:cs typeface="Arial Unicode MS"/>
              </a:rPr>
              <a:t>системы общего </a:t>
            </a:r>
            <a:r>
              <a:rPr lang="ru-RU" sz="1400" b="1" dirty="0" smtClean="0">
                <a:ea typeface="Arial Unicode MS"/>
                <a:cs typeface="Arial Unicode MS"/>
              </a:rPr>
              <a:t>образования»  </a:t>
            </a:r>
            <a:r>
              <a:rPr lang="ru-RU" sz="1400" b="1" dirty="0" smtClean="0">
                <a:ea typeface="Arial Unicode MS"/>
                <a:cs typeface="Arial Unicode MS"/>
              </a:rPr>
              <a:t>58 390,1 </a:t>
            </a:r>
            <a:r>
              <a:rPr lang="ru-RU" sz="1400" b="1" dirty="0" smtClean="0">
                <a:ea typeface="Arial Unicode MS"/>
                <a:cs typeface="Arial Unicode MS"/>
              </a:rPr>
              <a:t>тыс</a:t>
            </a:r>
            <a:r>
              <a:rPr lang="ru-RU" sz="1400" b="1" dirty="0">
                <a:ea typeface="Arial Unicode MS"/>
                <a:cs typeface="Arial Unicode MS"/>
              </a:rPr>
              <a:t>. руб., </a:t>
            </a:r>
            <a:r>
              <a:rPr lang="ru-RU" sz="1400" dirty="0">
                <a:ea typeface="Arial Unicode MS"/>
                <a:cs typeface="Arial Unicode MS"/>
              </a:rPr>
              <a:t>в том числе:</a:t>
            </a: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  <a:tabLst>
                <a:tab pos="180340" algn="l"/>
              </a:tabLst>
            </a:pPr>
            <a:r>
              <a:rPr lang="ru-RU" sz="1400" dirty="0" smtClean="0">
                <a:ea typeface="Arial Unicode MS"/>
                <a:cs typeface="Arial Unicode MS"/>
              </a:rPr>
              <a:t>    </a:t>
            </a:r>
            <a:r>
              <a:rPr lang="ru-RU" sz="1400" i="1" dirty="0">
                <a:ea typeface="Arial Unicode MS"/>
                <a:cs typeface="Arial Unicode MS"/>
              </a:rPr>
              <a:t>к</a:t>
            </a:r>
            <a:r>
              <a:rPr lang="ru-RU" sz="1400" i="1" dirty="0" smtClean="0">
                <a:ea typeface="Arial Unicode MS"/>
                <a:cs typeface="Arial Unicode MS"/>
              </a:rPr>
              <a:t>апитальный </a:t>
            </a:r>
            <a:r>
              <a:rPr lang="ru-RU" sz="1400" i="1" dirty="0">
                <a:ea typeface="Arial Unicode MS"/>
                <a:cs typeface="Arial Unicode MS"/>
              </a:rPr>
              <a:t>ремонт  – </a:t>
            </a:r>
            <a:r>
              <a:rPr lang="ru-RU" sz="1400" i="1" dirty="0" smtClean="0">
                <a:ea typeface="Arial Unicode MS"/>
                <a:cs typeface="Arial Unicode MS"/>
              </a:rPr>
              <a:t>6 210,3 тыс</a:t>
            </a:r>
            <a:r>
              <a:rPr lang="ru-RU" sz="1400" i="1" dirty="0">
                <a:ea typeface="Arial Unicode MS"/>
                <a:cs typeface="Arial Unicode MS"/>
              </a:rPr>
              <a:t>. руб.;</a:t>
            </a: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  <a:tabLst>
                <a:tab pos="180340" algn="l"/>
              </a:tabLst>
            </a:pPr>
            <a:r>
              <a:rPr lang="ru-RU" sz="1400" i="1" dirty="0" smtClean="0">
                <a:ea typeface="Arial Unicode MS"/>
                <a:cs typeface="Arial Unicode MS"/>
              </a:rPr>
              <a:t>    текущий </a:t>
            </a:r>
            <a:r>
              <a:rPr lang="ru-RU" sz="1400" i="1" dirty="0">
                <a:ea typeface="Arial Unicode MS"/>
                <a:cs typeface="Arial Unicode MS"/>
              </a:rPr>
              <a:t>ремонт – </a:t>
            </a:r>
            <a:r>
              <a:rPr lang="ru-RU" sz="1400" i="1" dirty="0" smtClean="0">
                <a:ea typeface="Arial Unicode MS"/>
                <a:cs typeface="Arial Unicode MS"/>
              </a:rPr>
              <a:t>52 179,8 тыс</a:t>
            </a:r>
            <a:r>
              <a:rPr lang="ru-RU" sz="1400" i="1" dirty="0">
                <a:ea typeface="Arial Unicode MS"/>
                <a:cs typeface="Arial Unicode MS"/>
              </a:rPr>
              <a:t>. руб</a:t>
            </a:r>
            <a:r>
              <a:rPr lang="ru-RU" sz="1400" i="1" dirty="0" smtClean="0">
                <a:ea typeface="Arial Unicode MS"/>
                <a:cs typeface="Arial Unicode MS"/>
              </a:rPr>
              <a:t>.</a:t>
            </a:r>
          </a:p>
          <a:p>
            <a:pPr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</a:tabLst>
            </a:pPr>
            <a:r>
              <a:rPr lang="ru-RU" sz="1400" b="1" dirty="0" smtClean="0">
                <a:ea typeface="Arial Unicode MS"/>
                <a:cs typeface="Arial Unicode MS"/>
              </a:rPr>
              <a:t>по МП «Доступное </a:t>
            </a:r>
            <a:r>
              <a:rPr lang="ru-RU" sz="1400" b="1" dirty="0">
                <a:ea typeface="Arial Unicode MS"/>
                <a:cs typeface="Arial Unicode MS"/>
              </a:rPr>
              <a:t>дополнительное </a:t>
            </a:r>
            <a:r>
              <a:rPr lang="ru-RU" sz="1400" b="1" dirty="0" smtClean="0">
                <a:ea typeface="Arial Unicode MS"/>
                <a:cs typeface="Arial Unicode MS"/>
              </a:rPr>
              <a:t>образование»  – </a:t>
            </a:r>
            <a:r>
              <a:rPr lang="ru-RU" sz="1400" b="1" dirty="0" smtClean="0">
                <a:ea typeface="Arial Unicode MS"/>
                <a:cs typeface="Arial Unicode MS"/>
              </a:rPr>
              <a:t>2 373</a:t>
            </a:r>
            <a:r>
              <a:rPr lang="ru-RU" sz="1400" b="1" dirty="0" smtClean="0">
                <a:ea typeface="Arial Unicode MS"/>
                <a:cs typeface="Arial Unicode MS"/>
              </a:rPr>
              <a:t>,9 </a:t>
            </a:r>
            <a:r>
              <a:rPr lang="ru-RU" sz="1400" b="1" dirty="0" smtClean="0">
                <a:ea typeface="Arial Unicode MS"/>
                <a:cs typeface="Arial Unicode MS"/>
              </a:rPr>
              <a:t>тыс. руб.</a:t>
            </a:r>
            <a:r>
              <a:rPr lang="ru-RU" sz="1400" dirty="0" smtClean="0">
                <a:ea typeface="Arial Unicode MS"/>
                <a:cs typeface="Arial Unicode MS"/>
              </a:rPr>
              <a:t> на текущий ремонт.</a:t>
            </a:r>
          </a:p>
          <a:p>
            <a:pPr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</a:tabLst>
            </a:pPr>
            <a:r>
              <a:rPr lang="ru-RU" sz="1400" b="1" dirty="0" smtClean="0">
                <a:ea typeface="Arial Unicode MS"/>
                <a:cs typeface="Arial Unicode MS"/>
              </a:rPr>
              <a:t>по МП  «Дополнительное </a:t>
            </a:r>
            <a:r>
              <a:rPr lang="ru-RU" sz="1400" b="1" dirty="0">
                <a:ea typeface="Arial Unicode MS"/>
                <a:cs typeface="Arial Unicode MS"/>
              </a:rPr>
              <a:t>образование в детских школах </a:t>
            </a:r>
            <a:r>
              <a:rPr lang="ru-RU" sz="1400" b="1" dirty="0" smtClean="0">
                <a:ea typeface="Arial Unicode MS"/>
                <a:cs typeface="Arial Unicode MS"/>
              </a:rPr>
              <a:t>искусств» – </a:t>
            </a:r>
            <a:r>
              <a:rPr lang="ru-RU" sz="1400" b="1" dirty="0">
                <a:ea typeface="Arial Unicode MS"/>
                <a:cs typeface="Arial Unicode MS"/>
              </a:rPr>
              <a:t>3</a:t>
            </a:r>
            <a:r>
              <a:rPr lang="ru-RU" sz="1400" b="1" dirty="0" smtClean="0">
                <a:solidFill>
                  <a:srgbClr val="FF0000"/>
                </a:solidFill>
                <a:ea typeface="Arial Unicode MS"/>
                <a:cs typeface="Arial Unicode MS"/>
              </a:rPr>
              <a:t> </a:t>
            </a:r>
            <a:r>
              <a:rPr lang="ru-RU" sz="1400" b="1" dirty="0" smtClean="0">
                <a:ea typeface="Arial Unicode MS"/>
                <a:cs typeface="Arial Unicode MS"/>
              </a:rPr>
              <a:t>567,2</a:t>
            </a:r>
            <a:r>
              <a:rPr lang="ru-RU" sz="1400" b="1" dirty="0" smtClean="0">
                <a:solidFill>
                  <a:srgbClr val="FF0000"/>
                </a:solidFill>
                <a:ea typeface="Arial Unicode MS"/>
                <a:cs typeface="Arial Unicode MS"/>
              </a:rPr>
              <a:t> </a:t>
            </a:r>
            <a:r>
              <a:rPr lang="ru-RU" sz="1400" b="1" dirty="0" smtClean="0">
                <a:ea typeface="Arial Unicode MS"/>
                <a:cs typeface="Arial Unicode MS"/>
              </a:rPr>
              <a:t>тыс. руб. </a:t>
            </a:r>
            <a:r>
              <a:rPr lang="ru-RU" sz="1400" dirty="0" smtClean="0">
                <a:ea typeface="Arial Unicode MS"/>
                <a:cs typeface="Arial Unicode MS"/>
              </a:rPr>
              <a:t>на текущий ремонт</a:t>
            </a:r>
            <a:r>
              <a:rPr lang="ru-RU" sz="1400" i="1" dirty="0" smtClean="0">
                <a:solidFill>
                  <a:prstClr val="black"/>
                </a:solidFill>
                <a:ea typeface="Arial Unicode MS"/>
                <a:cs typeface="Arial Unicode MS"/>
              </a:rPr>
              <a:t>.</a:t>
            </a:r>
            <a:endParaRPr lang="ru-RU" sz="1400" i="1" dirty="0">
              <a:solidFill>
                <a:prstClr val="black"/>
              </a:solidFill>
              <a:ea typeface="Arial Unicode MS"/>
              <a:cs typeface="Arial Unicode MS"/>
            </a:endParaRPr>
          </a:p>
          <a:p>
            <a:pPr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  <a:tab pos="540385" algn="l"/>
              </a:tabLst>
            </a:pPr>
            <a:r>
              <a:rPr lang="ru-RU" sz="1400" b="1" dirty="0" smtClean="0">
                <a:ea typeface="Arial Unicode MS"/>
                <a:cs typeface="Arial Unicode MS"/>
              </a:rPr>
              <a:t>по </a:t>
            </a:r>
            <a:r>
              <a:rPr lang="ru-RU" sz="1400" b="1" dirty="0">
                <a:ea typeface="Arial Unicode MS"/>
                <a:cs typeface="Arial Unicode MS"/>
              </a:rPr>
              <a:t>МП  "Управление муниципальной собственностью" -  </a:t>
            </a:r>
            <a:r>
              <a:rPr lang="ru-RU" sz="1400" b="1" dirty="0" smtClean="0">
                <a:ea typeface="Arial Unicode MS"/>
                <a:cs typeface="Arial Unicode MS"/>
              </a:rPr>
              <a:t>23</a:t>
            </a:r>
            <a:r>
              <a:rPr lang="ru-RU" sz="1400" b="1" dirty="0" smtClean="0">
                <a:solidFill>
                  <a:srgbClr val="FF0000"/>
                </a:solidFill>
                <a:ea typeface="Arial Unicode MS"/>
                <a:cs typeface="Arial Unicode MS"/>
              </a:rPr>
              <a:t> </a:t>
            </a:r>
            <a:r>
              <a:rPr lang="ru-RU" sz="1400" b="1" dirty="0" smtClean="0">
                <a:ea typeface="Arial Unicode MS"/>
                <a:cs typeface="Arial Unicode MS"/>
              </a:rPr>
              <a:t>524,1</a:t>
            </a:r>
            <a:r>
              <a:rPr lang="ru-RU" sz="1400" b="1" dirty="0" smtClean="0">
                <a:solidFill>
                  <a:srgbClr val="FF0000"/>
                </a:solidFill>
                <a:ea typeface="Arial Unicode MS"/>
                <a:cs typeface="Arial Unicode MS"/>
              </a:rPr>
              <a:t> </a:t>
            </a:r>
            <a:r>
              <a:rPr lang="ru-RU" sz="1400" b="1" dirty="0" smtClean="0">
                <a:ea typeface="Arial Unicode MS"/>
                <a:cs typeface="Arial Unicode MS"/>
              </a:rPr>
              <a:t>тыс</a:t>
            </a:r>
            <a:r>
              <a:rPr lang="ru-RU" sz="1400" b="1" dirty="0">
                <a:ea typeface="Arial Unicode MS"/>
                <a:cs typeface="Arial Unicode MS"/>
              </a:rPr>
              <a:t>. руб., в том числе:</a:t>
            </a: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  <a:tabLst>
                <a:tab pos="180340" algn="l"/>
              </a:tabLst>
            </a:pPr>
            <a:r>
              <a:rPr lang="ru-RU" sz="1400" dirty="0" smtClean="0">
                <a:ea typeface="Arial Unicode MS"/>
                <a:cs typeface="Arial Unicode MS"/>
              </a:rPr>
              <a:t>   </a:t>
            </a:r>
            <a:r>
              <a:rPr lang="ru-RU" sz="1400" i="1" dirty="0">
                <a:ea typeface="Arial Unicode MS"/>
                <a:cs typeface="Arial Unicode MS"/>
              </a:rPr>
              <a:t>к</a:t>
            </a:r>
            <a:r>
              <a:rPr lang="ru-RU" sz="1400" i="1" dirty="0" smtClean="0">
                <a:ea typeface="Arial Unicode MS"/>
                <a:cs typeface="Arial Unicode MS"/>
              </a:rPr>
              <a:t>апитальный </a:t>
            </a:r>
            <a:r>
              <a:rPr lang="ru-RU" sz="1400" i="1" dirty="0">
                <a:ea typeface="Arial Unicode MS"/>
                <a:cs typeface="Arial Unicode MS"/>
              </a:rPr>
              <a:t>ремонт – </a:t>
            </a:r>
            <a:r>
              <a:rPr lang="ru-RU" sz="1400" i="1" dirty="0" smtClean="0">
                <a:ea typeface="Arial Unicode MS"/>
                <a:cs typeface="Arial Unicode MS"/>
              </a:rPr>
              <a:t>13 752,3 тыс</a:t>
            </a:r>
            <a:r>
              <a:rPr lang="ru-RU" sz="1400" i="1" dirty="0">
                <a:ea typeface="Arial Unicode MS"/>
                <a:cs typeface="Arial Unicode MS"/>
              </a:rPr>
              <a:t>. руб.</a:t>
            </a:r>
          </a:p>
          <a:p>
            <a:pPr marL="0" indent="0" algn="just">
              <a:spcBef>
                <a:spcPts val="0"/>
              </a:spcBef>
              <a:buClr>
                <a:srgbClr val="C00000"/>
              </a:buClr>
              <a:buNone/>
              <a:tabLst>
                <a:tab pos="180340" algn="l"/>
              </a:tabLst>
            </a:pPr>
            <a:r>
              <a:rPr lang="ru-RU" sz="1400" i="1" dirty="0">
                <a:ea typeface="Arial Unicode MS"/>
                <a:cs typeface="Arial Unicode MS"/>
              </a:rPr>
              <a:t> </a:t>
            </a:r>
            <a:r>
              <a:rPr lang="ru-RU" sz="1400" i="1" dirty="0" smtClean="0">
                <a:ea typeface="Arial Unicode MS"/>
                <a:cs typeface="Arial Unicode MS"/>
              </a:rPr>
              <a:t>  текущий </a:t>
            </a:r>
            <a:r>
              <a:rPr lang="ru-RU" sz="1400" i="1" dirty="0">
                <a:ea typeface="Arial Unicode MS"/>
                <a:cs typeface="Arial Unicode MS"/>
              </a:rPr>
              <a:t>ремонт – 9</a:t>
            </a:r>
            <a:r>
              <a:rPr lang="ru-RU" sz="1400" i="1" dirty="0" smtClean="0">
                <a:ea typeface="Arial Unicode MS"/>
                <a:cs typeface="Arial Unicode MS"/>
              </a:rPr>
              <a:t> 771,8 тыс</a:t>
            </a:r>
            <a:r>
              <a:rPr lang="ru-RU" sz="1400" i="1" dirty="0">
                <a:ea typeface="Arial Unicode MS"/>
                <a:cs typeface="Arial Unicode MS"/>
              </a:rPr>
              <a:t>. руб</a:t>
            </a:r>
            <a:r>
              <a:rPr lang="ru-RU" sz="1400" i="1" dirty="0" smtClean="0">
                <a:ea typeface="Arial Unicode MS"/>
                <a:cs typeface="Arial Unicode MS"/>
              </a:rPr>
              <a:t>.</a:t>
            </a:r>
          </a:p>
          <a:p>
            <a:pPr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</a:tabLst>
            </a:pPr>
            <a:r>
              <a:rPr lang="ru-RU" sz="1400" b="1" dirty="0" smtClean="0">
                <a:ea typeface="Arial Unicode MS"/>
                <a:cs typeface="Arial Unicode MS"/>
              </a:rPr>
              <a:t>По </a:t>
            </a:r>
            <a:r>
              <a:rPr lang="ru-RU" sz="1400" b="1" dirty="0">
                <a:ea typeface="Arial Unicode MS"/>
                <a:cs typeface="Arial Unicode MS"/>
              </a:rPr>
              <a:t>МП «Библиотеки Мирнинского района: инновационное развитие</a:t>
            </a:r>
            <a:r>
              <a:rPr lang="ru-RU" sz="1400" b="1" dirty="0" smtClean="0">
                <a:ea typeface="Arial Unicode MS"/>
                <a:cs typeface="Arial Unicode MS"/>
              </a:rPr>
              <a:t>» - 1 </a:t>
            </a:r>
            <a:r>
              <a:rPr lang="ru-RU" sz="1400" b="1" dirty="0" smtClean="0">
                <a:ea typeface="Arial Unicode MS"/>
                <a:cs typeface="Arial Unicode MS"/>
              </a:rPr>
              <a:t>223,3 </a:t>
            </a:r>
            <a:r>
              <a:rPr lang="ru-RU" sz="1400" b="1" dirty="0" smtClean="0">
                <a:ea typeface="Arial Unicode MS"/>
                <a:cs typeface="Arial Unicode MS"/>
              </a:rPr>
              <a:t>тыс. руб. </a:t>
            </a:r>
            <a:r>
              <a:rPr lang="ru-RU" sz="1400" dirty="0" smtClean="0">
                <a:ea typeface="Arial Unicode MS"/>
                <a:cs typeface="Arial Unicode MS"/>
              </a:rPr>
              <a:t>на текущий ремонт.</a:t>
            </a:r>
          </a:p>
          <a:p>
            <a:pPr algn="just">
              <a:spcBef>
                <a:spcPts val="12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  <a:tab pos="540385" algn="l"/>
              </a:tabLst>
            </a:pPr>
            <a:r>
              <a:rPr lang="ru-RU" sz="1400" b="1" dirty="0" smtClean="0">
                <a:ea typeface="Arial Unicode MS"/>
                <a:cs typeface="Arial Unicode MS"/>
              </a:rPr>
              <a:t>по </a:t>
            </a:r>
            <a:r>
              <a:rPr lang="ru-RU" sz="1400" b="1" dirty="0">
                <a:ea typeface="Arial Unicode MS"/>
                <a:cs typeface="Arial Unicode MS"/>
              </a:rPr>
              <a:t>МП </a:t>
            </a:r>
            <a:r>
              <a:rPr lang="ru-RU" sz="1400" b="1" dirty="0" smtClean="0">
                <a:ea typeface="Arial Unicode MS"/>
                <a:cs typeface="Arial Unicode MS"/>
              </a:rPr>
              <a:t>«Комплексное психолого-педагогическое и медико-социальное сопровождение образовательного процесса»  - 239,1 тыс</a:t>
            </a:r>
            <a:r>
              <a:rPr lang="ru-RU" sz="1400" b="1" dirty="0">
                <a:ea typeface="Arial Unicode MS"/>
                <a:cs typeface="Arial Unicode MS"/>
              </a:rPr>
              <a:t>. </a:t>
            </a:r>
            <a:r>
              <a:rPr lang="ru-RU" sz="1400" b="1" dirty="0" smtClean="0">
                <a:ea typeface="Arial Unicode MS"/>
                <a:cs typeface="Arial Unicode MS"/>
              </a:rPr>
              <a:t>руб. на </a:t>
            </a:r>
            <a:r>
              <a:rPr lang="ru-RU" sz="1400" dirty="0" smtClean="0">
                <a:ea typeface="Arial Unicode MS"/>
                <a:cs typeface="Arial Unicode MS"/>
              </a:rPr>
              <a:t>текущий ремонт.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  <a:tab pos="540385" algn="l"/>
              </a:tabLst>
            </a:pPr>
            <a:endParaRPr lang="ru-RU" sz="1400" b="1" dirty="0">
              <a:ea typeface="Arial Unicode MS"/>
              <a:cs typeface="Arial Unicode MS"/>
            </a:endParaRPr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320741" y="889944"/>
            <a:ext cx="8488218" cy="3416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                               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7" name="Объект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6943551"/>
              </p:ext>
            </p:extLst>
          </p:nvPr>
        </p:nvGraphicFramePr>
        <p:xfrm>
          <a:off x="320741" y="1273126"/>
          <a:ext cx="8424000" cy="103632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3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2000">
                  <a:extLst>
                    <a:ext uri="{9D8B030D-6E8A-4147-A177-3AD203B41FA5}">
                      <a16:colId xmlns:a16="http://schemas.microsoft.com/office/drawing/2014/main" val="2949942700"/>
                    </a:ext>
                  </a:extLst>
                </a:gridCol>
                <a:gridCol w="1332000">
                  <a:extLst>
                    <a:ext uri="{9D8B030D-6E8A-4147-A177-3AD203B41FA5}">
                      <a16:colId xmlns:a16="http://schemas.microsoft.com/office/drawing/2014/main" val="3051507534"/>
                    </a:ext>
                  </a:extLst>
                </a:gridCol>
              </a:tblGrid>
              <a:tr h="40938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Источники финансирования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Отчет за </a:t>
                      </a:r>
                    </a:p>
                    <a:p>
                      <a:pPr algn="ctr"/>
                      <a:r>
                        <a:rPr lang="ru-RU" sz="1400" dirty="0" smtClean="0"/>
                        <a:t>2024 г.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Уточненный план на 2025 г.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Уточненный план на 2026 г.</a:t>
                      </a:r>
                      <a:endParaRPr lang="ru-RU" sz="1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Уточненный план на 2027 г.</a:t>
                      </a:r>
                      <a:endParaRPr lang="ru-RU" sz="1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28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План капитальных и текущих</a:t>
                      </a:r>
                      <a:r>
                        <a:rPr lang="ru-RU" sz="1400" baseline="0" dirty="0" smtClean="0"/>
                        <a:t> ремонтов 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58 390,1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361 744,8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337 144,5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288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216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208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161925"/>
            <a:ext cx="8534400" cy="600074"/>
          </a:xfrm>
        </p:spPr>
        <p:txBody>
          <a:bodyPr>
            <a:noAutofit/>
          </a:bodyPr>
          <a:lstStyle/>
          <a:p>
            <a:pPr algn="ctr"/>
            <a:r>
              <a:rPr lang="ru-RU" sz="2000" b="1" cap="all" dirty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СТРУКТУРА РАСХОДОВ БЮДЖЕТА </a:t>
            </a:r>
            <a:r>
              <a:rPr lang="ru-RU" sz="2000" b="1" cap="all" dirty="0" smtClean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МР </a:t>
            </a:r>
            <a:r>
              <a:rPr lang="ru-RU" sz="2000" b="1" cap="all" dirty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«МИРНИНСКИЙ РАЙОН</a:t>
            </a:r>
            <a:r>
              <a:rPr lang="ru-RU" sz="2000" b="1" cap="all" dirty="0" smtClean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 РС </a:t>
            </a:r>
            <a:r>
              <a:rPr lang="en-US" sz="2000" b="1" cap="all" dirty="0" smtClean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ru-RU" sz="2000" b="1" cap="all" dirty="0" smtClean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Я)</a:t>
            </a:r>
            <a:r>
              <a:rPr lang="ru-RU" sz="2000" b="1" cap="all" dirty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cap="all" dirty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cap="all" dirty="0" smtClean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РАЗРЕЗЕ ОТРАСЛЕЙ В </a:t>
            </a:r>
            <a:r>
              <a:rPr lang="ru-RU" sz="2800" b="1" cap="all" dirty="0" smtClean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2025</a:t>
            </a:r>
            <a:r>
              <a:rPr lang="ru-RU" sz="2000" b="1" cap="all" dirty="0" smtClean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cap="all" dirty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ГОДУ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093974"/>
              </p:ext>
            </p:extLst>
          </p:nvPr>
        </p:nvGraphicFramePr>
        <p:xfrm>
          <a:off x="196852" y="1026262"/>
          <a:ext cx="4751113" cy="5147257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971113">
                  <a:extLst>
                    <a:ext uri="{9D8B030D-6E8A-4147-A177-3AD203B41FA5}">
                      <a16:colId xmlns:a16="http://schemas.microsoft.com/office/drawing/2014/main" val="1678684077"/>
                    </a:ext>
                  </a:extLst>
                </a:gridCol>
                <a:gridCol w="2664000">
                  <a:extLst>
                    <a:ext uri="{9D8B030D-6E8A-4147-A177-3AD203B41FA5}">
                      <a16:colId xmlns:a16="http://schemas.microsoft.com/office/drawing/2014/main" val="207431434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3298397709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Образование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302 824,76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740097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Общегосударственные вопросы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855 234,71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729051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Национальная экономика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484 901,94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78389412"/>
                  </a:ext>
                </a:extLst>
              </a:tr>
              <a:tr h="6496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Жилищно-коммунальное хозяйство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322 775,04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06805988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Культура, кинематография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296 509,52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360145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Социальная политика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459 900,35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9173736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Межбюджетные трансферты общего характера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261 953,69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57447134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Охрана </a:t>
                      </a:r>
                      <a:r>
                        <a:rPr lang="ru-RU" sz="1400" dirty="0" smtClean="0">
                          <a:effectLst/>
                        </a:rPr>
                        <a:t>окружающей </a:t>
                      </a:r>
                      <a:r>
                        <a:rPr lang="ru-RU" sz="1400" dirty="0">
                          <a:effectLst/>
                        </a:rPr>
                        <a:t>среды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167 996,07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12810804"/>
                  </a:ext>
                </a:extLst>
              </a:tr>
              <a:tr h="753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63 892,65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215198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Физкультура и спорт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39 087,28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042480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Средства массовой информации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3 435,22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370423"/>
                  </a:ext>
                </a:extLst>
              </a:tr>
            </a:tbl>
          </a:graphicData>
        </a:graphic>
      </p:graphicFrame>
      <p:pic>
        <p:nvPicPr>
          <p:cNvPr id="2060" name="Рисунок 6" descr="Образование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60" y="1055476"/>
            <a:ext cx="333052" cy="333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Рисунок 7" descr="общегос"/>
          <p:cNvPicPr>
            <a:picLocks noChangeAspect="1" noChangeArrowheads="1"/>
          </p:cNvPicPr>
          <p:nvPr/>
        </p:nvPicPr>
        <p:blipFill>
          <a:blip r:embed="rId3" cstate="print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60" y="1431175"/>
            <a:ext cx="349138" cy="34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Рисунок 9" descr="мбт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68" y="3765401"/>
            <a:ext cx="355954" cy="35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Рисунок 8" descr="соц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10" y="1818494"/>
            <a:ext cx="446902" cy="383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Рисунок 11" descr="жкх"/>
          <p:cNvPicPr>
            <a:picLocks noChangeAspect="1" noChangeArrowheads="1"/>
          </p:cNvPicPr>
          <p:nvPr/>
        </p:nvPicPr>
        <p:blipFill>
          <a:blip r:embed="rId6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01" y="2259604"/>
            <a:ext cx="44767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Рисунок 10" descr="нац экономик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01" y="3282275"/>
            <a:ext cx="409721" cy="362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Рисунок 12" descr="культура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69" y="2898924"/>
            <a:ext cx="333351" cy="280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Рисунок 14" descr="правоохр деят"/>
          <p:cNvPicPr>
            <a:picLocks noChangeAspect="1" noChangeArrowheads="1"/>
          </p:cNvPicPr>
          <p:nvPr/>
        </p:nvPicPr>
        <p:blipFill>
          <a:blip r:embed="rId9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72" y="4725151"/>
            <a:ext cx="36195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Рисунок 13" descr="спорт 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18" y="5423712"/>
            <a:ext cx="303858" cy="30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Рисунок 15" descr="охр окр ср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10" y="4286732"/>
            <a:ext cx="345712" cy="29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17" descr="сми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90" y="5859701"/>
            <a:ext cx="384823" cy="29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Диаграмма 15"/>
          <p:cNvGraphicFramePr>
            <a:graphicFrameLocks/>
          </p:cNvGraphicFramePr>
          <p:nvPr>
            <p:extLst/>
          </p:nvPr>
        </p:nvGraphicFramePr>
        <p:xfrm>
          <a:off x="5110179" y="3105150"/>
          <a:ext cx="3752850" cy="3646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5116273" y="1028221"/>
            <a:ext cx="3868175" cy="19872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ВСЕГО РАСХОДОВ </a:t>
            </a:r>
          </a:p>
          <a:p>
            <a:pPr algn="ctr"/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258 511,23</a:t>
            </a:r>
            <a:endParaRPr lang="ru-RU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4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4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 них:</a:t>
            </a:r>
          </a:p>
          <a:p>
            <a:endParaRPr lang="ru-RU" sz="1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ПРОГРАММНЫЕ                        </a:t>
            </a:r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7 168 126,15</a:t>
            </a:r>
            <a:endParaRPr lang="ru-RU" sz="16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solidFill>
                  <a:srgbClr val="00B85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НЕПРОГРАММНЫЕ                   </a:t>
            </a:r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1 090 385,08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850185" y="602851"/>
            <a:ext cx="811889" cy="2922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(тыс.руб.)</a:t>
            </a:r>
            <a:endParaRPr lang="ru-RU" sz="12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33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008204" y="24401"/>
            <a:ext cx="5705474" cy="650873"/>
          </a:xfrm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ПЛАН КАПИТАЛЬНЫХ И ТЕКУЩИХ </a:t>
            </a: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РЕМОНТОВ</a:t>
            </a:r>
            <a:b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МР 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«МИРНИНСКИЙ РАЙОН» РС(Я)</a:t>
            </a:r>
            <a:b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0741" y="2102852"/>
            <a:ext cx="8597900" cy="4093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  <a:tabLst>
                <a:tab pos="810260" algn="l"/>
              </a:tabLst>
            </a:pP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</a:rPr>
              <a:t>ПЛАН КАПИТАЛЬНЫХ И ТЕКУЩИХ РЕМОНТОВ:</a:t>
            </a:r>
          </a:p>
          <a:p>
            <a:pPr marL="0" indent="0" algn="just">
              <a:buNone/>
              <a:tabLst>
                <a:tab pos="630555" algn="l"/>
              </a:tabLst>
            </a:pPr>
            <a:r>
              <a:rPr lang="ru-RU" sz="1500" b="1" u="sng" dirty="0" smtClean="0">
                <a:ea typeface="Arial Unicode MS"/>
                <a:cs typeface="Arial Unicode MS"/>
              </a:rPr>
              <a:t>Всего </a:t>
            </a:r>
            <a:r>
              <a:rPr lang="ru-RU" sz="1500" b="1" u="sng" dirty="0">
                <a:ea typeface="Arial Unicode MS"/>
                <a:cs typeface="Arial Unicode MS"/>
              </a:rPr>
              <a:t>на </a:t>
            </a:r>
            <a:r>
              <a:rPr lang="ru-RU" sz="1500" b="1" u="sng" dirty="0" smtClean="0">
                <a:solidFill>
                  <a:schemeClr val="accent1">
                    <a:lumMod val="75000"/>
                  </a:schemeClr>
                </a:solidFill>
                <a:ea typeface="Arial Unicode MS"/>
                <a:cs typeface="Arial Unicode MS"/>
              </a:rPr>
              <a:t>2025 </a:t>
            </a:r>
            <a:r>
              <a:rPr lang="ru-RU" sz="1500" b="1" u="sng" dirty="0">
                <a:ea typeface="Arial Unicode MS"/>
                <a:cs typeface="Arial Unicode MS"/>
              </a:rPr>
              <a:t>год запланировано </a:t>
            </a:r>
            <a:r>
              <a:rPr lang="ru-RU" sz="1500" b="1" u="sng" dirty="0" smtClean="0">
                <a:ea typeface="Arial Unicode MS"/>
                <a:cs typeface="Arial Unicode MS"/>
              </a:rPr>
              <a:t>361 744,8 </a:t>
            </a:r>
            <a:r>
              <a:rPr lang="ru-RU" sz="1500" b="1" u="sng" dirty="0" smtClean="0">
                <a:ea typeface="Arial Unicode MS"/>
                <a:cs typeface="Arial Unicode MS"/>
              </a:rPr>
              <a:t>тыс</a:t>
            </a:r>
            <a:r>
              <a:rPr lang="ru-RU" sz="1500" b="1" u="sng" dirty="0">
                <a:ea typeface="Arial Unicode MS"/>
                <a:cs typeface="Arial Unicode MS"/>
              </a:rPr>
              <a:t>. руб., в том числе</a:t>
            </a:r>
            <a:r>
              <a:rPr lang="ru-RU" sz="1500" b="1" dirty="0" smtClean="0">
                <a:ea typeface="Arial Unicode MS"/>
                <a:cs typeface="Arial Unicode MS"/>
              </a:rPr>
              <a:t>:</a:t>
            </a:r>
            <a:endParaRPr lang="ru-RU" sz="1500" b="1" dirty="0">
              <a:ea typeface="Arial Unicode MS"/>
              <a:cs typeface="Arial Unicode MS"/>
            </a:endParaRPr>
          </a:p>
          <a:p>
            <a:pPr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  <a:tab pos="540385" algn="l"/>
              </a:tabLst>
            </a:pPr>
            <a:r>
              <a:rPr lang="ru-RU" sz="1500" b="1" dirty="0" smtClean="0">
                <a:ea typeface="Arial Unicode MS"/>
                <a:cs typeface="Arial Unicode MS"/>
              </a:rPr>
              <a:t>по МП «Развитие </a:t>
            </a:r>
            <a:r>
              <a:rPr lang="ru-RU" sz="1500" b="1" dirty="0">
                <a:ea typeface="Arial Unicode MS"/>
                <a:cs typeface="Arial Unicode MS"/>
              </a:rPr>
              <a:t>системы общего </a:t>
            </a:r>
            <a:r>
              <a:rPr lang="ru-RU" sz="1500" b="1" dirty="0" smtClean="0">
                <a:ea typeface="Arial Unicode MS"/>
                <a:cs typeface="Arial Unicode MS"/>
              </a:rPr>
              <a:t>образования»  217 543,0 тыс</a:t>
            </a:r>
            <a:r>
              <a:rPr lang="ru-RU" sz="1500" b="1" dirty="0">
                <a:ea typeface="Arial Unicode MS"/>
                <a:cs typeface="Arial Unicode MS"/>
              </a:rPr>
              <a:t>. руб</a:t>
            </a:r>
            <a:r>
              <a:rPr lang="ru-RU" sz="1500" b="1" dirty="0" smtClean="0">
                <a:ea typeface="Arial Unicode MS"/>
                <a:cs typeface="Arial Unicode MS"/>
              </a:rPr>
              <a:t>.</a:t>
            </a:r>
            <a:endParaRPr lang="ru-RU" sz="1500" dirty="0">
              <a:ea typeface="Arial Unicode MS"/>
              <a:cs typeface="Arial Unicode MS"/>
            </a:endParaRPr>
          </a:p>
          <a:p>
            <a:pPr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</a:tabLst>
            </a:pPr>
            <a:r>
              <a:rPr lang="ru-RU" sz="1500" b="1" dirty="0" smtClean="0">
                <a:ea typeface="Arial Unicode MS"/>
                <a:cs typeface="Arial Unicode MS"/>
              </a:rPr>
              <a:t>по МП  «Дополнительное </a:t>
            </a:r>
            <a:r>
              <a:rPr lang="ru-RU" sz="1500" b="1" dirty="0">
                <a:ea typeface="Arial Unicode MS"/>
                <a:cs typeface="Arial Unicode MS"/>
              </a:rPr>
              <a:t>образование в детских школах </a:t>
            </a:r>
            <a:r>
              <a:rPr lang="ru-RU" sz="1500" b="1" dirty="0" smtClean="0">
                <a:ea typeface="Arial Unicode MS"/>
                <a:cs typeface="Arial Unicode MS"/>
              </a:rPr>
              <a:t>искусств» – 10 000,0 тыс. руб. </a:t>
            </a:r>
            <a:endParaRPr lang="ru-RU" sz="1500" b="1" i="1" dirty="0" smtClean="0">
              <a:ea typeface="Arial Unicode MS"/>
              <a:cs typeface="Arial Unicode MS"/>
            </a:endParaRPr>
          </a:p>
          <a:p>
            <a:pPr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</a:tabLst>
            </a:pPr>
            <a:r>
              <a:rPr lang="ru-RU" sz="1500" b="1" dirty="0">
                <a:ea typeface="Arial Unicode MS"/>
                <a:cs typeface="Arial Unicode MS"/>
              </a:rPr>
              <a:t>по МП «Дополнительное образование в детских школах искусств» </a:t>
            </a:r>
            <a:r>
              <a:rPr lang="ru-RU" sz="1500" b="1" dirty="0" smtClean="0">
                <a:ea typeface="Arial Unicode MS"/>
                <a:cs typeface="Arial Unicode MS"/>
              </a:rPr>
              <a:t>- </a:t>
            </a:r>
            <a:r>
              <a:rPr lang="ru-RU" sz="1500" b="1" dirty="0" smtClean="0">
                <a:ea typeface="Arial Unicode MS"/>
                <a:cs typeface="Arial Unicode MS"/>
              </a:rPr>
              <a:t>4 768,6 </a:t>
            </a:r>
            <a:r>
              <a:rPr lang="ru-RU" sz="1500" b="1" dirty="0">
                <a:ea typeface="Arial Unicode MS"/>
                <a:cs typeface="Arial Unicode MS"/>
              </a:rPr>
              <a:t>тыс. руб. </a:t>
            </a:r>
            <a:endParaRPr lang="ru-RU" sz="1500" b="1" i="1" dirty="0">
              <a:ea typeface="Arial Unicode MS"/>
              <a:cs typeface="Arial Unicode MS"/>
            </a:endParaRPr>
          </a:p>
          <a:p>
            <a:pPr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</a:tabLst>
            </a:pPr>
            <a:r>
              <a:rPr lang="ru-RU" sz="1500" b="1" dirty="0">
                <a:ea typeface="Arial Unicode MS"/>
                <a:cs typeface="Arial Unicode MS"/>
              </a:rPr>
              <a:t>по МП </a:t>
            </a:r>
            <a:r>
              <a:rPr lang="ru-RU" sz="1500" b="1" dirty="0" smtClean="0">
                <a:ea typeface="Arial Unicode MS"/>
                <a:cs typeface="Arial Unicode MS"/>
              </a:rPr>
              <a:t>«Библиотеки </a:t>
            </a:r>
            <a:r>
              <a:rPr lang="ru-RU" sz="1500" b="1" dirty="0" err="1" smtClean="0">
                <a:ea typeface="Arial Unicode MS"/>
                <a:cs typeface="Arial Unicode MS"/>
              </a:rPr>
              <a:t>Мирнинского</a:t>
            </a:r>
            <a:r>
              <a:rPr lang="ru-RU" sz="1500" b="1" dirty="0" smtClean="0">
                <a:ea typeface="Arial Unicode MS"/>
                <a:cs typeface="Arial Unicode MS"/>
              </a:rPr>
              <a:t> района: инновационное развитие» - 1 523,8 </a:t>
            </a:r>
            <a:r>
              <a:rPr lang="ru-RU" sz="1500" b="1" dirty="0">
                <a:ea typeface="Arial Unicode MS"/>
                <a:cs typeface="Arial Unicode MS"/>
              </a:rPr>
              <a:t>тыс. руб. </a:t>
            </a:r>
            <a:endParaRPr lang="ru-RU" sz="1500" b="1" dirty="0" smtClean="0">
              <a:ea typeface="Arial Unicode MS"/>
              <a:cs typeface="Arial Unicode MS"/>
            </a:endParaRPr>
          </a:p>
          <a:p>
            <a:pPr algn="just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</a:tabLst>
            </a:pPr>
            <a:r>
              <a:rPr lang="ru-RU" sz="1500" b="1" dirty="0">
                <a:ea typeface="Arial Unicode MS"/>
                <a:cs typeface="Arial Unicode MS"/>
              </a:rPr>
              <a:t>по МП </a:t>
            </a:r>
            <a:r>
              <a:rPr lang="ru-RU" sz="1500" b="1" dirty="0" smtClean="0">
                <a:ea typeface="Arial Unicode MS"/>
                <a:cs typeface="Arial Unicode MS"/>
              </a:rPr>
              <a:t>«Управление муниципальной собственностью» - </a:t>
            </a:r>
            <a:r>
              <a:rPr lang="ru-RU" sz="1500" b="1" dirty="0" smtClean="0">
                <a:ea typeface="Arial Unicode MS"/>
                <a:cs typeface="Arial Unicode MS"/>
              </a:rPr>
              <a:t>7 085,3 </a:t>
            </a:r>
            <a:r>
              <a:rPr lang="ru-RU" sz="1500" b="1" dirty="0">
                <a:ea typeface="Arial Unicode MS"/>
                <a:cs typeface="Arial Unicode MS"/>
              </a:rPr>
              <a:t>тыс. руб. </a:t>
            </a:r>
            <a:endParaRPr lang="ru-RU" sz="1400" b="1" dirty="0" smtClean="0">
              <a:ea typeface="Arial Unicode MS"/>
              <a:cs typeface="Arial Unicode MS"/>
            </a:endParaRPr>
          </a:p>
          <a:p>
            <a:pPr marL="0" indent="0" algn="just">
              <a:buClr>
                <a:srgbClr val="C00000"/>
              </a:buClr>
              <a:buNone/>
              <a:tabLst>
                <a:tab pos="180340" algn="l"/>
              </a:tabLst>
            </a:pPr>
            <a:r>
              <a:rPr lang="ru-RU" sz="1500" b="1" u="sng" dirty="0" smtClean="0">
                <a:ea typeface="Arial Unicode MS"/>
                <a:cs typeface="Arial Unicode MS"/>
              </a:rPr>
              <a:t>На </a:t>
            </a:r>
            <a:r>
              <a:rPr lang="ru-RU" sz="1500" b="1" u="sng" dirty="0">
                <a:ea typeface="Arial Unicode MS"/>
                <a:cs typeface="Arial Unicode MS"/>
              </a:rPr>
              <a:t>2026 год запланировано </a:t>
            </a:r>
            <a:r>
              <a:rPr lang="ru-RU" sz="1500" b="1" u="sng" dirty="0" smtClean="0">
                <a:ea typeface="Arial Unicode MS"/>
                <a:cs typeface="Arial Unicode MS"/>
              </a:rPr>
              <a:t> 337 144, 5 </a:t>
            </a:r>
            <a:r>
              <a:rPr lang="ru-RU" sz="1500" b="1" u="sng" dirty="0">
                <a:ea typeface="Arial Unicode MS"/>
                <a:cs typeface="Arial Unicode MS"/>
              </a:rPr>
              <a:t>тыс. руб., из них:</a:t>
            </a:r>
          </a:p>
          <a:p>
            <a:pPr algn="just">
              <a:spcBef>
                <a:spcPts val="12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  <a:tab pos="540385" algn="l"/>
              </a:tabLst>
            </a:pPr>
            <a:r>
              <a:rPr lang="ru-RU" sz="1500" b="1" dirty="0">
                <a:ea typeface="Arial Unicode MS"/>
                <a:cs typeface="Arial Unicode MS"/>
              </a:rPr>
              <a:t>по МП «Развитие системы общего образования»  5</a:t>
            </a:r>
            <a:r>
              <a:rPr lang="ru-RU" sz="1500" b="1" dirty="0" smtClean="0">
                <a:ea typeface="Arial Unicode MS"/>
                <a:cs typeface="Arial Unicode MS"/>
              </a:rPr>
              <a:t>6 422,0 </a:t>
            </a:r>
            <a:r>
              <a:rPr lang="ru-RU" sz="1500" b="1" dirty="0">
                <a:ea typeface="Arial Unicode MS"/>
                <a:cs typeface="Arial Unicode MS"/>
              </a:rPr>
              <a:t>тыс. </a:t>
            </a:r>
            <a:r>
              <a:rPr lang="ru-RU" sz="1500" b="1" dirty="0" smtClean="0">
                <a:ea typeface="Arial Unicode MS"/>
                <a:cs typeface="Arial Unicode MS"/>
              </a:rPr>
              <a:t>руб.</a:t>
            </a:r>
            <a:r>
              <a:rPr lang="ru-RU" sz="1500" i="1" dirty="0" smtClean="0">
                <a:ea typeface="Arial Unicode MS"/>
                <a:cs typeface="Arial Unicode MS"/>
              </a:rPr>
              <a:t> </a:t>
            </a:r>
          </a:p>
          <a:p>
            <a:pPr algn="just">
              <a:spcBef>
                <a:spcPts val="12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  <a:tab pos="540385" algn="l"/>
              </a:tabLst>
            </a:pPr>
            <a:r>
              <a:rPr lang="ru-RU" sz="1500" b="1" dirty="0" smtClean="0">
                <a:ea typeface="Arial Unicode MS"/>
                <a:cs typeface="Arial Unicode MS"/>
              </a:rPr>
              <a:t>по </a:t>
            </a:r>
            <a:r>
              <a:rPr lang="ru-RU" sz="1500" b="1" dirty="0">
                <a:ea typeface="Arial Unicode MS"/>
                <a:cs typeface="Arial Unicode MS"/>
              </a:rPr>
              <a:t>МП «Дополнительное образование в детских школах искусств» </a:t>
            </a:r>
            <a:r>
              <a:rPr lang="ru-RU" sz="1500" b="1" dirty="0" smtClean="0">
                <a:ea typeface="Arial Unicode MS"/>
                <a:cs typeface="Arial Unicode MS"/>
              </a:rPr>
              <a:t>572,0 </a:t>
            </a:r>
            <a:r>
              <a:rPr lang="ru-RU" sz="1500" b="1" dirty="0">
                <a:ea typeface="Arial Unicode MS"/>
                <a:cs typeface="Arial Unicode MS"/>
              </a:rPr>
              <a:t>тыс. руб. </a:t>
            </a:r>
            <a:endParaRPr lang="ru-RU" sz="1500" b="1" dirty="0" smtClean="0">
              <a:ea typeface="Arial Unicode MS"/>
              <a:cs typeface="Arial Unicode MS"/>
            </a:endParaRPr>
          </a:p>
          <a:p>
            <a:pPr algn="just">
              <a:spcBef>
                <a:spcPts val="12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  <a:tab pos="540385" algn="l"/>
              </a:tabLst>
            </a:pPr>
            <a:r>
              <a:rPr lang="ru-RU" sz="1500" b="1" dirty="0">
                <a:ea typeface="Calibri" panose="020F0502020204030204" pitchFamily="34" charset="0"/>
                <a:cs typeface="Calibri" panose="020F0502020204030204" pitchFamily="34" charset="0"/>
              </a:rPr>
              <a:t>По МП «Осуществление дорожной деятельности в отношении автомобильных дорог местного значения в границах МР «</a:t>
            </a:r>
            <a:r>
              <a:rPr lang="ru-RU" sz="1500" b="1" dirty="0" err="1">
                <a:ea typeface="Calibri" panose="020F0502020204030204" pitchFamily="34" charset="0"/>
                <a:cs typeface="Calibri" panose="020F0502020204030204" pitchFamily="34" charset="0"/>
              </a:rPr>
              <a:t>Мирнинский</a:t>
            </a:r>
            <a:r>
              <a:rPr lang="ru-RU" sz="1500" b="1" dirty="0">
                <a:ea typeface="Calibri" panose="020F0502020204030204" pitchFamily="34" charset="0"/>
                <a:cs typeface="Calibri" panose="020F0502020204030204" pitchFamily="34" charset="0"/>
              </a:rPr>
              <a:t> район» РС (Я) - 280 150,5 тыс. руб. </a:t>
            </a:r>
            <a:r>
              <a:rPr lang="ru-RU" sz="1500" dirty="0">
                <a:ea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ru-RU" sz="1500" dirty="0" err="1">
                <a:ea typeface="Calibri" panose="020F0502020204030204" pitchFamily="34" charset="0"/>
                <a:cs typeface="Calibri" panose="020F0502020204030204" pitchFamily="34" charset="0"/>
              </a:rPr>
              <a:t>предпроектные</a:t>
            </a:r>
            <a:r>
              <a:rPr lang="ru-RU" sz="1500" dirty="0">
                <a:ea typeface="Calibri" panose="020F0502020204030204" pitchFamily="34" charset="0"/>
                <a:cs typeface="Calibri" panose="020F0502020204030204" pitchFamily="34" charset="0"/>
              </a:rPr>
              <a:t> работы и разработку проектно-сметной документации для обеспечения водоснабжением п. Алмазный, с. Арылах</a:t>
            </a:r>
            <a:r>
              <a:rPr lang="ru-RU" sz="1500" dirty="0" smtClean="0"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1500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320741" y="650873"/>
            <a:ext cx="8488218" cy="3416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                               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7" name="Объект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6853685"/>
              </p:ext>
            </p:extLst>
          </p:nvPr>
        </p:nvGraphicFramePr>
        <p:xfrm>
          <a:off x="320741" y="1008915"/>
          <a:ext cx="8597900" cy="751269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37533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48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4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834">
                  <a:extLst>
                    <a:ext uri="{9D8B030D-6E8A-4147-A177-3AD203B41FA5}">
                      <a16:colId xmlns:a16="http://schemas.microsoft.com/office/drawing/2014/main" val="2949942700"/>
                    </a:ext>
                  </a:extLst>
                </a:gridCol>
              </a:tblGrid>
              <a:tr h="40938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Источники финансирования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Бюджет</a:t>
                      </a:r>
                      <a:b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на 2025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г.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Бюджет</a:t>
                      </a:r>
                      <a:b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на 2026 г.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Бюджет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на 2027 г.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28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План капитальных и текущих</a:t>
                      </a:r>
                      <a:r>
                        <a:rPr lang="ru-RU" sz="1400" baseline="0" dirty="0" smtClean="0"/>
                        <a:t> ремонтов 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361 744,8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337 144,5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288 216,0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04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981" y="954768"/>
            <a:ext cx="78867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</a:rPr>
              <a:t>ПЛАН КАПИТАЛЬНЫХ И ТЕКУЩИХ РЕМОНТОВ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ru-RU" sz="1400" b="1" u="sng" dirty="0" smtClean="0">
              <a:ea typeface="Arial Unicode MS"/>
              <a:cs typeface="Arial Unicode MS"/>
            </a:endParaRPr>
          </a:p>
          <a:p>
            <a:pPr marL="0" indent="0" algn="just">
              <a:buClr>
                <a:srgbClr val="C00000"/>
              </a:buClr>
              <a:buNone/>
              <a:tabLst>
                <a:tab pos="180340" algn="l"/>
              </a:tabLst>
            </a:pPr>
            <a:r>
              <a:rPr lang="ru-RU" sz="1500" b="1" u="sng" dirty="0" smtClean="0">
                <a:ea typeface="Arial Unicode MS"/>
                <a:cs typeface="Arial Unicode MS"/>
              </a:rPr>
              <a:t>На 2027 </a:t>
            </a:r>
            <a:r>
              <a:rPr lang="ru-RU" sz="1500" b="1" u="sng" dirty="0">
                <a:ea typeface="Arial Unicode MS"/>
                <a:cs typeface="Arial Unicode MS"/>
              </a:rPr>
              <a:t>год запланировано  </a:t>
            </a:r>
            <a:r>
              <a:rPr lang="ru-RU" sz="1500" b="1" u="sng" dirty="0" smtClean="0">
                <a:ea typeface="Arial Unicode MS"/>
                <a:cs typeface="Arial Unicode MS"/>
              </a:rPr>
              <a:t>288 216, 0 </a:t>
            </a:r>
            <a:r>
              <a:rPr lang="ru-RU" sz="1500" b="1" u="sng" dirty="0">
                <a:ea typeface="Arial Unicode MS"/>
                <a:cs typeface="Arial Unicode MS"/>
              </a:rPr>
              <a:t>тыс. руб., из них:</a:t>
            </a:r>
          </a:p>
          <a:p>
            <a:pPr algn="just">
              <a:spcBef>
                <a:spcPts val="12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  <a:tab pos="540385" algn="l"/>
              </a:tabLst>
            </a:pPr>
            <a:r>
              <a:rPr lang="ru-RU" sz="1500" b="1" dirty="0">
                <a:ea typeface="Arial Unicode MS"/>
                <a:cs typeface="Arial Unicode MS"/>
              </a:rPr>
              <a:t>по МП «Развитие системы общего образования»  56 422,0 тыс. руб. </a:t>
            </a:r>
            <a:endParaRPr lang="ru-RU" sz="1500" b="1" dirty="0" smtClean="0">
              <a:ea typeface="Arial Unicode MS"/>
              <a:cs typeface="Arial Unicode MS"/>
            </a:endParaRPr>
          </a:p>
          <a:p>
            <a:pPr algn="just">
              <a:spcBef>
                <a:spcPts val="12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  <a:tab pos="540385" algn="l"/>
              </a:tabLst>
            </a:pPr>
            <a:r>
              <a:rPr lang="ru-RU" sz="1500" b="1" dirty="0" smtClean="0">
                <a:ea typeface="Arial Unicode MS"/>
                <a:cs typeface="Arial Unicode MS"/>
              </a:rPr>
              <a:t>по </a:t>
            </a:r>
            <a:r>
              <a:rPr lang="ru-RU" sz="1500" b="1" dirty="0">
                <a:ea typeface="Arial Unicode MS"/>
                <a:cs typeface="Arial Unicode MS"/>
              </a:rPr>
              <a:t>МП «Дополнительное образование в детских школах искусств» 572,0 тыс. руб. </a:t>
            </a:r>
            <a:endParaRPr lang="ru-RU" sz="1500" i="1" dirty="0" smtClean="0">
              <a:ea typeface="Arial Unicode MS"/>
              <a:cs typeface="Arial Unicode MS"/>
            </a:endParaRPr>
          </a:p>
          <a:p>
            <a:pPr algn="just">
              <a:spcBef>
                <a:spcPts val="1200"/>
              </a:spcBef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180340" algn="l"/>
                <a:tab pos="540385" algn="l"/>
              </a:tabLst>
            </a:pPr>
            <a:r>
              <a:rPr lang="ru-RU" sz="1500" b="1" dirty="0">
                <a:ea typeface="Calibri" panose="020F0502020204030204" pitchFamily="34" charset="0"/>
                <a:cs typeface="Calibri" panose="020F0502020204030204" pitchFamily="34" charset="0"/>
              </a:rPr>
              <a:t>По МП «Осуществление дорожной деятельности в отношении автомобильных дорог местного значения в границах МР «</a:t>
            </a:r>
            <a:r>
              <a:rPr lang="ru-RU" sz="1500" b="1" dirty="0" err="1">
                <a:ea typeface="Calibri" panose="020F0502020204030204" pitchFamily="34" charset="0"/>
                <a:cs typeface="Calibri" panose="020F0502020204030204" pitchFamily="34" charset="0"/>
              </a:rPr>
              <a:t>Мирнинский</a:t>
            </a:r>
            <a:r>
              <a:rPr lang="ru-RU" sz="1500" b="1" dirty="0">
                <a:ea typeface="Calibri" panose="020F0502020204030204" pitchFamily="34" charset="0"/>
                <a:cs typeface="Calibri" panose="020F0502020204030204" pitchFamily="34" charset="0"/>
              </a:rPr>
              <a:t> район» РС (Я) - </a:t>
            </a:r>
            <a:r>
              <a:rPr lang="ru-RU" sz="15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231 222,0 </a:t>
            </a:r>
            <a:r>
              <a:rPr lang="ru-RU" sz="1500" b="1" dirty="0">
                <a:ea typeface="Calibri" panose="020F0502020204030204" pitchFamily="34" charset="0"/>
                <a:cs typeface="Calibri" panose="020F0502020204030204" pitchFamily="34" charset="0"/>
              </a:rPr>
              <a:t>тыс. руб. </a:t>
            </a:r>
            <a:r>
              <a:rPr lang="ru-RU" sz="1500" dirty="0">
                <a:ea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ru-RU" sz="1500" dirty="0" err="1">
                <a:ea typeface="Calibri" panose="020F0502020204030204" pitchFamily="34" charset="0"/>
                <a:cs typeface="Calibri" panose="020F0502020204030204" pitchFamily="34" charset="0"/>
              </a:rPr>
              <a:t>предпроектные</a:t>
            </a:r>
            <a:r>
              <a:rPr lang="ru-RU" sz="1500" dirty="0">
                <a:ea typeface="Calibri" panose="020F0502020204030204" pitchFamily="34" charset="0"/>
                <a:cs typeface="Calibri" panose="020F0502020204030204" pitchFamily="34" charset="0"/>
              </a:rPr>
              <a:t> работы и разработку проектно-сметной документации для обеспечения водоснабжением п. Алмазный, с. Арылах</a:t>
            </a:r>
            <a:r>
              <a:rPr lang="ru-RU" sz="1500" dirty="0" smtClean="0"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1500" i="1" dirty="0">
              <a:ea typeface="Arial Unicode MS"/>
              <a:cs typeface="Arial Unicode MS"/>
            </a:endParaRPr>
          </a:p>
          <a:p>
            <a:endParaRPr lang="ru-RU" dirty="0" smtClean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89610" y="113212"/>
            <a:ext cx="7886700" cy="550500"/>
          </a:xfrm>
          <a:prstGeom prst="rect">
            <a:avLst/>
          </a:prstGeom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ПЛАН КАПИТАЛЬНЫХ И ТЕКУЩИХ РЕМОНТОВ</a:t>
            </a:r>
            <a:b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МР «МИРНИНСКИЙ РАЙОН» РС(Я)</a:t>
            </a:r>
            <a:b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905975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9550" y="660400"/>
            <a:ext cx="8789670" cy="6073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Материалы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подготовлены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основании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решений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сессии Мирнинского районного Совета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депутатов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ru-RU" sz="14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 20.05.2025 </a:t>
            </a:r>
            <a:r>
              <a:rPr lang="en-US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-№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16-2 «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 внесении изменений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пункт 17 решения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сессии </a:t>
            </a:r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Мирнинского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районного Совета депутатов от 18.12.2024 г. V-№13-15 "О бюджете муниципального района "</a:t>
            </a:r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Мирнинский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район" Республики Саха (Якутия) на 2025 год и на плановый период 2026 и 2027 годов</a:t>
            </a:r>
            <a:r>
              <a:rPr lang="ru-RU" sz="1400" dirty="0" smtClean="0"/>
              <a:t>»</a:t>
            </a:r>
            <a:r>
              <a:rPr lang="ru-RU" sz="1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29.04.2025 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-№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15-2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«Об исполнении</a:t>
            </a:r>
            <a:r>
              <a:rPr lang="ru-RU" sz="1400" dirty="0"/>
              <a:t> бюджета муниципального района «</a:t>
            </a:r>
            <a:r>
              <a:rPr lang="ru-RU" sz="1400" dirty="0" err="1"/>
              <a:t>Мирнинский</a:t>
            </a:r>
            <a:r>
              <a:rPr lang="ru-RU" sz="1400" dirty="0"/>
              <a:t> район» Республики Саха (Якутия) за 2024 год</a:t>
            </a:r>
            <a:r>
              <a:rPr lang="ru-RU" sz="1400" dirty="0" smtClean="0"/>
              <a:t>»</a:t>
            </a:r>
            <a:r>
              <a:rPr lang="ru-RU" sz="1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400" dirty="0" smtClean="0"/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от 19.03.2025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V-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№14-5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внесении изменений и дополнений в решение сессии Мирнинского районного Совета депутатов от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18.12.2024 г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V-№13-15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"О бюджете муниципального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района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"Мирнинский район" Республики Саха (Якутия) на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2025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год и на плановый период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2027 годов»;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от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18.06.2025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V-№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17-5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"О внесении изменений и дополнений в решение сессии </a:t>
            </a:r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Мирнинского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районного Совета депутатов от 18.12.2024 г. V-№13-15 "О бюджете муниципального района "</a:t>
            </a:r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Мирнинский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район" Республики Саха (Якутия) на 2025 год и на плановый период 2026 и 2027 годов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»;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от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23.07.2025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V-№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18-4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"О внесении изменений и дополнений в решение сессии </a:t>
            </a:r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Мирнинского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районного Совета депутатов от 18.12.2024 г. V-№13-15 "О бюджете муниципального района "</a:t>
            </a:r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Мирнинский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район" Республики Саха (Якутия) на 2025 год и на плановый период 2026 и 2027 годов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»;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от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24.09.2025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V-№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19-2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"О внесении изменений и дополнений в решение сессии </a:t>
            </a:r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Мирнинского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районного Совета депутатов от 18.12.2024 г. V-№13-15 "О бюджете муниципального района "</a:t>
            </a:r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Мирнинский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район" Республики Саха (Якутия) на 2025 год и на плановый период 2026 и 2027 годов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».</a:t>
            </a:r>
          </a:p>
          <a:p>
            <a:pPr algn="just">
              <a:lnSpc>
                <a:spcPct val="115000"/>
              </a:lnSpc>
            </a:pPr>
            <a:endParaRPr lang="ru-RU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Составители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Чемчое</a:t>
            </a: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ва Я.П.  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начальник 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финансового управления </a:t>
            </a: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Администрации МР 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«Мирнинский район» РС (Я</a:t>
            </a: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);</a:t>
            </a:r>
          </a:p>
          <a:p>
            <a:pPr algn="just">
              <a:lnSpc>
                <a:spcPct val="115000"/>
              </a:lnSpc>
            </a:pP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Крылова С.Н. 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начальник отдела планирования и учета доходов 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финансового управления </a:t>
            </a: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Администрации МР 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«Мирнинский район» РС (Я</a:t>
            </a: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Иевлева Л.В. – ведущий спец</a:t>
            </a:r>
            <a:r>
              <a:rPr lang="ru-RU" sz="1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иалист бюджетного отдела финансового управления Администрации МР «Мирнинский район» РС (Я).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79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3099" y="177914"/>
            <a:ext cx="861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>
                <a:solidFill>
                  <a:srgbClr val="9966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Муниципальные программы </a:t>
            </a:r>
            <a:r>
              <a:rPr lang="ru-RU" sz="2400" b="1" cap="all" dirty="0" smtClean="0">
                <a:solidFill>
                  <a:srgbClr val="9966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МР </a:t>
            </a:r>
            <a:r>
              <a:rPr lang="ru-RU" sz="2400" b="1" cap="all" dirty="0">
                <a:solidFill>
                  <a:srgbClr val="9966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«Мирнинский район» </a:t>
            </a:r>
          </a:p>
        </p:txBody>
      </p:sp>
      <p:sp>
        <p:nvSpPr>
          <p:cNvPr id="8" name="Заголовок 4"/>
          <p:cNvSpPr txBox="1">
            <a:spLocks/>
          </p:cNvSpPr>
          <p:nvPr/>
        </p:nvSpPr>
        <p:spPr bwMode="auto">
          <a:xfrm>
            <a:off x="914400" y="804269"/>
            <a:ext cx="7315200" cy="209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small" dirty="0">
                <a:ea typeface="Tahoma" pitchFamily="34" charset="0"/>
                <a:cs typeface="Times New Roman" panose="02020603050405020304" pitchFamily="18" charset="0"/>
              </a:rPr>
              <a:t>По итогам </a:t>
            </a:r>
            <a:r>
              <a:rPr lang="ru-RU" sz="2400" b="1" cap="small" dirty="0" smtClean="0">
                <a:solidFill>
                  <a:srgbClr val="C00000"/>
                </a:solidFill>
                <a:ea typeface="Tahoma" pitchFamily="34" charset="0"/>
                <a:cs typeface="Times New Roman" panose="02020603050405020304" pitchFamily="18" charset="0"/>
              </a:rPr>
              <a:t>2024</a:t>
            </a:r>
            <a:r>
              <a:rPr lang="ru-RU" b="1" cap="small" dirty="0" smtClean="0">
                <a:ea typeface="Tahoma" pitchFamily="34" charset="0"/>
                <a:cs typeface="Times New Roman" panose="02020603050405020304" pitchFamily="18" charset="0"/>
              </a:rPr>
              <a:t> года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small" dirty="0" smtClean="0">
                <a:ea typeface="Tahoma" pitchFamily="34" charset="0"/>
                <a:cs typeface="Times New Roman" panose="02020603050405020304" pitchFamily="18" charset="0"/>
              </a:rPr>
              <a:t>проведена оценка </a:t>
            </a:r>
            <a:r>
              <a:rPr lang="ru-RU" b="1" cap="small" dirty="0">
                <a:ea typeface="Tahoma" pitchFamily="34" charset="0"/>
                <a:cs typeface="Times New Roman" panose="02020603050405020304" pitchFamily="18" charset="0"/>
              </a:rPr>
              <a:t>эффективности муниципальных программ. </a:t>
            </a:r>
          </a:p>
          <a:p>
            <a:pPr algn="ctr" eaLnBrk="1" fontAlgn="auto" hangingPunct="1">
              <a:spcBef>
                <a:spcPts val="1200"/>
              </a:spcBef>
              <a:spcAft>
                <a:spcPts val="0"/>
              </a:spcAft>
              <a:defRPr/>
            </a:pPr>
            <a:r>
              <a:rPr lang="ru-RU" b="1" cap="small" dirty="0">
                <a:ea typeface="Tahoma" pitchFamily="34" charset="0"/>
                <a:cs typeface="Times New Roman" panose="02020603050405020304" pitchFamily="18" charset="0"/>
              </a:rPr>
              <a:t>В результате, из </a:t>
            </a:r>
            <a:r>
              <a:rPr lang="ru-RU" sz="2000" b="1" cap="small" dirty="0" smtClean="0">
                <a:solidFill>
                  <a:srgbClr val="C00000"/>
                </a:solidFill>
                <a:ea typeface="Tahoma" pitchFamily="34" charset="0"/>
                <a:cs typeface="Times New Roman" panose="02020603050405020304" pitchFamily="18" charset="0"/>
              </a:rPr>
              <a:t>33</a:t>
            </a:r>
            <a:r>
              <a:rPr lang="ru-RU" b="1" cap="small" dirty="0" smtClean="0"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ru-RU" b="1" cap="small" dirty="0">
                <a:ea typeface="Tahoma" pitchFamily="34" charset="0"/>
                <a:cs typeface="Times New Roman" panose="02020603050405020304" pitchFamily="18" charset="0"/>
              </a:rPr>
              <a:t>программ:</a:t>
            </a:r>
          </a:p>
          <a:p>
            <a:pPr algn="ctr" eaLnBrk="1" fontAlgn="auto" hangingPunct="1">
              <a:spcBef>
                <a:spcPts val="12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b="1" cap="small" dirty="0" smtClean="0">
                <a:ea typeface="Tahoma" pitchFamily="34" charset="0"/>
                <a:cs typeface="Times New Roman" panose="02020603050405020304" pitchFamily="18" charset="0"/>
              </a:rPr>
              <a:t>  </a:t>
            </a:r>
            <a:r>
              <a:rPr lang="ru-RU" b="1" cap="small" dirty="0" smtClean="0">
                <a:solidFill>
                  <a:srgbClr val="C00000"/>
                </a:solidFill>
                <a:ea typeface="Tahoma" pitchFamily="34" charset="0"/>
                <a:cs typeface="Times New Roman" panose="02020603050405020304" pitchFamily="18" charset="0"/>
              </a:rPr>
              <a:t>25</a:t>
            </a:r>
            <a:r>
              <a:rPr lang="ru-RU" b="1" cap="small" dirty="0" smtClean="0"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ru-RU" b="1" cap="small" dirty="0">
                <a:ea typeface="Tahoma" pitchFamily="34" charset="0"/>
                <a:cs typeface="Times New Roman" panose="02020603050405020304" pitchFamily="18" charset="0"/>
              </a:rPr>
              <a:t>программ с высокой степенью эффективности </a:t>
            </a:r>
            <a:r>
              <a:rPr lang="ru-RU" b="1" cap="small" dirty="0" smtClean="0">
                <a:solidFill>
                  <a:srgbClr val="C00000"/>
                </a:solidFill>
                <a:ea typeface="Tahoma" pitchFamily="34" charset="0"/>
                <a:cs typeface="Times New Roman" panose="02020603050405020304" pitchFamily="18" charset="0"/>
              </a:rPr>
              <a:t>(76%)</a:t>
            </a:r>
            <a:endParaRPr lang="ru-RU" b="1" cap="small" dirty="0">
              <a:solidFill>
                <a:srgbClr val="C00000"/>
              </a:solidFill>
              <a:ea typeface="Tahoma" pitchFamily="34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b="1" cap="small" dirty="0">
                <a:ea typeface="Tahoma" pitchFamily="34" charset="0"/>
                <a:cs typeface="Times New Roman" panose="02020603050405020304" pitchFamily="18" charset="0"/>
              </a:rPr>
              <a:t>  </a:t>
            </a:r>
            <a:r>
              <a:rPr lang="ru-RU" b="1" cap="small" dirty="0" smtClean="0">
                <a:solidFill>
                  <a:srgbClr val="C00000"/>
                </a:solidFill>
                <a:ea typeface="Tahoma" pitchFamily="34" charset="0"/>
                <a:cs typeface="Times New Roman" panose="02020603050405020304" pitchFamily="18" charset="0"/>
              </a:rPr>
              <a:t>6</a:t>
            </a:r>
            <a:r>
              <a:rPr lang="ru-RU" b="1" cap="small" dirty="0" smtClean="0">
                <a:ea typeface="Tahoma" pitchFamily="34" charset="0"/>
                <a:cs typeface="Times New Roman" panose="02020603050405020304" pitchFamily="18" charset="0"/>
              </a:rPr>
              <a:t> программ </a:t>
            </a:r>
            <a:r>
              <a:rPr lang="ru-RU" b="1" cap="small" dirty="0">
                <a:ea typeface="Tahoma" pitchFamily="34" charset="0"/>
                <a:cs typeface="Times New Roman" panose="02020603050405020304" pitchFamily="18" charset="0"/>
              </a:rPr>
              <a:t>со средней степенью эффективности </a:t>
            </a:r>
            <a:r>
              <a:rPr lang="ru-RU" b="1" cap="small" dirty="0" smtClean="0">
                <a:solidFill>
                  <a:srgbClr val="C00000"/>
                </a:solidFill>
                <a:ea typeface="Tahoma" pitchFamily="34" charset="0"/>
                <a:cs typeface="Times New Roman" panose="02020603050405020304" pitchFamily="18" charset="0"/>
              </a:rPr>
              <a:t>(18%)</a:t>
            </a:r>
            <a:endParaRPr lang="ru-RU" b="1" cap="small" dirty="0">
              <a:solidFill>
                <a:srgbClr val="C00000"/>
              </a:solidFill>
              <a:ea typeface="Tahoma" pitchFamily="34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b="1" cap="small" dirty="0">
                <a:ea typeface="Tahoma" pitchFamily="34" charset="0"/>
                <a:cs typeface="Times New Roman" panose="02020603050405020304" pitchFamily="18" charset="0"/>
              </a:rPr>
              <a:t>  </a:t>
            </a:r>
            <a:r>
              <a:rPr lang="ru-RU" b="1" cap="small" dirty="0">
                <a:solidFill>
                  <a:srgbClr val="C00000"/>
                </a:solidFill>
                <a:ea typeface="Tahoma" pitchFamily="34" charset="0"/>
                <a:cs typeface="Times New Roman" panose="02020603050405020304" pitchFamily="18" charset="0"/>
              </a:rPr>
              <a:t>1</a:t>
            </a:r>
            <a:r>
              <a:rPr lang="ru-RU" b="1" cap="small" dirty="0" smtClean="0"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ru-RU" b="1" cap="small" dirty="0">
                <a:ea typeface="Tahoma" pitchFamily="34" charset="0"/>
                <a:cs typeface="Times New Roman" panose="02020603050405020304" pitchFamily="18" charset="0"/>
              </a:rPr>
              <a:t>программ с низкой степенью эффективности </a:t>
            </a:r>
            <a:r>
              <a:rPr lang="ru-RU" b="1" cap="small" dirty="0" smtClean="0">
                <a:solidFill>
                  <a:srgbClr val="C00000"/>
                </a:solidFill>
                <a:ea typeface="Tahoma" pitchFamily="34" charset="0"/>
                <a:cs typeface="Times New Roman" panose="02020603050405020304" pitchFamily="18" charset="0"/>
              </a:rPr>
              <a:t>(</a:t>
            </a:r>
            <a:r>
              <a:rPr lang="ru-RU" b="1" cap="small" dirty="0">
                <a:solidFill>
                  <a:srgbClr val="C00000"/>
                </a:solidFill>
                <a:ea typeface="Tahoma" pitchFamily="34" charset="0"/>
                <a:cs typeface="Times New Roman" panose="02020603050405020304" pitchFamily="18" charset="0"/>
              </a:rPr>
              <a:t>3</a:t>
            </a:r>
            <a:r>
              <a:rPr lang="ru-RU" b="1" cap="small" dirty="0" smtClean="0">
                <a:solidFill>
                  <a:srgbClr val="C00000"/>
                </a:solidFill>
                <a:ea typeface="Tahoma" pitchFamily="34" charset="0"/>
                <a:cs typeface="Times New Roman" panose="02020603050405020304" pitchFamily="18" charset="0"/>
              </a:rPr>
              <a:t>%)</a:t>
            </a:r>
            <a:endParaRPr lang="ru-RU" b="1" cap="small" dirty="0">
              <a:solidFill>
                <a:srgbClr val="C00000"/>
              </a:solidFill>
              <a:ea typeface="Tahoma" pitchFamily="34" charset="0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i="1" cap="small" dirty="0">
              <a:solidFill>
                <a:srgbClr val="00206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5387" y="3181739"/>
            <a:ext cx="8413226" cy="3097763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В </a:t>
            </a:r>
            <a:r>
              <a:rPr lang="ru-RU" sz="2000" b="1" dirty="0" smtClean="0">
                <a:solidFill>
                  <a:schemeClr val="tx1"/>
                </a:solidFill>
              </a:rPr>
              <a:t>МР </a:t>
            </a:r>
            <a:r>
              <a:rPr lang="ru-RU" sz="2000" b="1" dirty="0">
                <a:solidFill>
                  <a:schemeClr val="tx1"/>
                </a:solidFill>
              </a:rPr>
              <a:t>«Мирнинский район» по итогам </a:t>
            </a:r>
            <a:r>
              <a:rPr lang="ru-RU" sz="2000" b="1" dirty="0" smtClean="0">
                <a:solidFill>
                  <a:schemeClr val="tx1"/>
                </a:solidFill>
              </a:rPr>
              <a:t>проведенных общественных </a:t>
            </a:r>
            <a:r>
              <a:rPr lang="ru-RU" sz="2000" b="1" dirty="0">
                <a:solidFill>
                  <a:schemeClr val="tx1"/>
                </a:solidFill>
              </a:rPr>
              <a:t>обсуждений утверждены </a:t>
            </a:r>
            <a:r>
              <a:rPr lang="ru-RU" sz="2000" b="1" cap="small" dirty="0">
                <a:solidFill>
                  <a:srgbClr val="C00000"/>
                </a:solidFill>
                <a:ea typeface="Tahoma" pitchFamily="34" charset="0"/>
                <a:cs typeface="Times New Roman" panose="02020603050405020304" pitchFamily="18" charset="0"/>
              </a:rPr>
              <a:t>33</a:t>
            </a:r>
            <a:r>
              <a:rPr lang="ru-RU" sz="2000" b="1" dirty="0">
                <a:solidFill>
                  <a:schemeClr val="tx1"/>
                </a:solidFill>
              </a:rPr>
              <a:t> муниципальные </a:t>
            </a:r>
            <a:r>
              <a:rPr lang="ru-RU" sz="2000" b="1" dirty="0" smtClean="0">
                <a:solidFill>
                  <a:schemeClr val="tx1"/>
                </a:solidFill>
              </a:rPr>
              <a:t>программы:</a:t>
            </a:r>
            <a:endParaRPr lang="ru-RU" sz="2000" b="1" dirty="0">
              <a:solidFill>
                <a:schemeClr val="tx1"/>
              </a:solidFill>
            </a:endParaRPr>
          </a:p>
          <a:p>
            <a:pPr marL="444500" indent="-352425">
              <a:spcBef>
                <a:spcPts val="1200"/>
              </a:spcBef>
              <a:buFontTx/>
              <a:buChar char="-"/>
            </a:pPr>
            <a:r>
              <a:rPr lang="ru-RU" sz="2000" dirty="0">
                <a:solidFill>
                  <a:schemeClr val="tx1"/>
                </a:solidFill>
              </a:rPr>
              <a:t>в 2019 году </a:t>
            </a:r>
            <a:r>
              <a:rPr lang="ru-RU" sz="2000" dirty="0" smtClean="0">
                <a:solidFill>
                  <a:schemeClr val="tx1"/>
                </a:solidFill>
              </a:rPr>
              <a:t>1 </a:t>
            </a:r>
            <a:r>
              <a:rPr lang="ru-RU" sz="2000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МП на период 2019-2025 годы</a:t>
            </a:r>
            <a:endParaRPr lang="ru-RU" sz="2000" dirty="0">
              <a:solidFill>
                <a:schemeClr val="tx1"/>
              </a:solidFill>
            </a:endParaRPr>
          </a:p>
          <a:p>
            <a:pPr marL="444500" indent="-352425">
              <a:buFontTx/>
              <a:buChar char="-"/>
            </a:pPr>
            <a:r>
              <a:rPr lang="ru-RU" sz="2000" dirty="0">
                <a:solidFill>
                  <a:schemeClr val="tx1"/>
                </a:solidFill>
              </a:rPr>
              <a:t>в 2022 году </a:t>
            </a:r>
            <a:r>
              <a:rPr lang="ru-RU" sz="2000" dirty="0" smtClean="0">
                <a:solidFill>
                  <a:schemeClr val="tx1"/>
                </a:solidFill>
              </a:rPr>
              <a:t>2 МП на период 2023-2027 годы</a:t>
            </a:r>
            <a:endParaRPr lang="ru-RU" sz="2000" dirty="0">
              <a:solidFill>
                <a:schemeClr val="tx1"/>
              </a:solidFill>
            </a:endParaRPr>
          </a:p>
          <a:p>
            <a:pPr marL="444500" indent="-352425">
              <a:buFontTx/>
              <a:buChar char="-"/>
            </a:pPr>
            <a:r>
              <a:rPr lang="ru-RU" sz="2000" dirty="0">
                <a:solidFill>
                  <a:schemeClr val="tx1"/>
                </a:solidFill>
              </a:rPr>
              <a:t>в 2023 году приняты 30 </a:t>
            </a:r>
            <a:r>
              <a:rPr lang="ru-RU" sz="2000" dirty="0" smtClean="0">
                <a:solidFill>
                  <a:schemeClr val="tx1"/>
                </a:solidFill>
              </a:rPr>
              <a:t>МП на период 2024-2028 годы</a:t>
            </a:r>
          </a:p>
          <a:p>
            <a:pPr marL="444500" indent="-352425">
              <a:buFontTx/>
              <a:buChar char="-"/>
            </a:pPr>
            <a:r>
              <a:rPr lang="ru-RU" sz="2000" dirty="0">
                <a:solidFill>
                  <a:schemeClr val="tx1"/>
                </a:solidFill>
              </a:rPr>
              <a:t>в</a:t>
            </a:r>
            <a:r>
              <a:rPr lang="ru-RU" sz="2000" dirty="0" smtClean="0">
                <a:solidFill>
                  <a:schemeClr val="tx1"/>
                </a:solidFill>
              </a:rPr>
              <a:t> 2024 году приняты 33 МП на период 2025- годы</a:t>
            </a:r>
            <a:endParaRPr lang="ru-RU" sz="2000" dirty="0">
              <a:solidFill>
                <a:schemeClr val="tx1"/>
              </a:solidFill>
            </a:endParaRPr>
          </a:p>
          <a:p>
            <a:r>
              <a:rPr lang="ru-RU" sz="1400" dirty="0">
                <a:solidFill>
                  <a:schemeClr val="tx1"/>
                </a:solidFill>
              </a:rPr>
              <a:t>Информация о муниципальных программах размещена на официальном сайте </a:t>
            </a:r>
            <a:r>
              <a:rPr lang="ru-RU" sz="1400" dirty="0" smtClean="0">
                <a:solidFill>
                  <a:schemeClr val="tx1"/>
                </a:solidFill>
              </a:rPr>
              <a:t>МР </a:t>
            </a:r>
            <a:r>
              <a:rPr lang="ru-RU" sz="1400" dirty="0">
                <a:solidFill>
                  <a:schemeClr val="tx1"/>
                </a:solidFill>
              </a:rPr>
              <a:t>«Мирнинский район» </a:t>
            </a:r>
            <a:r>
              <a:rPr lang="ru-RU" sz="1400" dirty="0" smtClean="0">
                <a:solidFill>
                  <a:schemeClr val="tx1"/>
                </a:solidFill>
              </a:rPr>
              <a:t>(</a:t>
            </a:r>
            <a:r>
              <a:rPr lang="ru-RU" sz="1400" dirty="0">
                <a:solidFill>
                  <a:schemeClr val="tx1"/>
                </a:solidFill>
              </a:rPr>
              <a:t>www.алмазный-край.рф</a:t>
            </a:r>
            <a:r>
              <a:rPr lang="ru-RU" sz="1400" dirty="0" smtClean="0">
                <a:solidFill>
                  <a:schemeClr val="tx1"/>
                </a:solidFill>
              </a:rPr>
              <a:t>)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82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1719" y="83127"/>
            <a:ext cx="8140563" cy="103786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«РАЗВИТИЕ ДОШКОЛЬНОГО </a:t>
            </a:r>
            <a:r>
              <a:rPr lang="ru-RU" sz="2000" b="1" dirty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ОБРАЗОВАНИЯ» </a:t>
            </a: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</a:t>
            </a:r>
            <a: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2024 - 2028 </a:t>
            </a: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годы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000" dirty="0" smtClean="0">
                <a:solidFill>
                  <a:schemeClr val="tx1"/>
                </a:solidFill>
                <a:effectLst/>
              </a:rPr>
            </a:br>
            <a: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ru-RU" sz="2000" dirty="0">
              <a:solidFill>
                <a:schemeClr val="tx1"/>
              </a:solidFill>
              <a:effectLst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3493" r="2465"/>
          <a:stretch/>
        </p:blipFill>
        <p:spPr bwMode="auto">
          <a:xfrm>
            <a:off x="501719" y="1216474"/>
            <a:ext cx="5457825" cy="34224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43" y="4734383"/>
            <a:ext cx="2822420" cy="1927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38" r="-174" b="3968"/>
          <a:stretch/>
        </p:blipFill>
        <p:spPr bwMode="auto">
          <a:xfrm>
            <a:off x="5067300" y="3895725"/>
            <a:ext cx="3851793" cy="27663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7900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9634" y="809879"/>
            <a:ext cx="8593351" cy="5332901"/>
          </a:xfrm>
        </p:spPr>
        <p:txBody>
          <a:bodyPr/>
          <a:lstStyle/>
          <a:p>
            <a:pPr marL="0" indent="0">
              <a:buNone/>
            </a:pPr>
            <a:endParaRPr lang="ru-RU" b="1" u="sng" dirty="0" smtClean="0"/>
          </a:p>
          <a:p>
            <a:pPr marL="0" indent="0" algn="just">
              <a:buNone/>
            </a:pPr>
            <a:r>
              <a:rPr lang="ru-RU" sz="1800" b="1" u="sng" dirty="0" smtClean="0">
                <a:solidFill>
                  <a:schemeClr val="accent2">
                    <a:lumMod val="75000"/>
                  </a:schemeClr>
                </a:solidFill>
              </a:rPr>
              <a:t>ЦЕЛЬ ПРОГРАММЫ: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dirty="0" smtClean="0"/>
              <a:t>Создание </a:t>
            </a:r>
            <a:r>
              <a:rPr lang="ru-RU" sz="1800" dirty="0"/>
              <a:t>условий для повышения качества </a:t>
            </a:r>
            <a:r>
              <a:rPr lang="ru-RU" sz="1800" dirty="0" smtClean="0"/>
              <a:t>дошкольного </a:t>
            </a:r>
            <a:r>
              <a:rPr lang="ru-RU" sz="1800" dirty="0"/>
              <a:t>образования.</a:t>
            </a:r>
          </a:p>
          <a:p>
            <a:pPr marL="0" indent="0" algn="just">
              <a:buNone/>
            </a:pPr>
            <a:r>
              <a:rPr lang="ru-RU" sz="18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 ПРОГРАММЫ:</a:t>
            </a:r>
            <a:r>
              <a:rPr lang="ru-RU" sz="1800" dirty="0" smtClean="0"/>
              <a:t> Создание </a:t>
            </a:r>
            <a:r>
              <a:rPr lang="ru-RU" sz="1800" dirty="0"/>
              <a:t>условий для функционирования </a:t>
            </a:r>
            <a:r>
              <a:rPr lang="ru-RU" sz="1800" dirty="0" smtClean="0"/>
              <a:t>дошкольных </a:t>
            </a:r>
            <a:r>
              <a:rPr lang="ru-RU" sz="1800" dirty="0"/>
              <a:t>образовательных организаций (ДОО) по </a:t>
            </a:r>
            <a:r>
              <a:rPr lang="ru-RU" sz="1800" dirty="0" smtClean="0"/>
              <a:t>реализации </a:t>
            </a:r>
            <a:r>
              <a:rPr lang="ru-RU" sz="1800" dirty="0"/>
              <a:t>образовательной программы дошкольного </a:t>
            </a:r>
            <a:r>
              <a:rPr lang="ru-RU" sz="1800" dirty="0" smtClean="0"/>
              <a:t>образования</a:t>
            </a:r>
            <a:r>
              <a:rPr lang="ru-RU" sz="1800" dirty="0"/>
              <a:t>, присмотру и уходу за детьми</a:t>
            </a:r>
            <a:r>
              <a:rPr lang="ru-RU" sz="1800" dirty="0" smtClean="0"/>
              <a:t>.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:                                                                   тыс. руб.</a:t>
            </a:r>
            <a:endParaRPr lang="ru-RU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3686" y="83127"/>
            <a:ext cx="7916628" cy="103786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«РАЗВИТИЕ ДОШКОЛЬНОГО </a:t>
            </a:r>
            <a:r>
              <a:rPr lang="ru-RU" sz="2000" b="1" dirty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ОБРАЗОВАНИЯ» </a:t>
            </a: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</a:t>
            </a:r>
            <a: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 2024 - 2028 </a:t>
            </a: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годы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000" dirty="0" smtClean="0">
                <a:solidFill>
                  <a:schemeClr val="tx1"/>
                </a:solidFill>
                <a:effectLst/>
              </a:rPr>
            </a:br>
            <a: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ru-RU" sz="2000" dirty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892261"/>
              </p:ext>
            </p:extLst>
          </p:nvPr>
        </p:nvGraphicFramePr>
        <p:xfrm>
          <a:off x="328985" y="3476329"/>
          <a:ext cx="8532000" cy="222749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4768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1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</a:t>
                      </a:r>
                      <a:r>
                        <a:rPr lang="ru-RU" sz="1400" baseline="0" dirty="0" smtClean="0">
                          <a:effectLst/>
                        </a:rPr>
                        <a:t> бюджет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9 239,3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   5 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090,62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5 829,4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5 829,4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9 239,3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7550102"/>
                  </a:ext>
                </a:extLst>
              </a:tr>
              <a:tr h="5505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779 782,0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823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000,0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>
                          <a:effectLst/>
                        </a:rPr>
                        <a:t>581 943</a:t>
                      </a:r>
                      <a:r>
                        <a:rPr lang="ru-RU" sz="1400" dirty="0" smtClean="0">
                          <a:effectLst/>
                        </a:rPr>
                        <a:t>,9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aseline="0" dirty="0" smtClean="0">
                          <a:effectLst/>
                        </a:rPr>
                        <a:t>615 357</a:t>
                      </a:r>
                      <a:r>
                        <a:rPr lang="ru-RU" sz="1400" dirty="0" smtClean="0">
                          <a:effectLst/>
                        </a:rPr>
                        <a:t>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700 000,0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8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Иные источники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17 500,0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15 000,0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b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7734467"/>
                  </a:ext>
                </a:extLst>
              </a:tr>
              <a:tr h="188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806 521,3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843 090,62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587 773,3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621 186,5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709 239,3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829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>
          <a:xfrm>
            <a:off x="102637" y="93307"/>
            <a:ext cx="9041363" cy="6718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«Развитие дошкольного образования» на 2024 - 2028 годы</a:t>
            </a:r>
            <a:endParaRPr lang="ru-RU" sz="20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399516"/>
              </p:ext>
            </p:extLst>
          </p:nvPr>
        </p:nvGraphicFramePr>
        <p:xfrm>
          <a:off x="309775" y="1131934"/>
          <a:ext cx="8627084" cy="119901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4501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4768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effectLst/>
                        </a:rPr>
                        <a:t>Государственный</a:t>
                      </a:r>
                      <a:r>
                        <a:rPr lang="ru-RU" sz="1300" b="0" baseline="0" dirty="0" smtClean="0">
                          <a:effectLst/>
                        </a:rPr>
                        <a:t> бюджет РС (Я)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 smtClean="0">
                          <a:effectLst/>
                        </a:rPr>
                        <a:t>4 787,6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00" b="0" dirty="0" smtClean="0">
                          <a:effectLst/>
                        </a:rPr>
                        <a:t>4 105,7</a:t>
                      </a:r>
                      <a:endParaRPr lang="ru-RU" sz="13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75501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effectLst/>
                        </a:rPr>
                        <a:t>Бюджет </a:t>
                      </a:r>
                      <a:r>
                        <a:rPr lang="ru-RU" sz="1300" b="0" dirty="0" smtClean="0">
                          <a:effectLst/>
                        </a:rPr>
                        <a:t>МР </a:t>
                      </a:r>
                      <a:r>
                        <a:rPr lang="ru-RU" sz="1300" b="0" dirty="0">
                          <a:effectLst/>
                        </a:rPr>
                        <a:t>«Мирнинский район» РС (Я)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300" dirty="0" smtClean="0">
                          <a:effectLst/>
                        </a:rPr>
                        <a:t>797 282,0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00" b="0" baseline="0" dirty="0" smtClean="0">
                          <a:effectLst/>
                        </a:rPr>
                        <a:t>751 191,9</a:t>
                      </a:r>
                      <a:endParaRPr lang="ru-RU" sz="13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802 069,6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755 297,6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942" y="813593"/>
            <a:ext cx="87409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95942" y="2422859"/>
            <a:ext cx="8740917" cy="4328051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354013" algn="just"/>
            <a:r>
              <a:rPr lang="ru-RU" sz="1400" dirty="0">
                <a:solidFill>
                  <a:schemeClr val="tx1"/>
                </a:solidFill>
              </a:rPr>
              <a:t>Обеспечение деятельности дошкольных образовательных организаций осуществляется через предоставление субсидий из бюджета </a:t>
            </a:r>
            <a:r>
              <a:rPr lang="ru-RU" sz="1400" dirty="0" smtClean="0">
                <a:solidFill>
                  <a:schemeClr val="tx1"/>
                </a:solidFill>
              </a:rPr>
              <a:t>МР </a:t>
            </a:r>
            <a:r>
              <a:rPr lang="ru-RU" sz="1400" dirty="0">
                <a:solidFill>
                  <a:schemeClr val="tx1"/>
                </a:solidFill>
              </a:rPr>
              <a:t>«Мирнинский район» РС (Я) социально ориентированным некоммерческим организациям на финансовое обеспечение (возмещение) части затрат по осуществлению ими уставной деятельности в сфере дошкольного образования.</a:t>
            </a:r>
          </a:p>
          <a:p>
            <a:pPr indent="354013" algn="just">
              <a:spcBef>
                <a:spcPts val="600"/>
              </a:spcBef>
            </a:pPr>
            <a:r>
              <a:rPr lang="ru-RU" sz="1400" dirty="0">
                <a:solidFill>
                  <a:schemeClr val="tx1"/>
                </a:solidFill>
              </a:rPr>
              <a:t>В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году на территории Мирнинского района услуги по дошкольному образованию, присмотру и уходу за детьми осуществляли </a:t>
            </a:r>
            <a:r>
              <a:rPr lang="ru-RU" sz="1400" b="1" dirty="0">
                <a:solidFill>
                  <a:schemeClr val="tx1"/>
                </a:solidFill>
              </a:rPr>
              <a:t>27 детских садов </a:t>
            </a:r>
            <a:r>
              <a:rPr lang="ru-RU" sz="1400" dirty="0">
                <a:solidFill>
                  <a:schemeClr val="tx1"/>
                </a:solidFill>
              </a:rPr>
              <a:t>- филиалов АНО ДОО «Алмазик». В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году в </a:t>
            </a:r>
            <a:r>
              <a:rPr lang="ru-RU" sz="1400" dirty="0" smtClean="0">
                <a:solidFill>
                  <a:schemeClr val="tx1"/>
                </a:solidFill>
              </a:rPr>
              <a:t>                МР </a:t>
            </a:r>
            <a:r>
              <a:rPr lang="ru-RU" sz="1400" dirty="0">
                <a:solidFill>
                  <a:schemeClr val="tx1"/>
                </a:solidFill>
              </a:rPr>
              <a:t>«Мирнинский район» было проведено </a:t>
            </a:r>
            <a:r>
              <a:rPr lang="ru-RU" sz="1400" dirty="0" smtClean="0">
                <a:solidFill>
                  <a:schemeClr val="tx1"/>
                </a:solidFill>
              </a:rPr>
              <a:t>2 </a:t>
            </a:r>
            <a:r>
              <a:rPr lang="ru-RU" sz="1400" dirty="0">
                <a:solidFill>
                  <a:schemeClr val="tx1"/>
                </a:solidFill>
              </a:rPr>
              <a:t>отбора по предоставлению субсидии на финансовое обеспечение (возмещение) части затрат:</a:t>
            </a:r>
          </a:p>
          <a:p>
            <a:pPr marL="342900" indent="-342900" algn="just">
              <a:spcBef>
                <a:spcPts val="0"/>
              </a:spcBef>
              <a:buFont typeface="+mj-lt"/>
              <a:buAutoNum type="arabicParenR"/>
            </a:pPr>
            <a:r>
              <a:rPr lang="ru-RU" sz="1400" dirty="0">
                <a:solidFill>
                  <a:schemeClr val="tx1"/>
                </a:solidFill>
              </a:rPr>
              <a:t>На оказание образовательных услуг в сфере дошкольного образования, присмотру и уходу за детьми, реализующих образовательную программу дошкольного образования;</a:t>
            </a:r>
          </a:p>
          <a:p>
            <a:pPr marL="342900" indent="-342900" algn="just">
              <a:spcBef>
                <a:spcPts val="0"/>
              </a:spcBef>
              <a:buFont typeface="+mj-lt"/>
              <a:buAutoNum type="arabicParenR"/>
            </a:pPr>
            <a:r>
              <a:rPr lang="ru-RU" sz="1400" dirty="0">
                <a:solidFill>
                  <a:schemeClr val="tx1"/>
                </a:solidFill>
              </a:rPr>
              <a:t>На компенсацию расходов по оплате стоимости проезда работников к месту использования отпуска и обратно за счет средств целевого финансирования АК «АЛРОСА» (ПАО). Плановый показатель результативности на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г. «численность работников, воспользовавшихся правом на дополнительную компенсацию расходов по оплате проезда к месту использования отпуска и обратно», составляет </a:t>
            </a:r>
            <a:r>
              <a:rPr lang="ru-RU" sz="1400" dirty="0" smtClean="0">
                <a:solidFill>
                  <a:schemeClr val="tx1"/>
                </a:solidFill>
              </a:rPr>
              <a:t>350 человек. </a:t>
            </a:r>
            <a:r>
              <a:rPr lang="ru-RU" sz="1400" dirty="0">
                <a:solidFill>
                  <a:schemeClr val="tx1"/>
                </a:solidFill>
              </a:rPr>
              <a:t>Фактическое исполнение показателя результативности на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г. составляет </a:t>
            </a:r>
            <a:r>
              <a:rPr lang="ru-RU" sz="1400" dirty="0" smtClean="0">
                <a:solidFill>
                  <a:schemeClr val="tx1"/>
                </a:solidFill>
              </a:rPr>
              <a:t>320 </a:t>
            </a:r>
            <a:r>
              <a:rPr lang="ru-RU" sz="1400" dirty="0">
                <a:solidFill>
                  <a:schemeClr val="tx1"/>
                </a:solidFill>
              </a:rPr>
              <a:t>человек </a:t>
            </a:r>
            <a:r>
              <a:rPr lang="ru-RU" sz="1400" dirty="0" smtClean="0">
                <a:solidFill>
                  <a:schemeClr val="tx1"/>
                </a:solidFill>
              </a:rPr>
              <a:t>(91,4%).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96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497" y="5086155"/>
            <a:ext cx="2340234" cy="1755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795" y="5086155"/>
            <a:ext cx="2741838" cy="1755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4"/>
          <p:cNvSpPr txBox="1">
            <a:spLocks/>
          </p:cNvSpPr>
          <p:nvPr/>
        </p:nvSpPr>
        <p:spPr>
          <a:xfrm>
            <a:off x="102637" y="0"/>
            <a:ext cx="9041363" cy="63448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ts val="2400"/>
              </a:lnSpc>
              <a:tabLst>
                <a:tab pos="3933825" algn="l"/>
              </a:tabLst>
            </a:pP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ts val="2400"/>
              </a:lnSpc>
              <a:tabLst>
                <a:tab pos="3933825" algn="l"/>
              </a:tabLst>
            </a:pP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«Доступность дошкольного образования» на 2024 - 2028 годы</a:t>
            </a:r>
            <a:endParaRPr lang="ru-RU" sz="2000" dirty="0" smtClean="0">
              <a:solidFill>
                <a:schemeClr val="tx1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75058" y="669371"/>
            <a:ext cx="8696520" cy="1763585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361950" algn="just">
              <a:spcBef>
                <a:spcPts val="600"/>
              </a:spcBef>
            </a:pPr>
            <a:r>
              <a:rPr lang="ru-RU" sz="1400" dirty="0">
                <a:solidFill>
                  <a:schemeClr val="tx1"/>
                </a:solidFill>
              </a:rPr>
              <a:t>В рамках предоставлении субсидии для реализации муниципальной программы «Развитие дошкольного образования» на 2024-2028 годы в 2024 году АН ДОО «</a:t>
            </a:r>
            <a:r>
              <a:rPr lang="ru-RU" sz="1400" dirty="0" err="1">
                <a:solidFill>
                  <a:schemeClr val="tx1"/>
                </a:solidFill>
              </a:rPr>
              <a:t>Алмазик</a:t>
            </a:r>
            <a:r>
              <a:rPr lang="ru-RU" sz="1400" dirty="0">
                <a:solidFill>
                  <a:schemeClr val="tx1"/>
                </a:solidFill>
              </a:rPr>
              <a:t>» были проведены мероприятия, приуроченные к Году семьи и </a:t>
            </a:r>
            <a:r>
              <a:rPr lang="ru-RU" sz="1400" dirty="0" smtClean="0">
                <a:solidFill>
                  <a:schemeClr val="tx1"/>
                </a:solidFill>
              </a:rPr>
              <a:t>детства, такие </a:t>
            </a:r>
            <a:r>
              <a:rPr lang="ru-RU" sz="1400" dirty="0">
                <a:solidFill>
                  <a:schemeClr val="tx1"/>
                </a:solidFill>
              </a:rPr>
              <a:t>как:</a:t>
            </a:r>
          </a:p>
          <a:p>
            <a:pPr marL="72000" indent="-285750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</a:rPr>
              <a:t>Районный с</a:t>
            </a:r>
            <a:r>
              <a:rPr lang="ru-RU" sz="1400" dirty="0" smtClean="0">
                <a:solidFill>
                  <a:schemeClr val="tx1"/>
                </a:solidFill>
              </a:rPr>
              <a:t>емейный конкурс чтецов «</a:t>
            </a:r>
            <a:r>
              <a:rPr lang="ru-RU" sz="1400" dirty="0" err="1" smtClean="0">
                <a:solidFill>
                  <a:schemeClr val="tx1"/>
                </a:solidFill>
              </a:rPr>
              <a:t>Сахам</a:t>
            </a:r>
            <a:r>
              <a:rPr lang="ru-RU" sz="1400" dirty="0" smtClean="0">
                <a:solidFill>
                  <a:schemeClr val="tx1"/>
                </a:solidFill>
              </a:rPr>
              <a:t> сирин </a:t>
            </a:r>
            <a:r>
              <a:rPr lang="ru-RU" sz="1400" dirty="0" err="1" smtClean="0">
                <a:solidFill>
                  <a:schemeClr val="tx1"/>
                </a:solidFill>
              </a:rPr>
              <a:t>таптыыбын</a:t>
            </a:r>
            <a:r>
              <a:rPr lang="ru-RU" sz="1400" dirty="0" smtClean="0">
                <a:solidFill>
                  <a:schemeClr val="tx1"/>
                </a:solidFill>
              </a:rPr>
              <a:t>» («Люблю Якутию мою»)</a:t>
            </a:r>
          </a:p>
          <a:p>
            <a:pPr marL="72000" indent="-26670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/>
                </a:solidFill>
              </a:rPr>
              <a:t>Республиканский конкурс «Лучший сельский детский сад»</a:t>
            </a:r>
            <a:endParaRPr lang="ru-RU" sz="1400" dirty="0">
              <a:solidFill>
                <a:schemeClr val="tx1"/>
              </a:solidFill>
            </a:endParaRPr>
          </a:p>
          <a:p>
            <a:pPr marL="72000" indent="-26670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/>
                </a:solidFill>
              </a:rPr>
              <a:t>Детская спартакиада, в которой приняли 9 детских садов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61257" y="2542490"/>
            <a:ext cx="8710321" cy="2618310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361950"/>
            <a:r>
              <a:rPr lang="ru-RU" sz="1300" b="1" u="sng" dirty="0">
                <a:solidFill>
                  <a:schemeClr val="tx1"/>
                </a:solidFill>
              </a:rPr>
              <a:t>Участие в проектах в </a:t>
            </a:r>
            <a:r>
              <a:rPr lang="ru-RU" sz="1300" b="1" u="sng" dirty="0" smtClean="0">
                <a:solidFill>
                  <a:schemeClr val="tx1"/>
                </a:solidFill>
              </a:rPr>
              <a:t>2024 </a:t>
            </a:r>
            <a:r>
              <a:rPr lang="ru-RU" sz="1300" b="1" u="sng" dirty="0">
                <a:solidFill>
                  <a:schemeClr val="tx1"/>
                </a:solidFill>
              </a:rPr>
              <a:t>году:</a:t>
            </a:r>
          </a:p>
          <a:p>
            <a:pPr indent="361950" algn="just">
              <a:spcBef>
                <a:spcPts val="300"/>
              </a:spcBef>
            </a:pPr>
            <a:r>
              <a:rPr lang="ru-RU" sz="1300" dirty="0" smtClean="0">
                <a:solidFill>
                  <a:schemeClr val="tx1"/>
                </a:solidFill>
              </a:rPr>
              <a:t>Воспитанники детского сада № 6 «Березка» АН ДОО «</a:t>
            </a:r>
            <a:r>
              <a:rPr lang="ru-RU" sz="1300" dirty="0" err="1" smtClean="0">
                <a:solidFill>
                  <a:schemeClr val="tx1"/>
                </a:solidFill>
              </a:rPr>
              <a:t>Алмазик</a:t>
            </a:r>
            <a:r>
              <a:rPr lang="ru-RU" sz="1300" dirty="0" smtClean="0">
                <a:solidFill>
                  <a:schemeClr val="tx1"/>
                </a:solidFill>
              </a:rPr>
              <a:t>» заняли призовые места и были награждены дипломами и призами муниципального этапа Республиканского конкурса «Неопалимая купина».</a:t>
            </a:r>
            <a:endParaRPr lang="ru-RU" sz="1300" dirty="0">
              <a:solidFill>
                <a:schemeClr val="tx1"/>
              </a:solidFill>
            </a:endParaRPr>
          </a:p>
          <a:p>
            <a:pPr algn="just"/>
            <a:r>
              <a:rPr lang="ru-RU" sz="1300" dirty="0">
                <a:solidFill>
                  <a:schemeClr val="tx1"/>
                </a:solidFill>
              </a:rPr>
              <a:t> </a:t>
            </a:r>
            <a:r>
              <a:rPr lang="ru-RU" sz="1300" dirty="0" smtClean="0">
                <a:solidFill>
                  <a:schemeClr val="tx1"/>
                </a:solidFill>
              </a:rPr>
              <a:t>         В сентябре 2024 года </a:t>
            </a:r>
            <a:r>
              <a:rPr lang="ru-RU" sz="1300" dirty="0">
                <a:solidFill>
                  <a:schemeClr val="tx1"/>
                </a:solidFill>
              </a:rPr>
              <a:t>в рамках Международной Олимпиады по языкам и культурам эвенков, эвенов России и орочонов Китая «ТУРЭН-2024» состоялся конкурс для детей дошкольного возраста «ТУРЭНКЭН». Две воспитанницы детского сада № 20 «</a:t>
            </a:r>
            <a:r>
              <a:rPr lang="ru-RU" sz="1300" dirty="0" err="1">
                <a:solidFill>
                  <a:schemeClr val="tx1"/>
                </a:solidFill>
              </a:rPr>
              <a:t>Орончикан</a:t>
            </a:r>
            <a:r>
              <a:rPr lang="ru-RU" sz="1300" dirty="0">
                <a:solidFill>
                  <a:schemeClr val="tx1"/>
                </a:solidFill>
              </a:rPr>
              <a:t>» с. </a:t>
            </a:r>
            <a:r>
              <a:rPr lang="ru-RU" sz="1300" dirty="0" err="1">
                <a:solidFill>
                  <a:schemeClr val="tx1"/>
                </a:solidFill>
              </a:rPr>
              <a:t>Сюльдюкар</a:t>
            </a:r>
            <a:r>
              <a:rPr lang="ru-RU" sz="1300" dirty="0">
                <a:solidFill>
                  <a:schemeClr val="tx1"/>
                </a:solidFill>
              </a:rPr>
              <a:t> под руководством воспитателя Лилии Владимировны Белобородовой приняли участие в данном конкурсе и добились следующих результатов: 2 место </a:t>
            </a:r>
            <a:r>
              <a:rPr lang="ru-RU" sz="1300" dirty="0" smtClean="0">
                <a:solidFill>
                  <a:schemeClr val="tx1"/>
                </a:solidFill>
              </a:rPr>
              <a:t>в номинации</a:t>
            </a:r>
            <a:r>
              <a:rPr lang="ru-RU" sz="1300" dirty="0">
                <a:solidFill>
                  <a:schemeClr val="tx1"/>
                </a:solidFill>
              </a:rPr>
              <a:t> «</a:t>
            </a:r>
            <a:r>
              <a:rPr lang="ru-RU" sz="1300" dirty="0" err="1">
                <a:solidFill>
                  <a:schemeClr val="tx1"/>
                </a:solidFill>
              </a:rPr>
              <a:t>Турэнкэн</a:t>
            </a:r>
            <a:r>
              <a:rPr lang="ru-RU" sz="1300" dirty="0">
                <a:solidFill>
                  <a:schemeClr val="tx1"/>
                </a:solidFill>
              </a:rPr>
              <a:t>-вокал», 1 место в номинации «</a:t>
            </a:r>
            <a:r>
              <a:rPr lang="ru-RU" sz="1300" dirty="0" err="1">
                <a:solidFill>
                  <a:schemeClr val="tx1"/>
                </a:solidFill>
              </a:rPr>
              <a:t>Турэнкэн</a:t>
            </a:r>
            <a:r>
              <a:rPr lang="ru-RU" sz="1300" dirty="0">
                <a:solidFill>
                  <a:schemeClr val="tx1"/>
                </a:solidFill>
              </a:rPr>
              <a:t>-танец». </a:t>
            </a:r>
            <a:endParaRPr lang="ru-RU" sz="1300" dirty="0" smtClean="0">
              <a:solidFill>
                <a:schemeClr val="tx1"/>
              </a:solidFill>
            </a:endParaRPr>
          </a:p>
          <a:p>
            <a:pPr algn="just"/>
            <a:r>
              <a:rPr lang="ru-RU" sz="1300" dirty="0">
                <a:solidFill>
                  <a:schemeClr val="tx1"/>
                </a:solidFill>
              </a:rPr>
              <a:t> </a:t>
            </a:r>
            <a:r>
              <a:rPr lang="ru-RU" sz="1300" dirty="0" smtClean="0">
                <a:solidFill>
                  <a:schemeClr val="tx1"/>
                </a:solidFill>
              </a:rPr>
              <a:t>          Воспитанники </a:t>
            </a:r>
            <a:r>
              <a:rPr lang="ru-RU" sz="1300" dirty="0">
                <a:solidFill>
                  <a:schemeClr val="tx1"/>
                </a:solidFill>
              </a:rPr>
              <a:t>детского сада № 11 «Теремок» приняли участие в ежегодном республиканском конкурсе «</a:t>
            </a:r>
            <a:r>
              <a:rPr lang="ru-RU" sz="1300" dirty="0" err="1">
                <a:solidFill>
                  <a:schemeClr val="tx1"/>
                </a:solidFill>
              </a:rPr>
              <a:t>Kids</a:t>
            </a:r>
            <a:r>
              <a:rPr lang="ru-RU" sz="1300" dirty="0">
                <a:solidFill>
                  <a:schemeClr val="tx1"/>
                </a:solidFill>
              </a:rPr>
              <a:t> </a:t>
            </a:r>
            <a:r>
              <a:rPr lang="ru-RU" sz="1300" dirty="0" err="1">
                <a:solidFill>
                  <a:schemeClr val="tx1"/>
                </a:solidFill>
              </a:rPr>
              <a:t>speak</a:t>
            </a:r>
            <a:r>
              <a:rPr lang="ru-RU" sz="1300" dirty="0">
                <a:solidFill>
                  <a:schemeClr val="tx1"/>
                </a:solidFill>
              </a:rPr>
              <a:t> </a:t>
            </a:r>
            <a:r>
              <a:rPr lang="ru-RU" sz="1300" dirty="0" err="1">
                <a:solidFill>
                  <a:schemeClr val="tx1"/>
                </a:solidFill>
              </a:rPr>
              <a:t>English</a:t>
            </a:r>
            <a:r>
              <a:rPr lang="ru-RU" sz="1300" dirty="0">
                <a:solidFill>
                  <a:schemeClr val="tx1"/>
                </a:solidFill>
              </a:rPr>
              <a:t> 2024» и добились хороших результатов: музыкальный ансамбль «Теремок» занял 2 место и награжден Дипломом второй степени за исполнение песни «</a:t>
            </a:r>
            <a:r>
              <a:rPr lang="ru-RU" sz="1300" dirty="0" err="1">
                <a:solidFill>
                  <a:schemeClr val="tx1"/>
                </a:solidFill>
              </a:rPr>
              <a:t>I’m</a:t>
            </a:r>
            <a:r>
              <a:rPr lang="ru-RU" sz="1300" dirty="0">
                <a:solidFill>
                  <a:schemeClr val="tx1"/>
                </a:solidFill>
              </a:rPr>
              <a:t> </a:t>
            </a:r>
            <a:r>
              <a:rPr lang="ru-RU" sz="1300" dirty="0" err="1">
                <a:solidFill>
                  <a:schemeClr val="tx1"/>
                </a:solidFill>
              </a:rPr>
              <a:t>so</a:t>
            </a:r>
            <a:r>
              <a:rPr lang="ru-RU" sz="1300" dirty="0">
                <a:solidFill>
                  <a:schemeClr val="tx1"/>
                </a:solidFill>
              </a:rPr>
              <a:t> </a:t>
            </a:r>
            <a:r>
              <a:rPr lang="ru-RU" sz="1300" dirty="0" err="1">
                <a:solidFill>
                  <a:schemeClr val="tx1"/>
                </a:solidFill>
              </a:rPr>
              <a:t>happy</a:t>
            </a:r>
            <a:r>
              <a:rPr lang="ru-RU" sz="1300" dirty="0">
                <a:solidFill>
                  <a:schemeClr val="tx1"/>
                </a:solidFill>
              </a:rPr>
              <a:t>», </a:t>
            </a:r>
            <a:r>
              <a:rPr lang="ru-RU" sz="1300" dirty="0" err="1">
                <a:solidFill>
                  <a:schemeClr val="tx1"/>
                </a:solidFill>
              </a:rPr>
              <a:t>Деревлев</a:t>
            </a:r>
            <a:r>
              <a:rPr lang="ru-RU" sz="1300" dirty="0">
                <a:solidFill>
                  <a:schemeClr val="tx1"/>
                </a:solidFill>
              </a:rPr>
              <a:t> Савелий стал победителем в номинации «Зажигательный танец</a:t>
            </a:r>
            <a:r>
              <a:rPr lang="ru-RU" sz="1300" dirty="0" smtClean="0">
                <a:solidFill>
                  <a:schemeClr val="tx1"/>
                </a:solidFill>
              </a:rPr>
              <a:t>».</a:t>
            </a:r>
            <a:endParaRPr lang="ru-RU" sz="1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75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2918" y="4193070"/>
            <a:ext cx="3102086" cy="2464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519" y="3989886"/>
            <a:ext cx="2595166" cy="2777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325316" y="87329"/>
            <a:ext cx="8493368" cy="86884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МУНИЦИПАЛЬНАЯ ПРОГРАММА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«РАЗВИТИЕ СИСТЕМЫ ОБЩЕГО ОБРАЗОВАНИЯ» на 2024 - 2028 годы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5" name="Рисунок 14" descr="https://mir-s6.obr.sakha.gov.ru/uploads/1569/d91d0e62330ee34aca158a38b01e4b8e89ce92a8.jpe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33" r="4487"/>
          <a:stretch/>
        </p:blipFill>
        <p:spPr bwMode="auto">
          <a:xfrm>
            <a:off x="5740742" y="956170"/>
            <a:ext cx="3248608" cy="1989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ПОДАРОК ДЛЯ МАМЫ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16" y="932772"/>
            <a:ext cx="3192326" cy="2360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https://mruo.ru/uploads/posts/2023-03/1679897779_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0" r="3183" b="-1"/>
          <a:stretch/>
        </p:blipFill>
        <p:spPr bwMode="auto">
          <a:xfrm>
            <a:off x="2675606" y="2485329"/>
            <a:ext cx="4287311" cy="25157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6527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893" y="844062"/>
            <a:ext cx="8527583" cy="3093456"/>
          </a:xfrm>
          <a:effectLst>
            <a:softEdge rad="127000"/>
          </a:effectLst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b="1" u="sng" dirty="0" smtClean="0">
                <a:solidFill>
                  <a:schemeClr val="accent2">
                    <a:lumMod val="75000"/>
                  </a:schemeClr>
                </a:solidFill>
              </a:rPr>
              <a:t>ЦЕЛЬ ПРОГРАММЫ:</a:t>
            </a:r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600" dirty="0" smtClean="0"/>
              <a:t>Обеспечение </a:t>
            </a:r>
            <a:r>
              <a:rPr lang="ru-RU" sz="1600" dirty="0"/>
              <a:t>государственных гарантий реализации прав </a:t>
            </a:r>
            <a:r>
              <a:rPr lang="ru-RU" sz="1600" dirty="0" smtClean="0"/>
              <a:t>человека </a:t>
            </a:r>
            <a:r>
              <a:rPr lang="ru-RU" sz="1600" dirty="0"/>
              <a:t>на получение общедоступного и бесплатного общего образования в муниципальных общеобразовательных </a:t>
            </a:r>
            <a:r>
              <a:rPr lang="ru-RU" sz="1600" dirty="0" smtClean="0"/>
              <a:t>организациях.</a:t>
            </a:r>
            <a:endParaRPr lang="ru-RU" sz="1600" dirty="0"/>
          </a:p>
          <a:p>
            <a:pPr marL="0" indent="0">
              <a:buNone/>
            </a:pPr>
            <a:r>
              <a:rPr lang="ru-RU" sz="18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 ПРОГРАММЫ: </a:t>
            </a:r>
          </a:p>
          <a:p>
            <a:pPr algn="just">
              <a:lnSpc>
                <a:spcPct val="70000"/>
              </a:lnSpc>
              <a:spcAft>
                <a:spcPts val="0"/>
              </a:spcAft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270510" algn="l"/>
                <a:tab pos="630555" algn="l"/>
              </a:tabLst>
            </a:pPr>
            <a:r>
              <a:rPr lang="ru-RU" sz="1600" dirty="0"/>
              <a:t>Организация предоставления общедоступного и бесплатного начального общего, основного общего, среднего общего </a:t>
            </a:r>
            <a:r>
              <a:rPr lang="ru-RU" sz="1600" dirty="0" smtClean="0"/>
              <a:t>образования </a:t>
            </a:r>
            <a:r>
              <a:rPr lang="ru-RU" sz="1600" dirty="0"/>
              <a:t>по основным образовательным программам в </a:t>
            </a:r>
            <a:r>
              <a:rPr lang="ru-RU" sz="1600" dirty="0" smtClean="0"/>
              <a:t>муниципальных </a:t>
            </a:r>
            <a:r>
              <a:rPr lang="ru-RU" sz="1600" dirty="0"/>
              <a:t>общеобразовательных </a:t>
            </a:r>
            <a:r>
              <a:rPr lang="ru-RU" sz="1600" dirty="0" smtClean="0"/>
              <a:t>организациях</a:t>
            </a:r>
            <a:r>
              <a:rPr lang="ru-RU" sz="1600" dirty="0"/>
              <a:t>;</a:t>
            </a:r>
            <a:endParaRPr lang="ru-RU" sz="1600" dirty="0" smtClean="0"/>
          </a:p>
          <a:p>
            <a:pPr algn="just">
              <a:lnSpc>
                <a:spcPct val="70000"/>
              </a:lnSpc>
              <a:spcAft>
                <a:spcPts val="0"/>
              </a:spcAft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270510" algn="l"/>
                <a:tab pos="630555" algn="l"/>
              </a:tabLst>
            </a:pPr>
            <a:r>
              <a:rPr lang="ru-RU" sz="1600" dirty="0"/>
              <a:t>Совершенствование системы профессионального развития, привлечение и стимулирование педагогических работников для повышения качества </a:t>
            </a:r>
            <a:r>
              <a:rPr lang="ru-RU" sz="1600" dirty="0" smtClean="0"/>
              <a:t>образования</a:t>
            </a:r>
            <a:r>
              <a:rPr lang="ru-RU" sz="1600" dirty="0"/>
              <a:t>;</a:t>
            </a:r>
            <a:endParaRPr lang="ru-RU" sz="1600" dirty="0" smtClean="0"/>
          </a:p>
          <a:p>
            <a:pPr algn="just">
              <a:lnSpc>
                <a:spcPct val="70000"/>
              </a:lnSpc>
              <a:spcAft>
                <a:spcPts val="0"/>
              </a:spcAft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270510" algn="l"/>
                <a:tab pos="630555" algn="l"/>
              </a:tabLst>
            </a:pPr>
            <a:r>
              <a:rPr lang="ru-RU" sz="1600" dirty="0"/>
              <a:t>Организация горячего питания </a:t>
            </a:r>
            <a:r>
              <a:rPr lang="ru-RU" sz="1600" dirty="0" smtClean="0"/>
              <a:t>обучающихся</a:t>
            </a:r>
            <a:r>
              <a:rPr lang="ru-RU" sz="1600" dirty="0"/>
              <a:t>;</a:t>
            </a:r>
            <a:endParaRPr lang="ru-RU" sz="1600" dirty="0" smtClean="0"/>
          </a:p>
          <a:p>
            <a:pPr algn="just">
              <a:lnSpc>
                <a:spcPct val="70000"/>
              </a:lnSpc>
              <a:spcAft>
                <a:spcPts val="0"/>
              </a:spcAft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270510" algn="l"/>
                <a:tab pos="630555" algn="l"/>
              </a:tabLst>
            </a:pPr>
            <a:r>
              <a:rPr lang="ru-RU" sz="1600" dirty="0"/>
              <a:t>Создание новых мест в </a:t>
            </a:r>
            <a:r>
              <a:rPr lang="ru-RU" sz="1600" dirty="0" smtClean="0"/>
              <a:t>общеобразовательных организациях;</a:t>
            </a:r>
          </a:p>
          <a:p>
            <a:pPr algn="just">
              <a:lnSpc>
                <a:spcPct val="70000"/>
              </a:lnSpc>
              <a:spcAft>
                <a:spcPts val="0"/>
              </a:spcAft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270510" algn="l"/>
                <a:tab pos="630555" algn="l"/>
              </a:tabLst>
            </a:pPr>
            <a:r>
              <a:rPr lang="ru-RU" sz="1600" dirty="0"/>
              <a:t>Улучшение состояния материально-технической базы обще-образовательных </a:t>
            </a:r>
            <a:r>
              <a:rPr lang="ru-RU" sz="1600" dirty="0" smtClean="0"/>
              <a:t>организаций</a:t>
            </a:r>
            <a:r>
              <a:rPr lang="ru-RU" sz="1600" dirty="0"/>
              <a:t>.</a:t>
            </a:r>
            <a:endParaRPr lang="ru-RU" sz="1600" dirty="0" smtClean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25316" y="0"/>
            <a:ext cx="8493368" cy="86884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МУНИЦИПАЛЬНАЯ ПРОГРАММА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«РАЗВИТИЕ СИСТЕМЫ ОБЩЕГО ОБРАЗОВАНИЯ» на 2024 - 2028 годы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51924"/>
              </p:ext>
            </p:extLst>
          </p:nvPr>
        </p:nvGraphicFramePr>
        <p:xfrm>
          <a:off x="297684" y="4564574"/>
          <a:ext cx="8532000" cy="197758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610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Федеральный</a:t>
                      </a:r>
                      <a:r>
                        <a:rPr lang="ru-RU" sz="1400" baseline="0" dirty="0" smtClean="0">
                          <a:effectLst/>
                        </a:rPr>
                        <a:t> бюджет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   234 650,4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233 884,0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162 364,6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  162 364,6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164 460,5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21925460"/>
                  </a:ext>
                </a:extLst>
              </a:tr>
              <a:tr h="2985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</a:t>
                      </a:r>
                      <a:r>
                        <a:rPr lang="ru-RU" sz="1400" baseline="0" dirty="0" smtClean="0">
                          <a:effectLst/>
                        </a:rPr>
                        <a:t> бюджет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1 609 970,7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 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674 691,0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 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615 343,6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1 615 343,6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1 509 477,2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7550102"/>
                  </a:ext>
                </a:extLst>
              </a:tr>
              <a:tr h="5038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1 091 654,8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274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855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,8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  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856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031,1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    846 375,3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725 098,3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2 936 275,9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3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183 430,8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2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633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739,3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 2 624 083,5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2 399 036,0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Объект 2"/>
          <p:cNvSpPr txBox="1">
            <a:spLocks/>
          </p:cNvSpPr>
          <p:nvPr/>
        </p:nvSpPr>
        <p:spPr>
          <a:xfrm>
            <a:off x="325316" y="4068138"/>
            <a:ext cx="8527583" cy="496436"/>
          </a:xfrm>
          <a:prstGeom prst="rect">
            <a:avLst/>
          </a:prstGeom>
          <a:effectLst>
            <a:softEdge rad="127000"/>
          </a:effectLst>
        </p:spPr>
        <p:txBody>
          <a:bodyPr vert="horz" lIns="91440" tIns="45720" rIns="91440" bIns="45720" rtlCol="0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Clr>
                <a:srgbClr val="C00000"/>
              </a:buClr>
              <a:buFont typeface="Arial" panose="020B0604020202020204" pitchFamily="34" charset="0"/>
              <a:buNone/>
              <a:tabLst>
                <a:tab pos="270510" algn="l"/>
                <a:tab pos="630555" algn="l"/>
              </a:tabLst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18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50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079" y="620897"/>
            <a:ext cx="4258856" cy="132556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996600"/>
                </a:solidFill>
              </a:rPr>
              <a:t>Муниципальный район «Мирнинский район» Республики Саха (Якутия)</a:t>
            </a:r>
            <a:endParaRPr lang="ru-RU" sz="2000" b="1" dirty="0">
              <a:solidFill>
                <a:srgbClr val="996600"/>
              </a:solidFill>
            </a:endParaRPr>
          </a:p>
        </p:txBody>
      </p:sp>
      <p:sp>
        <p:nvSpPr>
          <p:cNvPr id="51" name="TextBox 5">
            <a:extLst>
              <a:ext uri="{FF2B5EF4-FFF2-40B4-BE49-F238E27FC236}">
                <a16:creationId xmlns:a16="http://schemas.microsoft.com/office/drawing/2014/main" id="{02495B88-9949-49F5-BE28-5BA66440364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46149" y="2156033"/>
            <a:ext cx="4148737" cy="36933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ts val="1800"/>
              </a:lnSpc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HK Grotesk Bold"/>
              </a:rPr>
              <a:t>В состав входит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latin typeface="HK Grotesk Bold"/>
              </a:rPr>
              <a:t>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HK Grotesk Bold"/>
              </a:rPr>
              <a:t>9 муниципальных образований:</a:t>
            </a:r>
          </a:p>
          <a:p>
            <a:pPr indent="0">
              <a:lnSpc>
                <a:spcPts val="1800"/>
              </a:lnSpc>
              <a:buNone/>
            </a:pPr>
            <a:r>
              <a:rPr lang="ru-RU" sz="1400" b="1" dirty="0" smtClean="0">
                <a:latin typeface="HK Grotesk Bold"/>
              </a:rPr>
              <a:t>ГП «Город Мирный»</a:t>
            </a:r>
          </a:p>
          <a:p>
            <a:pPr indent="0">
              <a:lnSpc>
                <a:spcPts val="1800"/>
              </a:lnSpc>
              <a:buNone/>
            </a:pPr>
            <a:r>
              <a:rPr lang="ru-RU" sz="1400" b="1" dirty="0" smtClean="0">
                <a:latin typeface="HK Grotesk Bold"/>
              </a:rPr>
              <a:t>ГП «Город Удачный» </a:t>
            </a:r>
          </a:p>
          <a:p>
            <a:pPr indent="0">
              <a:lnSpc>
                <a:spcPts val="1800"/>
              </a:lnSpc>
              <a:buNone/>
            </a:pPr>
            <a:r>
              <a:rPr lang="ru-RU" sz="1400" b="1" dirty="0" smtClean="0">
                <a:latin typeface="HK Grotesk Bold"/>
              </a:rPr>
              <a:t>ГП «Поселок Айхал»</a:t>
            </a:r>
          </a:p>
          <a:p>
            <a:pPr indent="0">
              <a:lnSpc>
                <a:spcPts val="1800"/>
              </a:lnSpc>
              <a:buNone/>
            </a:pPr>
            <a:r>
              <a:rPr lang="ru-RU" sz="1400" b="1" dirty="0" smtClean="0">
                <a:latin typeface="HK Grotesk Bold"/>
              </a:rPr>
              <a:t>ГП «Поселок Чернышевский»</a:t>
            </a:r>
          </a:p>
          <a:p>
            <a:pPr indent="0">
              <a:lnSpc>
                <a:spcPts val="1800"/>
              </a:lnSpc>
              <a:buNone/>
            </a:pPr>
            <a:r>
              <a:rPr lang="ru-RU" sz="1400" b="1" dirty="0" smtClean="0">
                <a:latin typeface="HK Grotesk Bold"/>
              </a:rPr>
              <a:t>ГП «Поселок Светлый»</a:t>
            </a:r>
          </a:p>
          <a:p>
            <a:pPr indent="0">
              <a:lnSpc>
                <a:spcPts val="1800"/>
              </a:lnSpc>
              <a:buNone/>
            </a:pPr>
            <a:r>
              <a:rPr lang="ru-RU" sz="1400" b="1" dirty="0" smtClean="0">
                <a:latin typeface="HK Grotesk Bold"/>
              </a:rPr>
              <a:t>ГП «Поселок Алмазный»</a:t>
            </a:r>
          </a:p>
          <a:p>
            <a:pPr indent="0">
              <a:lnSpc>
                <a:spcPts val="1800"/>
              </a:lnSpc>
              <a:buNone/>
            </a:pPr>
            <a:r>
              <a:rPr lang="ru-RU" sz="1400" b="1" dirty="0" smtClean="0">
                <a:latin typeface="HK Grotesk Bold"/>
              </a:rPr>
              <a:t>МО (СП) «Чуонинский наслег»</a:t>
            </a:r>
          </a:p>
          <a:p>
            <a:pPr indent="0">
              <a:lnSpc>
                <a:spcPts val="1800"/>
              </a:lnSpc>
              <a:buNone/>
            </a:pPr>
            <a:r>
              <a:rPr lang="ru-RU" sz="1400" b="1" dirty="0" smtClean="0">
                <a:latin typeface="HK Grotesk Bold"/>
              </a:rPr>
              <a:t>СП «Ботуобуйинский наслег»</a:t>
            </a:r>
          </a:p>
          <a:p>
            <a:pPr indent="0">
              <a:lnSpc>
                <a:spcPts val="1800"/>
              </a:lnSpc>
              <a:buNone/>
            </a:pPr>
            <a:r>
              <a:rPr lang="ru-RU" sz="1400" b="1" dirty="0" smtClean="0">
                <a:latin typeface="HK Grotesk Bold"/>
              </a:rPr>
              <a:t>СП «Садынский национальный эвенкийский наслег»</a:t>
            </a:r>
            <a:endParaRPr lang="en-US" sz="1400" b="1" dirty="0">
              <a:latin typeface="HK Grotesk Bold"/>
            </a:endParaRPr>
          </a:p>
        </p:txBody>
      </p:sp>
      <p:pic>
        <p:nvPicPr>
          <p:cNvPr id="52" name="Рисунок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94" y="905478"/>
            <a:ext cx="607036" cy="723890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306" y="1452857"/>
            <a:ext cx="4272762" cy="5502799"/>
          </a:xfrm>
          <a:prstGeom prst="rect">
            <a:avLst/>
          </a:prstGeom>
          <a:solidFill>
            <a:schemeClr val="accent1">
              <a:alpha val="55000"/>
            </a:schemeClr>
          </a:solidFill>
          <a:effectLst>
            <a:softEdge rad="635000"/>
          </a:effectLst>
        </p:spPr>
      </p:pic>
      <p:grpSp>
        <p:nvGrpSpPr>
          <p:cNvPr id="57" name="Группа 56">
            <a:extLst>
              <a:ext uri="{FF2B5EF4-FFF2-40B4-BE49-F238E27FC236}">
                <a16:creationId xmlns:a16="http://schemas.microsoft.com/office/drawing/2014/main" id="{76699CDF-7339-4E36-B688-B303EA5E0093}"/>
              </a:ext>
            </a:extLst>
          </p:cNvPr>
          <p:cNvGrpSpPr/>
          <p:nvPr/>
        </p:nvGrpSpPr>
        <p:grpSpPr>
          <a:xfrm>
            <a:off x="5573113" y="1702614"/>
            <a:ext cx="620257" cy="820544"/>
            <a:chOff x="5333846" y="806355"/>
            <a:chExt cx="777370" cy="959307"/>
          </a:xfrm>
        </p:grpSpPr>
        <p:pic>
          <p:nvPicPr>
            <p:cNvPr id="58" name="Рисунок 57">
              <a:extLst>
                <a:ext uri="{FF2B5EF4-FFF2-40B4-BE49-F238E27FC236}">
                  <a16:creationId xmlns:a16="http://schemas.microsoft.com/office/drawing/2014/main" id="{89ED2A08-4B7E-4921-84D5-8D9060DCE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5333846" y="806355"/>
              <a:ext cx="777370" cy="959307"/>
            </a:xfrm>
            <a:prstGeom prst="rect">
              <a:avLst/>
            </a:prstGeom>
          </p:spPr>
        </p:pic>
        <p:pic>
          <p:nvPicPr>
            <p:cNvPr id="59" name="Рисунок 58">
              <a:extLst>
                <a:ext uri="{FF2B5EF4-FFF2-40B4-BE49-F238E27FC236}">
                  <a16:creationId xmlns:a16="http://schemas.microsoft.com/office/drawing/2014/main" id="{B6E97948-3B91-49D5-8AAC-096944AEF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5583725" y="984637"/>
              <a:ext cx="271663" cy="386047"/>
            </a:xfrm>
            <a:prstGeom prst="rect">
              <a:avLst/>
            </a:prstGeom>
          </p:spPr>
        </p:pic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2E5B9638-61C2-442D-9BF7-055629C5D37F}"/>
              </a:ext>
            </a:extLst>
          </p:cNvPr>
          <p:cNvGrpSpPr/>
          <p:nvPr/>
        </p:nvGrpSpPr>
        <p:grpSpPr>
          <a:xfrm>
            <a:off x="7398766" y="1784161"/>
            <a:ext cx="725421" cy="802306"/>
            <a:chOff x="6178175" y="1392780"/>
            <a:chExt cx="1001651" cy="1236079"/>
          </a:xfrm>
        </p:grpSpPr>
        <p:pic>
          <p:nvPicPr>
            <p:cNvPr id="61" name="Рисунок 60">
              <a:extLst>
                <a:ext uri="{FF2B5EF4-FFF2-40B4-BE49-F238E27FC236}">
                  <a16:creationId xmlns:a16="http://schemas.microsoft.com/office/drawing/2014/main" id="{6BFF4035-13B7-41CC-AB31-977D5306AE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6178175" y="1392780"/>
              <a:ext cx="1001651" cy="1236079"/>
            </a:xfrm>
            <a:prstGeom prst="rect">
              <a:avLst/>
            </a:prstGeom>
          </p:spPr>
        </p:pic>
        <p:pic>
          <p:nvPicPr>
            <p:cNvPr id="62" name="Рисунок 61">
              <a:extLst>
                <a:ext uri="{FF2B5EF4-FFF2-40B4-BE49-F238E27FC236}">
                  <a16:creationId xmlns:a16="http://schemas.microsoft.com/office/drawing/2014/main" id="{072DBF98-0EBA-48CA-9DCC-92DA92DF23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p:blipFill>
          <p:spPr>
            <a:xfrm>
              <a:off x="6521258" y="1517646"/>
              <a:ext cx="340082" cy="731176"/>
            </a:xfrm>
            <a:prstGeom prst="rect">
              <a:avLst/>
            </a:prstGeom>
          </p:spPr>
        </p:pic>
      </p:grpSp>
      <p:sp>
        <p:nvSpPr>
          <p:cNvPr id="63" name="Прямоугольник 62"/>
          <p:cNvSpPr/>
          <p:nvPr/>
        </p:nvSpPr>
        <p:spPr>
          <a:xfrm>
            <a:off x="5851626" y="620349"/>
            <a:ext cx="2908300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12"/>
              </a:lnSpc>
            </a:pPr>
            <a:r>
              <a:rPr lang="ru-RU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Численность </a:t>
            </a:r>
            <a:r>
              <a:rPr lang="ru-RU" sz="1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населения</a:t>
            </a:r>
          </a:p>
          <a:p>
            <a:pPr algn="ctr">
              <a:lnSpc>
                <a:spcPts val="1612"/>
              </a:lnSpc>
            </a:pPr>
            <a:r>
              <a:rPr lang="ru-RU" sz="1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на 01.01.2025</a:t>
            </a:r>
          </a:p>
          <a:p>
            <a:pPr algn="ctr">
              <a:lnSpc>
                <a:spcPts val="1612"/>
              </a:lnSpc>
            </a:pPr>
            <a:endParaRPr lang="ru-RU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1612"/>
              </a:lnSpc>
            </a:pPr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72 337 человек</a:t>
            </a:r>
            <a:endParaRPr lang="en-US" sz="1600" b="1" i="1" dirty="0">
              <a:solidFill>
                <a:srgbClr val="000000"/>
              </a:solidFill>
              <a:latin typeface="Arimo"/>
            </a:endParaRPr>
          </a:p>
        </p:txBody>
      </p:sp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A234F854-E664-4BE1-95E8-0DDA5E6C0A7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5507767" y="3938066"/>
            <a:ext cx="687718" cy="848673"/>
          </a:xfrm>
          <a:prstGeom prst="rect">
            <a:avLst/>
          </a:prstGeom>
        </p:spPr>
      </p:pic>
      <p:sp>
        <p:nvSpPr>
          <p:cNvPr id="65" name="TextBox 17">
            <a:extLst>
              <a:ext uri="{FF2B5EF4-FFF2-40B4-BE49-F238E27FC236}">
                <a16:creationId xmlns:a16="http://schemas.microsoft.com/office/drawing/2014/main" id="{70D299B4-62F7-45AF-A12F-089D27502510}"/>
              </a:ext>
            </a:extLst>
          </p:cNvPr>
          <p:cNvSpPr txBox="1"/>
          <p:nvPr/>
        </p:nvSpPr>
        <p:spPr>
          <a:xfrm>
            <a:off x="3918433" y="3320294"/>
            <a:ext cx="2277052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Основан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января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1965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65091" y="143924"/>
            <a:ext cx="86138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ОСНОВНЫЕ ХАРАКТЕРИСТИКИ МИРНИНСКОГО РАЙОНА</a:t>
            </a:r>
            <a:endParaRPr lang="ru-RU" sz="2000" dirty="0">
              <a:solidFill>
                <a:srgbClr val="996600"/>
              </a:solidFill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76699CDF-7339-4E36-B688-B303EA5E0093}"/>
              </a:ext>
            </a:extLst>
          </p:cNvPr>
          <p:cNvGrpSpPr/>
          <p:nvPr/>
        </p:nvGrpSpPr>
        <p:grpSpPr>
          <a:xfrm>
            <a:off x="250488" y="2586467"/>
            <a:ext cx="330028" cy="309133"/>
            <a:chOff x="5333846" y="806355"/>
            <a:chExt cx="777370" cy="959307"/>
          </a:xfrm>
        </p:grpSpPr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89ED2A08-4B7E-4921-84D5-8D9060DCE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5333846" y="806355"/>
              <a:ext cx="777370" cy="959307"/>
            </a:xfrm>
            <a:prstGeom prst="rect">
              <a:avLst/>
            </a:prstGeom>
          </p:spPr>
        </p:pic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B6E97948-3B91-49D5-8AAC-096944AEF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5583725" y="984637"/>
              <a:ext cx="271663" cy="386047"/>
            </a:xfrm>
            <a:prstGeom prst="rect">
              <a:avLst/>
            </a:prstGeom>
          </p:spPr>
        </p:pic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76699CDF-7339-4E36-B688-B303EA5E0093}"/>
              </a:ext>
            </a:extLst>
          </p:cNvPr>
          <p:cNvGrpSpPr/>
          <p:nvPr/>
        </p:nvGrpSpPr>
        <p:grpSpPr>
          <a:xfrm>
            <a:off x="235339" y="4667206"/>
            <a:ext cx="330028" cy="309133"/>
            <a:chOff x="5333846" y="806355"/>
            <a:chExt cx="777370" cy="959307"/>
          </a:xfrm>
        </p:grpSpPr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89ED2A08-4B7E-4921-84D5-8D9060DCE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5333846" y="806355"/>
              <a:ext cx="777370" cy="959307"/>
            </a:xfrm>
            <a:prstGeom prst="rect">
              <a:avLst/>
            </a:prstGeom>
          </p:spPr>
        </p:pic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B6E97948-3B91-49D5-8AAC-096944AEF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5583725" y="984637"/>
              <a:ext cx="271663" cy="386047"/>
            </a:xfrm>
            <a:prstGeom prst="rect">
              <a:avLst/>
            </a:prstGeom>
          </p:spPr>
        </p:pic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76699CDF-7339-4E36-B688-B303EA5E0093}"/>
              </a:ext>
            </a:extLst>
          </p:cNvPr>
          <p:cNvGrpSpPr/>
          <p:nvPr/>
        </p:nvGrpSpPr>
        <p:grpSpPr>
          <a:xfrm>
            <a:off x="235171" y="5055814"/>
            <a:ext cx="330028" cy="309133"/>
            <a:chOff x="5333846" y="806355"/>
            <a:chExt cx="777370" cy="959307"/>
          </a:xfrm>
        </p:grpSpPr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89ED2A08-4B7E-4921-84D5-8D9060DCE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5333846" y="806355"/>
              <a:ext cx="777370" cy="959307"/>
            </a:xfrm>
            <a:prstGeom prst="rect">
              <a:avLst/>
            </a:prstGeom>
          </p:spPr>
        </p:pic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B6E97948-3B91-49D5-8AAC-096944AEF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5583725" y="984637"/>
              <a:ext cx="271663" cy="386047"/>
            </a:xfrm>
            <a:prstGeom prst="rect">
              <a:avLst/>
            </a:prstGeom>
          </p:spPr>
        </p:pic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76699CDF-7339-4E36-B688-B303EA5E0093}"/>
              </a:ext>
            </a:extLst>
          </p:cNvPr>
          <p:cNvGrpSpPr/>
          <p:nvPr/>
        </p:nvGrpSpPr>
        <p:grpSpPr>
          <a:xfrm rot="233132">
            <a:off x="235171" y="5467679"/>
            <a:ext cx="330028" cy="309133"/>
            <a:chOff x="5333846" y="806355"/>
            <a:chExt cx="777370" cy="959307"/>
          </a:xfrm>
        </p:grpSpPr>
        <p:pic>
          <p:nvPicPr>
            <p:cNvPr id="29" name="Рисунок 28">
              <a:extLst>
                <a:ext uri="{FF2B5EF4-FFF2-40B4-BE49-F238E27FC236}">
                  <a16:creationId xmlns:a16="http://schemas.microsoft.com/office/drawing/2014/main" id="{89ED2A08-4B7E-4921-84D5-8D9060DCE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5333846" y="806355"/>
              <a:ext cx="777370" cy="959307"/>
            </a:xfrm>
            <a:prstGeom prst="rect">
              <a:avLst/>
            </a:prstGeom>
          </p:spPr>
        </p:pic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id="{B6E97948-3B91-49D5-8AAC-096944AEF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5583725" y="984637"/>
              <a:ext cx="271663" cy="386047"/>
            </a:xfrm>
            <a:prstGeom prst="rect">
              <a:avLst/>
            </a:prstGeom>
          </p:spPr>
        </p:pic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76699CDF-7339-4E36-B688-B303EA5E0093}"/>
              </a:ext>
            </a:extLst>
          </p:cNvPr>
          <p:cNvGrpSpPr/>
          <p:nvPr/>
        </p:nvGrpSpPr>
        <p:grpSpPr>
          <a:xfrm>
            <a:off x="235171" y="3626794"/>
            <a:ext cx="330028" cy="309133"/>
            <a:chOff x="5333846" y="806355"/>
            <a:chExt cx="777370" cy="959307"/>
          </a:xfrm>
        </p:grpSpPr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id="{89ED2A08-4B7E-4921-84D5-8D9060DCE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5333846" y="806355"/>
              <a:ext cx="777370" cy="959307"/>
            </a:xfrm>
            <a:prstGeom prst="rect">
              <a:avLst/>
            </a:prstGeom>
          </p:spPr>
        </p:pic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id="{B6E97948-3B91-49D5-8AAC-096944AEF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5583725" y="984637"/>
              <a:ext cx="271663" cy="386047"/>
            </a:xfrm>
            <a:prstGeom prst="rect">
              <a:avLst/>
            </a:prstGeom>
          </p:spPr>
        </p:pic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76699CDF-7339-4E36-B688-B303EA5E0093}"/>
              </a:ext>
            </a:extLst>
          </p:cNvPr>
          <p:cNvGrpSpPr/>
          <p:nvPr/>
        </p:nvGrpSpPr>
        <p:grpSpPr>
          <a:xfrm>
            <a:off x="235171" y="3946471"/>
            <a:ext cx="330028" cy="309133"/>
            <a:chOff x="5333846" y="806355"/>
            <a:chExt cx="777370" cy="959307"/>
          </a:xfrm>
        </p:grpSpPr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id="{89ED2A08-4B7E-4921-84D5-8D9060DCE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5333846" y="806355"/>
              <a:ext cx="777370" cy="959307"/>
            </a:xfrm>
            <a:prstGeom prst="rect">
              <a:avLst/>
            </a:prstGeom>
          </p:spPr>
        </p:pic>
        <p:pic>
          <p:nvPicPr>
            <p:cNvPr id="36" name="Рисунок 35">
              <a:extLst>
                <a:ext uri="{FF2B5EF4-FFF2-40B4-BE49-F238E27FC236}">
                  <a16:creationId xmlns:a16="http://schemas.microsoft.com/office/drawing/2014/main" id="{B6E97948-3B91-49D5-8AAC-096944AEF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5583725" y="984637"/>
              <a:ext cx="271663" cy="386047"/>
            </a:xfrm>
            <a:prstGeom prst="rect">
              <a:avLst/>
            </a:prstGeom>
          </p:spPr>
        </p:pic>
      </p:grp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76699CDF-7339-4E36-B688-B303EA5E0093}"/>
              </a:ext>
            </a:extLst>
          </p:cNvPr>
          <p:cNvGrpSpPr/>
          <p:nvPr/>
        </p:nvGrpSpPr>
        <p:grpSpPr>
          <a:xfrm>
            <a:off x="235171" y="4301557"/>
            <a:ext cx="330028" cy="309133"/>
            <a:chOff x="5333846" y="806355"/>
            <a:chExt cx="777370" cy="959307"/>
          </a:xfrm>
        </p:grpSpPr>
        <p:pic>
          <p:nvPicPr>
            <p:cNvPr id="38" name="Рисунок 37">
              <a:extLst>
                <a:ext uri="{FF2B5EF4-FFF2-40B4-BE49-F238E27FC236}">
                  <a16:creationId xmlns:a16="http://schemas.microsoft.com/office/drawing/2014/main" id="{89ED2A08-4B7E-4921-84D5-8D9060DCE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5333846" y="806355"/>
              <a:ext cx="777370" cy="959307"/>
            </a:xfrm>
            <a:prstGeom prst="rect">
              <a:avLst/>
            </a:prstGeom>
          </p:spPr>
        </p:pic>
        <p:pic>
          <p:nvPicPr>
            <p:cNvPr id="39" name="Рисунок 38">
              <a:extLst>
                <a:ext uri="{FF2B5EF4-FFF2-40B4-BE49-F238E27FC236}">
                  <a16:creationId xmlns:a16="http://schemas.microsoft.com/office/drawing/2014/main" id="{B6E97948-3B91-49D5-8AAC-096944AEF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5583725" y="984637"/>
              <a:ext cx="271663" cy="386047"/>
            </a:xfrm>
            <a:prstGeom prst="rect">
              <a:avLst/>
            </a:prstGeom>
          </p:spPr>
        </p:pic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76699CDF-7339-4E36-B688-B303EA5E0093}"/>
              </a:ext>
            </a:extLst>
          </p:cNvPr>
          <p:cNvGrpSpPr/>
          <p:nvPr/>
        </p:nvGrpSpPr>
        <p:grpSpPr>
          <a:xfrm>
            <a:off x="245266" y="2947750"/>
            <a:ext cx="330028" cy="309133"/>
            <a:chOff x="5333846" y="806355"/>
            <a:chExt cx="777370" cy="959307"/>
          </a:xfrm>
        </p:grpSpPr>
        <p:pic>
          <p:nvPicPr>
            <p:cNvPr id="41" name="Рисунок 40">
              <a:extLst>
                <a:ext uri="{FF2B5EF4-FFF2-40B4-BE49-F238E27FC236}">
                  <a16:creationId xmlns:a16="http://schemas.microsoft.com/office/drawing/2014/main" id="{89ED2A08-4B7E-4921-84D5-8D9060DCE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5333846" y="806355"/>
              <a:ext cx="777370" cy="959307"/>
            </a:xfrm>
            <a:prstGeom prst="rect">
              <a:avLst/>
            </a:prstGeom>
          </p:spPr>
        </p:pic>
        <p:pic>
          <p:nvPicPr>
            <p:cNvPr id="42" name="Рисунок 41">
              <a:extLst>
                <a:ext uri="{FF2B5EF4-FFF2-40B4-BE49-F238E27FC236}">
                  <a16:creationId xmlns:a16="http://schemas.microsoft.com/office/drawing/2014/main" id="{B6E97948-3B91-49D5-8AAC-096944AEF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5583725" y="984637"/>
              <a:ext cx="271663" cy="386047"/>
            </a:xfrm>
            <a:prstGeom prst="rect">
              <a:avLst/>
            </a:prstGeom>
          </p:spPr>
        </p:pic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76699CDF-7339-4E36-B688-B303EA5E0093}"/>
              </a:ext>
            </a:extLst>
          </p:cNvPr>
          <p:cNvGrpSpPr/>
          <p:nvPr/>
        </p:nvGrpSpPr>
        <p:grpSpPr>
          <a:xfrm>
            <a:off x="235171" y="3298714"/>
            <a:ext cx="330028" cy="309133"/>
            <a:chOff x="5333846" y="806355"/>
            <a:chExt cx="777370" cy="959307"/>
          </a:xfrm>
        </p:grpSpPr>
        <p:pic>
          <p:nvPicPr>
            <p:cNvPr id="44" name="Рисунок 43">
              <a:extLst>
                <a:ext uri="{FF2B5EF4-FFF2-40B4-BE49-F238E27FC236}">
                  <a16:creationId xmlns:a16="http://schemas.microsoft.com/office/drawing/2014/main" id="{89ED2A08-4B7E-4921-84D5-8D9060DCE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5333846" y="806355"/>
              <a:ext cx="777370" cy="959307"/>
            </a:xfrm>
            <a:prstGeom prst="rect">
              <a:avLst/>
            </a:prstGeom>
          </p:spPr>
        </p:pic>
        <p:pic>
          <p:nvPicPr>
            <p:cNvPr id="45" name="Рисунок 44">
              <a:extLst>
                <a:ext uri="{FF2B5EF4-FFF2-40B4-BE49-F238E27FC236}">
                  <a16:creationId xmlns:a16="http://schemas.microsoft.com/office/drawing/2014/main" id="{B6E97948-3B91-49D5-8AAC-096944AEF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5583725" y="984637"/>
              <a:ext cx="271663" cy="386047"/>
            </a:xfrm>
            <a:prstGeom prst="rect">
              <a:avLst/>
            </a:prstGeom>
          </p:spPr>
        </p:pic>
      </p:grpSp>
      <p:sp>
        <p:nvSpPr>
          <p:cNvPr id="3" name="Овал 2"/>
          <p:cNvSpPr/>
          <p:nvPr/>
        </p:nvSpPr>
        <p:spPr>
          <a:xfrm>
            <a:off x="5888853" y="2339796"/>
            <a:ext cx="1758382" cy="133367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Площадь</a:t>
            </a:r>
            <a:endParaRPr lang="ru-RU" sz="1000" b="1" i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000" b="1" i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территории</a:t>
            </a:r>
            <a:endParaRPr lang="ru-RU" sz="1000" b="1" i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1612"/>
              </a:lnSpc>
            </a:pPr>
            <a:r>
              <a:rPr lang="en-US" sz="1200" b="1" dirty="0" smtClean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200" b="1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65,8 </a:t>
            </a:r>
            <a:r>
              <a:rPr lang="en-US" sz="1200" b="1" dirty="0" smtClean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тыс.км²</a:t>
            </a:r>
            <a:endParaRPr lang="en-US" sz="1200" b="1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75414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4"/>
          <p:cNvSpPr txBox="1">
            <a:spLocks/>
          </p:cNvSpPr>
          <p:nvPr/>
        </p:nvSpPr>
        <p:spPr>
          <a:xfrm>
            <a:off x="102637" y="93306"/>
            <a:ext cx="9041363" cy="85841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«Развитие системы общего образования на 2024-2028 годы»</a:t>
            </a:r>
            <a:endParaRPr lang="ru-RU" sz="20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645023"/>
              </p:ext>
            </p:extLst>
          </p:nvPr>
        </p:nvGraphicFramePr>
        <p:xfrm>
          <a:off x="252859" y="1337175"/>
          <a:ext cx="8627084" cy="158128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4501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4046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Федеральный</a:t>
                      </a:r>
                      <a:r>
                        <a:rPr lang="ru-RU" sz="1400" baseline="0" dirty="0" smtClean="0">
                          <a:effectLst/>
                        </a:rPr>
                        <a:t> бюджет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  234 650,4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   234 650,4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76263088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</a:t>
                      </a:r>
                      <a:r>
                        <a:rPr lang="ru-RU" sz="1400" baseline="0" dirty="0" smtClean="0">
                          <a:effectLst/>
                        </a:rPr>
                        <a:t> бюджет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1 609 970,7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1 607 419,7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7550102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1 091 654,8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1 008 198,5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2  936 275,9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2 850 268,6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95942" y="1001548"/>
            <a:ext cx="87409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52859" y="2980248"/>
            <a:ext cx="8570168" cy="3767676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indent="180975" algn="just"/>
            <a:r>
              <a:rPr lang="ru-RU" sz="1400" dirty="0">
                <a:solidFill>
                  <a:schemeClr val="tx1"/>
                </a:solidFill>
              </a:rPr>
              <a:t>В </a:t>
            </a:r>
            <a:r>
              <a:rPr lang="ru-RU" sz="1400" dirty="0" smtClean="0">
                <a:solidFill>
                  <a:schemeClr val="tx1"/>
                </a:solidFill>
              </a:rPr>
              <a:t>2023-2024 </a:t>
            </a:r>
            <a:r>
              <a:rPr lang="ru-RU" sz="1400" dirty="0">
                <a:solidFill>
                  <a:schemeClr val="tx1"/>
                </a:solidFill>
              </a:rPr>
              <a:t>учебном году в школах Мирнинского района количество обучающихся составило </a:t>
            </a:r>
            <a:r>
              <a:rPr lang="ru-RU" sz="1400" b="1" dirty="0">
                <a:solidFill>
                  <a:schemeClr val="tx1"/>
                </a:solidFill>
              </a:rPr>
              <a:t>10 </a:t>
            </a:r>
            <a:r>
              <a:rPr lang="ru-RU" sz="1400" b="1" dirty="0" smtClean="0">
                <a:solidFill>
                  <a:schemeClr val="tx1"/>
                </a:solidFill>
              </a:rPr>
              <a:t>270 учащихся.</a:t>
            </a:r>
          </a:p>
          <a:p>
            <a:pPr indent="180975" algn="just"/>
            <a:r>
              <a:rPr lang="ru-RU" sz="1400" dirty="0" smtClean="0">
                <a:solidFill>
                  <a:schemeClr val="tx1"/>
                </a:solidFill>
              </a:rPr>
              <a:t>Муниципальная </a:t>
            </a:r>
            <a:r>
              <a:rPr lang="ru-RU" sz="1400" dirty="0">
                <a:solidFill>
                  <a:schemeClr val="tx1"/>
                </a:solidFill>
              </a:rPr>
              <a:t>сеть общего образования представлена следующими программами: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углубленное изучение предметов в СОШ № 8,12, Политехнический лицей</a:t>
            </a:r>
            <a:r>
              <a:rPr lang="ru-RU" sz="1400" dirty="0" smtClean="0">
                <a:solidFill>
                  <a:schemeClr val="tx1"/>
                </a:solidFill>
              </a:rPr>
              <a:t>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</a:rPr>
              <a:t>профильное </a:t>
            </a:r>
            <a:r>
              <a:rPr lang="ru-RU" sz="1400" dirty="0">
                <a:solidFill>
                  <a:schemeClr val="tx1"/>
                </a:solidFill>
              </a:rPr>
              <a:t>обучение в 10-11 классах </a:t>
            </a:r>
            <a:r>
              <a:rPr lang="ru-RU" sz="1400" dirty="0" smtClean="0">
                <a:solidFill>
                  <a:schemeClr val="tx1"/>
                </a:solidFill>
              </a:rPr>
              <a:t>во всех школах</a:t>
            </a:r>
            <a:r>
              <a:rPr lang="ru-RU" sz="1400" dirty="0" smtClean="0">
                <a:solidFill>
                  <a:srgbClr val="C00000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(всего 45 классов);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</a:rPr>
              <a:t>корпоративные </a:t>
            </a:r>
            <a:r>
              <a:rPr lang="ru-RU" sz="1400" dirty="0">
                <a:solidFill>
                  <a:schemeClr val="tx1"/>
                </a:solidFill>
              </a:rPr>
              <a:t>классы «АЛРОСА-класс</a:t>
            </a:r>
            <a:r>
              <a:rPr lang="ru-RU" sz="1400" dirty="0" smtClean="0">
                <a:solidFill>
                  <a:schemeClr val="tx1"/>
                </a:solidFill>
              </a:rPr>
              <a:t>»: </a:t>
            </a:r>
            <a:r>
              <a:rPr lang="ru-RU" sz="1400" dirty="0">
                <a:solidFill>
                  <a:schemeClr val="tx1"/>
                </a:solidFill>
              </a:rPr>
              <a:t>«</a:t>
            </a:r>
            <a:r>
              <a:rPr lang="ru-RU" sz="1400" dirty="0" smtClean="0">
                <a:solidFill>
                  <a:schemeClr val="tx1"/>
                </a:solidFill>
              </a:rPr>
              <a:t>АЛРОСА-класс </a:t>
            </a:r>
            <a:r>
              <a:rPr lang="ru-RU" sz="1400" dirty="0" err="1" smtClean="0">
                <a:solidFill>
                  <a:schemeClr val="tx1"/>
                </a:solidFill>
              </a:rPr>
              <a:t>online</a:t>
            </a:r>
            <a:r>
              <a:rPr lang="ru-RU" sz="1400" dirty="0">
                <a:solidFill>
                  <a:schemeClr val="tx1"/>
                </a:solidFill>
              </a:rPr>
              <a:t>» на базе Политехнического лицея, «Роснефть-класс» на базе СОШ № </a:t>
            </a:r>
            <a:r>
              <a:rPr lang="ru-RU" sz="1400" dirty="0" smtClean="0">
                <a:solidFill>
                  <a:schemeClr val="tx1"/>
                </a:solidFill>
              </a:rPr>
              <a:t>26;</a:t>
            </a:r>
          </a:p>
          <a:p>
            <a:pPr indent="180975" algn="just"/>
            <a:r>
              <a:rPr lang="ru-RU" sz="1400" dirty="0" smtClean="0">
                <a:solidFill>
                  <a:schemeClr val="tx1"/>
                </a:solidFill>
              </a:rPr>
              <a:t>В </a:t>
            </a:r>
            <a:r>
              <a:rPr lang="ru-RU" sz="1400" dirty="0">
                <a:solidFill>
                  <a:schemeClr val="tx1"/>
                </a:solidFill>
              </a:rPr>
              <a:t>рамках муниципальной программы в мероприятиях по реализации концепции общенациональной системы выявления и развития молодых талантов РС(Я) школьники Мирнинского района принимали участие в муниципальных, региональных, всероссийских этапах Всероссийской олимпиады школьников и научно-практических </a:t>
            </a:r>
            <a:r>
              <a:rPr lang="ru-RU" sz="1400" dirty="0" smtClean="0">
                <a:solidFill>
                  <a:schemeClr val="tx1"/>
                </a:solidFill>
              </a:rPr>
              <a:t>конференциях.</a:t>
            </a:r>
          </a:p>
          <a:p>
            <a:pPr indent="180975" algn="just"/>
            <a:r>
              <a:rPr lang="ru-RU" sz="1400" dirty="0" smtClean="0">
                <a:solidFill>
                  <a:schemeClr val="tx1"/>
                </a:solidFill>
              </a:rPr>
              <a:t>Всего </a:t>
            </a:r>
            <a:r>
              <a:rPr lang="ru-RU" sz="1400" dirty="0">
                <a:solidFill>
                  <a:schemeClr val="tx1"/>
                </a:solidFill>
              </a:rPr>
              <a:t>в школьном этапе приняло участие </a:t>
            </a:r>
            <a:r>
              <a:rPr lang="ru-RU" sz="1400" b="1" dirty="0">
                <a:solidFill>
                  <a:schemeClr val="tx1"/>
                </a:solidFill>
              </a:rPr>
              <a:t>3</a:t>
            </a:r>
            <a:r>
              <a:rPr lang="ru-RU" sz="1400" b="1" dirty="0" smtClean="0">
                <a:solidFill>
                  <a:schemeClr val="tx1"/>
                </a:solidFill>
              </a:rPr>
              <a:t> 872 </a:t>
            </a:r>
            <a:r>
              <a:rPr lang="ru-RU" sz="1400" b="1" dirty="0">
                <a:solidFill>
                  <a:schemeClr val="tx1"/>
                </a:solidFill>
              </a:rPr>
              <a:t>обучающихся</a:t>
            </a:r>
            <a:r>
              <a:rPr lang="ru-RU" sz="1400" dirty="0">
                <a:solidFill>
                  <a:schemeClr val="tx1"/>
                </a:solidFill>
              </a:rPr>
              <a:t>, т.е. </a:t>
            </a:r>
            <a:r>
              <a:rPr lang="ru-RU" sz="1400" dirty="0" smtClean="0">
                <a:solidFill>
                  <a:schemeClr val="tx1"/>
                </a:solidFill>
              </a:rPr>
              <a:t>55% </a:t>
            </a:r>
            <a:r>
              <a:rPr lang="ru-RU" sz="1400" dirty="0">
                <a:solidFill>
                  <a:schemeClr val="tx1"/>
                </a:solidFill>
              </a:rPr>
              <a:t>от общего количества обучающихся 4-11 классов. Участниками муниципального этапа стали </a:t>
            </a:r>
            <a:r>
              <a:rPr lang="ru-RU" sz="1400" dirty="0" smtClean="0">
                <a:solidFill>
                  <a:schemeClr val="tx1"/>
                </a:solidFill>
              </a:rPr>
              <a:t>1057 </a:t>
            </a:r>
            <a:r>
              <a:rPr lang="ru-RU" sz="1400" dirty="0">
                <a:solidFill>
                  <a:schemeClr val="tx1"/>
                </a:solidFill>
              </a:rPr>
              <a:t>обучающихся 5-11 классов, т.е. </a:t>
            </a:r>
            <a:r>
              <a:rPr lang="ru-RU" sz="1400" dirty="0" smtClean="0">
                <a:solidFill>
                  <a:schemeClr val="tx1"/>
                </a:solidFill>
              </a:rPr>
              <a:t>17,6 </a:t>
            </a:r>
            <a:r>
              <a:rPr lang="ru-RU" sz="1400" dirty="0">
                <a:solidFill>
                  <a:schemeClr val="tx1"/>
                </a:solidFill>
              </a:rPr>
              <a:t>%. В региональном этапе Всероссийской олимпиады школьников приняли участие </a:t>
            </a:r>
            <a:r>
              <a:rPr lang="ru-RU" sz="1400" dirty="0" smtClean="0">
                <a:solidFill>
                  <a:schemeClr val="tx1"/>
                </a:solidFill>
              </a:rPr>
              <a:t>37 </a:t>
            </a:r>
            <a:r>
              <a:rPr lang="ru-RU" sz="1400" dirty="0">
                <a:solidFill>
                  <a:schemeClr val="tx1"/>
                </a:solidFill>
              </a:rPr>
              <a:t>из </a:t>
            </a:r>
            <a:r>
              <a:rPr lang="ru-RU" sz="1400" dirty="0" smtClean="0">
                <a:solidFill>
                  <a:schemeClr val="tx1"/>
                </a:solidFill>
              </a:rPr>
              <a:t>44 приглашенных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993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70" y="3922550"/>
            <a:ext cx="2284145" cy="1521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70" y="5465599"/>
            <a:ext cx="2211132" cy="1392401"/>
          </a:xfrm>
          <a:effectLst>
            <a:softEdge rad="127000"/>
          </a:effectLst>
        </p:spPr>
      </p:pic>
      <p:sp>
        <p:nvSpPr>
          <p:cNvPr id="9" name="Заголовок 4"/>
          <p:cNvSpPr txBox="1">
            <a:spLocks/>
          </p:cNvSpPr>
          <p:nvPr/>
        </p:nvSpPr>
        <p:spPr>
          <a:xfrm>
            <a:off x="102637" y="8266"/>
            <a:ext cx="9041363" cy="85841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«Развитие системы общего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образования»</a:t>
            </a:r>
            <a:endParaRPr lang="ru-RU" sz="2000" dirty="0">
              <a:solidFill>
                <a:schemeClr val="tx1"/>
              </a:solidFill>
            </a:endParaRP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на 2024-2028 годы</a:t>
            </a:r>
            <a:endParaRPr lang="ru-RU" sz="2000" dirty="0" smtClean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957804" y="3929104"/>
            <a:ext cx="5999584" cy="2777013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/>
            <a:r>
              <a:rPr lang="ru-RU" sz="1400" b="1" u="sng" dirty="0">
                <a:solidFill>
                  <a:schemeClr val="tx1"/>
                </a:solidFill>
              </a:rPr>
              <a:t>Обеспечение питанием.</a:t>
            </a:r>
            <a:r>
              <a:rPr lang="ru-RU" sz="1400" b="1" dirty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Во всех школах Мирнинского района организовано двухразовое горячее питание для обучающихся. В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году горячим питанием обеспечены </a:t>
            </a:r>
            <a:r>
              <a:rPr lang="ru-RU" sz="1400" dirty="0" smtClean="0">
                <a:solidFill>
                  <a:schemeClr val="tx1"/>
                </a:solidFill>
              </a:rPr>
              <a:t>100</a:t>
            </a:r>
            <a:r>
              <a:rPr lang="ru-RU" sz="1400" b="1" dirty="0" smtClean="0">
                <a:solidFill>
                  <a:schemeClr val="tx1"/>
                </a:solidFill>
              </a:rPr>
              <a:t>% </a:t>
            </a:r>
            <a:r>
              <a:rPr lang="ru-RU" sz="1400" dirty="0">
                <a:solidFill>
                  <a:schemeClr val="tx1"/>
                </a:solidFill>
              </a:rPr>
              <a:t>всех обучающихся, льготным питанием - </a:t>
            </a:r>
            <a:r>
              <a:rPr lang="ru-RU" sz="1400" b="1" dirty="0">
                <a:solidFill>
                  <a:schemeClr val="tx1"/>
                </a:solidFill>
              </a:rPr>
              <a:t>100%.</a:t>
            </a:r>
          </a:p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С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года за счет средств АК «АЛРОСА» (ПАО) организовано бесплатное горячее питание обучающихся 5-11 классов Мирнинского района. На эту цель выделена субсидия в сумме </a:t>
            </a:r>
            <a:r>
              <a:rPr lang="ru-RU" sz="1400" b="1" dirty="0" smtClean="0">
                <a:solidFill>
                  <a:schemeClr val="tx1"/>
                </a:solidFill>
              </a:rPr>
              <a:t>165 00,0 </a:t>
            </a:r>
            <a:r>
              <a:rPr lang="ru-RU" sz="1400" dirty="0">
                <a:solidFill>
                  <a:schemeClr val="tx1"/>
                </a:solidFill>
              </a:rPr>
              <a:t>тыс. рублей. Средства на льготное (бесплатное) питание из бюджета </a:t>
            </a:r>
            <a:r>
              <a:rPr lang="ru-RU" sz="1400" dirty="0" smtClean="0">
                <a:solidFill>
                  <a:schemeClr val="tx1"/>
                </a:solidFill>
              </a:rPr>
              <a:t>МР </a:t>
            </a:r>
            <a:r>
              <a:rPr lang="ru-RU" sz="1400" dirty="0">
                <a:solidFill>
                  <a:schemeClr val="tx1"/>
                </a:solidFill>
              </a:rPr>
              <a:t>«Мирнинский район»  составили </a:t>
            </a:r>
            <a:r>
              <a:rPr lang="ru-RU" sz="1400" b="1" dirty="0" smtClean="0">
                <a:solidFill>
                  <a:schemeClr val="tx1"/>
                </a:solidFill>
              </a:rPr>
              <a:t>33</a:t>
            </a:r>
            <a:r>
              <a:rPr lang="ru-RU" sz="1400" b="1" dirty="0">
                <a:solidFill>
                  <a:schemeClr val="tx1"/>
                </a:solidFill>
              </a:rPr>
              <a:t> </a:t>
            </a:r>
            <a:r>
              <a:rPr lang="ru-RU" sz="1400" b="1" dirty="0" smtClean="0">
                <a:solidFill>
                  <a:schemeClr val="tx1"/>
                </a:solidFill>
              </a:rPr>
              <a:t>021,0 </a:t>
            </a:r>
            <a:r>
              <a:rPr lang="ru-RU" sz="1400" dirty="0">
                <a:solidFill>
                  <a:schemeClr val="tx1"/>
                </a:solidFill>
              </a:rPr>
              <a:t>тыс. рублей. </a:t>
            </a:r>
          </a:p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В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году все первоклассники района два раза в неделю получали молочную продукцию местного производства в индивидуальной асептической упаковке в объеме 200 мл. за счет средств Федерального бюджета.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270588" y="866683"/>
            <a:ext cx="8686800" cy="2949537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80975" algn="just">
              <a:spcAft>
                <a:spcPts val="0"/>
              </a:spcAft>
              <a:tabLst>
                <a:tab pos="3987165" algn="l"/>
              </a:tabLst>
            </a:pPr>
            <a:r>
              <a:rPr lang="ru-RU" sz="1400" dirty="0">
                <a:solidFill>
                  <a:schemeClr val="tx1"/>
                </a:solidFill>
              </a:rPr>
              <a:t>В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году образовательные организации Мирнинского района принимали участие в следующих федеральных и региональных проектах Национального проекта «Образование», в том числе: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tx1"/>
                </a:solidFill>
              </a:rPr>
              <a:t>Проект </a:t>
            </a:r>
            <a:r>
              <a:rPr lang="ru-RU" sz="1400" b="1" u="sng" dirty="0">
                <a:solidFill>
                  <a:schemeClr val="tx1"/>
                </a:solidFill>
              </a:rPr>
              <a:t>«Современная школа»</a:t>
            </a:r>
            <a:r>
              <a:rPr lang="ru-RU" sz="1400" dirty="0">
                <a:solidFill>
                  <a:schemeClr val="tx1"/>
                </a:solidFill>
              </a:rPr>
              <a:t>. В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г. на базе МБОУ «СОШ № </a:t>
            </a:r>
            <a:r>
              <a:rPr lang="ru-RU" sz="1400" dirty="0" smtClean="0">
                <a:solidFill>
                  <a:schemeClr val="tx1"/>
                </a:solidFill>
              </a:rPr>
              <a:t>5», </a:t>
            </a:r>
            <a:r>
              <a:rPr lang="ru-RU" sz="1400" dirty="0">
                <a:solidFill>
                  <a:schemeClr val="tx1"/>
                </a:solidFill>
              </a:rPr>
              <a:t>МАОУ «СОШ № </a:t>
            </a:r>
            <a:r>
              <a:rPr lang="ru-RU" sz="1400" dirty="0" smtClean="0">
                <a:solidFill>
                  <a:schemeClr val="tx1"/>
                </a:solidFill>
              </a:rPr>
              <a:t>26» </a:t>
            </a:r>
            <a:r>
              <a:rPr lang="ru-RU" sz="1400" dirty="0">
                <a:solidFill>
                  <a:schemeClr val="tx1"/>
                </a:solidFill>
              </a:rPr>
              <a:t>открыты Центры образования естественно-научной и технологической направленностей «Точка роста». В настоящее время на территории </a:t>
            </a:r>
            <a:r>
              <a:rPr lang="ru-RU" sz="1400" dirty="0" smtClean="0">
                <a:solidFill>
                  <a:schemeClr val="tx1"/>
                </a:solidFill>
              </a:rPr>
              <a:t>МР </a:t>
            </a:r>
            <a:r>
              <a:rPr lang="ru-RU" sz="1400" dirty="0">
                <a:solidFill>
                  <a:schemeClr val="tx1"/>
                </a:solidFill>
              </a:rPr>
              <a:t>«Мирнинский район» функционируют </a:t>
            </a:r>
            <a:r>
              <a:rPr lang="ru-RU" sz="1400" dirty="0" smtClean="0">
                <a:solidFill>
                  <a:schemeClr val="tx1"/>
                </a:solidFill>
              </a:rPr>
              <a:t>16 </a:t>
            </a:r>
            <a:r>
              <a:rPr lang="ru-RU" sz="1400" dirty="0">
                <a:solidFill>
                  <a:schemeClr val="tx1"/>
                </a:solidFill>
              </a:rPr>
              <a:t>центров «Точка роста», из них 4 Центра </a:t>
            </a:r>
            <a:r>
              <a:rPr lang="ru-RU" sz="1400" b="1" i="1" dirty="0">
                <a:solidFill>
                  <a:schemeClr val="tx1"/>
                </a:solidFill>
              </a:rPr>
              <a:t>цифрового и гуманитарного профилей</a:t>
            </a:r>
            <a:r>
              <a:rPr lang="ru-RU" sz="1400" dirty="0">
                <a:solidFill>
                  <a:schemeClr val="tx1"/>
                </a:solidFill>
              </a:rPr>
              <a:t>, </a:t>
            </a:r>
            <a:r>
              <a:rPr lang="ru-RU" sz="1400" dirty="0" smtClean="0">
                <a:solidFill>
                  <a:schemeClr val="tx1"/>
                </a:solidFill>
              </a:rPr>
              <a:t>12 </a:t>
            </a:r>
            <a:r>
              <a:rPr lang="ru-RU" sz="1400" dirty="0">
                <a:solidFill>
                  <a:schemeClr val="tx1"/>
                </a:solidFill>
              </a:rPr>
              <a:t>Центров</a:t>
            </a:r>
            <a:r>
              <a:rPr lang="ru-RU" sz="1400" b="1" i="1" dirty="0">
                <a:solidFill>
                  <a:schemeClr val="tx1"/>
                </a:solidFill>
              </a:rPr>
              <a:t> естественно-научной и технологической направленностей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chemeClr val="tx1"/>
                </a:solidFill>
              </a:rPr>
              <a:t>Проект</a:t>
            </a:r>
            <a:r>
              <a:rPr lang="ru-RU" sz="1400" b="1" dirty="0">
                <a:solidFill>
                  <a:schemeClr val="tx1"/>
                </a:solidFill>
              </a:rPr>
              <a:t> </a:t>
            </a:r>
            <a:r>
              <a:rPr lang="ru-RU" sz="1400" b="1" u="sng" dirty="0">
                <a:solidFill>
                  <a:schemeClr val="tx1"/>
                </a:solidFill>
              </a:rPr>
              <a:t>«Цифровая образовательная среда».</a:t>
            </a:r>
            <a:r>
              <a:rPr lang="ru-RU" sz="1400" b="1" dirty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В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году в Мирнинском районе в проект по внедрению цифровой образовательной среды была включена МАОУ «СОШ №</a:t>
            </a:r>
            <a:r>
              <a:rPr lang="ru-RU" sz="1400" dirty="0" smtClean="0">
                <a:solidFill>
                  <a:schemeClr val="tx1"/>
                </a:solidFill>
              </a:rPr>
              <a:t>23 им. Г.А. </a:t>
            </a:r>
            <a:r>
              <a:rPr lang="ru-RU" sz="1400" dirty="0" err="1" smtClean="0">
                <a:solidFill>
                  <a:schemeClr val="tx1"/>
                </a:solidFill>
              </a:rPr>
              <a:t>Кадзова</a:t>
            </a:r>
            <a:r>
              <a:rPr lang="ru-RU" sz="1400" dirty="0" smtClean="0">
                <a:solidFill>
                  <a:schemeClr val="tx1"/>
                </a:solidFill>
              </a:rPr>
              <a:t>». </a:t>
            </a:r>
            <a:r>
              <a:rPr lang="ru-RU" sz="1400" dirty="0">
                <a:solidFill>
                  <a:schemeClr val="tx1"/>
                </a:solidFill>
              </a:rPr>
              <a:t>Школа получила оборудование на сумму </a:t>
            </a:r>
            <a:r>
              <a:rPr lang="ru-RU" sz="1400" b="1" dirty="0">
                <a:solidFill>
                  <a:schemeClr val="tx1"/>
                </a:solidFill>
              </a:rPr>
              <a:t>4</a:t>
            </a:r>
            <a:r>
              <a:rPr lang="ru-RU" sz="1400" b="1" dirty="0" smtClean="0">
                <a:solidFill>
                  <a:schemeClr val="tx1"/>
                </a:solidFill>
              </a:rPr>
              <a:t> 091 645,88 </a:t>
            </a:r>
            <a:r>
              <a:rPr lang="ru-RU" sz="1400" dirty="0">
                <a:solidFill>
                  <a:schemeClr val="tx1"/>
                </a:solidFill>
              </a:rPr>
              <a:t>рублей. В настоящее время на территории района в проекте участвует </a:t>
            </a:r>
            <a:r>
              <a:rPr lang="ru-RU" sz="1400" dirty="0" smtClean="0">
                <a:solidFill>
                  <a:schemeClr val="tx1"/>
                </a:solidFill>
              </a:rPr>
              <a:t>11 </a:t>
            </a:r>
            <a:r>
              <a:rPr lang="ru-RU" sz="1400" dirty="0">
                <a:solidFill>
                  <a:schemeClr val="tx1"/>
                </a:solidFill>
              </a:rPr>
              <a:t>школ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427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\\server\Общая папка\Кириченко Л.Ю\для брошюры Бюджет для граждан\Доступное дополнительное образование\Биоквантум-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006" y="5091566"/>
            <a:ext cx="2156973" cy="1623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\\server\Общая папка\Кириченко Л.Ю\для брошюры Бюджет для граждан\Доступное дополнительное образование\Пром.дизайн-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890" y="5029516"/>
            <a:ext cx="2553905" cy="1685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97206" y="1"/>
            <a:ext cx="8149589" cy="8186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914400" fontAlgn="base" hangingPunct="0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000" b="1" kern="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МУНИЦИПАЛЬНАЯ ПРОГРАММА</a:t>
            </a:r>
          </a:p>
          <a:p>
            <a:pPr lvl="0" algn="ctr" defTabSz="914400" fontAlgn="base" hangingPunct="0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000" b="1" kern="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«ДОСТУПНОЕ ДОПОЛНИТЕЛЬНОЕ ОБРАЗОВАНИЕ» на 2024 - 2028 годы</a:t>
            </a:r>
            <a:endParaRPr lang="ru-RU" sz="2000" b="1" dirty="0"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81" y="780192"/>
            <a:ext cx="7349438" cy="4249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06" y="5029516"/>
            <a:ext cx="2611029" cy="1685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438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0" y="818607"/>
            <a:ext cx="8475783" cy="357611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ЦЕЛИ: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ru-RU" sz="1600" dirty="0" smtClean="0"/>
              <a:t>1</a:t>
            </a:r>
            <a:r>
              <a:rPr lang="ru-RU" sz="1600" dirty="0"/>
              <a:t>.</a:t>
            </a:r>
            <a:r>
              <a:rPr lang="ru-RU" sz="17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600" dirty="0" smtClean="0"/>
              <a:t>Обеспечение </a:t>
            </a:r>
            <a:r>
              <a:rPr lang="ru-RU" sz="1600" dirty="0"/>
              <a:t>эффективности и доступности качественного дополнительного образования в организациях дополнительного образования </a:t>
            </a:r>
            <a:r>
              <a:rPr lang="ru-RU" sz="1600" dirty="0" smtClean="0"/>
              <a:t>МР </a:t>
            </a:r>
            <a:r>
              <a:rPr lang="ru-RU" sz="1600" dirty="0"/>
              <a:t>«Мирнинский район</a:t>
            </a:r>
            <a:r>
              <a:rPr lang="ru-RU" sz="1600" dirty="0" smtClean="0"/>
              <a:t>».</a:t>
            </a:r>
          </a:p>
          <a:p>
            <a:pPr marL="0" indent="0">
              <a:buNone/>
            </a:pPr>
            <a:r>
              <a:rPr lang="ru-RU" sz="1600" dirty="0" smtClean="0"/>
              <a:t>2. Организация </a:t>
            </a:r>
            <a:r>
              <a:rPr lang="ru-RU" sz="1600" dirty="0"/>
              <a:t>качественного отдыха и оздоровления детей, </a:t>
            </a:r>
            <a:r>
              <a:rPr lang="ru-RU" sz="1600" dirty="0" smtClean="0"/>
              <a:t>занятости детей </a:t>
            </a:r>
            <a:r>
              <a:rPr lang="ru-RU" sz="1600" dirty="0"/>
              <a:t>в возрасте от 6 лет 6 месяцев до 18 </a:t>
            </a:r>
            <a:r>
              <a:rPr lang="ru-RU" sz="1600" dirty="0" smtClean="0"/>
              <a:t>лет.</a:t>
            </a:r>
            <a:endParaRPr lang="ru-RU" sz="1600" dirty="0"/>
          </a:p>
          <a:p>
            <a:pPr marL="0" indent="0">
              <a:buNone/>
            </a:pPr>
            <a:r>
              <a:rPr lang="ru-RU" sz="1600" dirty="0"/>
              <a:t> </a:t>
            </a: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600" b="1" u="sng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 algn="just">
              <a:lnSpc>
                <a:spcPct val="100000"/>
              </a:lnSpc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270510" algn="l"/>
                <a:tab pos="630555" algn="l"/>
              </a:tabLst>
            </a:pPr>
            <a:r>
              <a:rPr lang="ru-RU" sz="1600" dirty="0"/>
              <a:t>Создание условий для самореализации и развития талантов обучающихся, воспитание гармонично развитой </a:t>
            </a:r>
            <a:r>
              <a:rPr lang="ru-RU" sz="1600" dirty="0" smtClean="0"/>
              <a:t>личности</a:t>
            </a:r>
            <a:r>
              <a:rPr lang="ru-RU" sz="1600" dirty="0"/>
              <a:t>;</a:t>
            </a:r>
          </a:p>
          <a:p>
            <a:pPr algn="just">
              <a:lnSpc>
                <a:spcPct val="100000"/>
              </a:lnSpc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270510" algn="l"/>
                <a:tab pos="630555" algn="l"/>
              </a:tabLst>
            </a:pPr>
            <a:r>
              <a:rPr lang="ru-RU" sz="1600" dirty="0"/>
              <a:t>Совершенствование материально-технической базы для реализации обновленных образовательных программ инновационной направленности, в том числе </a:t>
            </a:r>
            <a:r>
              <a:rPr lang="ru-RU" sz="1600" dirty="0" smtClean="0"/>
              <a:t>спортивной;</a:t>
            </a:r>
            <a:endParaRPr lang="ru-RU" sz="1600" dirty="0"/>
          </a:p>
          <a:p>
            <a:pPr algn="just">
              <a:lnSpc>
                <a:spcPct val="100000"/>
              </a:lnSpc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270510" algn="l"/>
                <a:tab pos="630555" algn="l"/>
              </a:tabLst>
            </a:pPr>
            <a:r>
              <a:rPr lang="ru-RU" sz="1600" dirty="0"/>
              <a:t>Создание условий для повышения уровня физической подготовленности и спортивных результатов с учётом требований дополнительных образовательных программ по видам </a:t>
            </a:r>
            <a:r>
              <a:rPr lang="ru-RU" sz="1600" dirty="0" smtClean="0"/>
              <a:t>спорта;</a:t>
            </a:r>
            <a:endParaRPr lang="ru-RU" sz="1600" dirty="0"/>
          </a:p>
          <a:p>
            <a:pPr algn="just">
              <a:lnSpc>
                <a:spcPct val="100000"/>
              </a:lnSpc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270510" algn="l"/>
                <a:tab pos="630555" algn="l"/>
              </a:tabLst>
            </a:pPr>
            <a:r>
              <a:rPr lang="ru-RU" sz="1600" dirty="0"/>
              <a:t>Обеспечение комплексной безопасности, эффективного и рационального содержания имущества в организациях дополнительного </a:t>
            </a:r>
            <a:r>
              <a:rPr lang="ru-RU" sz="1600" dirty="0" smtClean="0"/>
              <a:t>образования;</a:t>
            </a:r>
            <a:endParaRPr lang="ru-RU" sz="1600" dirty="0"/>
          </a:p>
          <a:p>
            <a:pPr algn="just">
              <a:lnSpc>
                <a:spcPct val="100000"/>
              </a:lnSpc>
              <a:buClr>
                <a:srgbClr val="C00000"/>
              </a:buClr>
              <a:buFont typeface="Wingdings" panose="05000000000000000000" pitchFamily="2" charset="2"/>
              <a:buChar char="ü"/>
              <a:tabLst>
                <a:tab pos="270510" algn="l"/>
                <a:tab pos="630555" algn="l"/>
              </a:tabLst>
            </a:pPr>
            <a:r>
              <a:rPr lang="ru-RU" sz="1600" dirty="0"/>
              <a:t>Создание условий для организации качественного отдыха, оздоровления и занятости детей в возрасте от 6 лет 6 месяцев до 18 лет.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093000"/>
              </p:ext>
            </p:extLst>
          </p:nvPr>
        </p:nvGraphicFramePr>
        <p:xfrm>
          <a:off x="365760" y="4860628"/>
          <a:ext cx="8532000" cy="173228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610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1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</a:t>
                      </a:r>
                      <a:r>
                        <a:rPr lang="ru-RU" sz="1400" baseline="0" dirty="0" smtClean="0">
                          <a:effectLst/>
                        </a:rPr>
                        <a:t> бюджет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    9 834,7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      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435,2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     432,0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     432,0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446,4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7550102"/>
                  </a:ext>
                </a:extLst>
              </a:tr>
              <a:tr h="5411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745 187,7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782 162,0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553 981,1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50" kern="1200" dirty="0" smtClean="0">
                          <a:effectLst/>
                        </a:rPr>
                        <a:t>554 028,5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50" b="0" kern="1200" dirty="0" smtClean="0">
                          <a:effectLst/>
                        </a:rPr>
                        <a:t>502 737,3</a:t>
                      </a:r>
                      <a:endParaRPr lang="ru-RU" sz="1400" b="0" i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755 022,4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782 </a:t>
                      </a:r>
                      <a:r>
                        <a:rPr lang="ru-RU" sz="1400" kern="1200" dirty="0" smtClean="0">
                          <a:effectLst/>
                        </a:rPr>
                        <a:t>597,2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554 413,1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554 460,5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503 183,7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497206" y="1"/>
            <a:ext cx="8149589" cy="8186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914400" fontAlgn="base" hangingPunct="0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000" b="1" kern="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МУНИЦИПАЛЬНАЯ ПРОГРАММА</a:t>
            </a:r>
          </a:p>
          <a:p>
            <a:pPr lvl="0" algn="ctr" defTabSz="914400" fontAlgn="base" hangingPunct="0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000" b="1" kern="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«ДОСТУПНОЕ ДОПОЛНИТЕЛЬНОЕ ОБРАЗОВАНИЕ» на 2024-2028 годы</a:t>
            </a:r>
            <a:endParaRPr lang="ru-RU" sz="2000" b="1" dirty="0"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65760" y="4445726"/>
            <a:ext cx="9073709" cy="829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8854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4"/>
          <p:cNvSpPr txBox="1">
            <a:spLocks/>
          </p:cNvSpPr>
          <p:nvPr/>
        </p:nvSpPr>
        <p:spPr>
          <a:xfrm>
            <a:off x="102637" y="93306"/>
            <a:ext cx="9041363" cy="61437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«Доступное дополнительное образование на 2024-2028 годы»</a:t>
            </a:r>
            <a:endParaRPr lang="ru-RU" sz="20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867649"/>
              </p:ext>
            </p:extLst>
          </p:nvPr>
        </p:nvGraphicFramePr>
        <p:xfrm>
          <a:off x="342433" y="1122064"/>
          <a:ext cx="8627084" cy="127573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4501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4046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</a:t>
                      </a:r>
                      <a:r>
                        <a:rPr lang="ru-RU" sz="1400" baseline="0" dirty="0" smtClean="0">
                          <a:effectLst/>
                        </a:rPr>
                        <a:t> бюджет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    9 834,7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    9 820,1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7550102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745 187,7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538 831,1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755</a:t>
                      </a:r>
                      <a:r>
                        <a:rPr lang="ru-RU" sz="1400" baseline="0" dirty="0" smtClean="0">
                          <a:effectLst/>
                        </a:rPr>
                        <a:t> 022,4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548 651,2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09776" y="780936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309775" y="4546624"/>
            <a:ext cx="8659742" cy="811522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600"/>
              </a:spcBef>
            </a:pPr>
            <a:r>
              <a:rPr lang="ru-RU" sz="1400" dirty="0">
                <a:solidFill>
                  <a:schemeClr val="tx1"/>
                </a:solidFill>
              </a:rPr>
              <a:t> Третий год на базе МАУ ДО «ЦДО» г. Мирный открыт «</a:t>
            </a:r>
            <a:r>
              <a:rPr lang="ru-RU" sz="1400" b="1" dirty="0">
                <a:solidFill>
                  <a:schemeClr val="tx1"/>
                </a:solidFill>
              </a:rPr>
              <a:t>Центр цифрового образования детей «IT-Куб», </a:t>
            </a:r>
            <a:r>
              <a:rPr lang="ru-RU" sz="1400" dirty="0">
                <a:solidFill>
                  <a:schemeClr val="tx1"/>
                </a:solidFill>
              </a:rPr>
              <a:t>обучение в котором осуществляется по перечню образовательных направлений. Численность детей (по состоянию на 31.12.2023) в возрасте от 5 до 18 лет обучающихся за счет средств бюджета района по дополнительным общеобразовательным программам Центра «IT-куб» составляет </a:t>
            </a:r>
            <a:r>
              <a:rPr lang="ru-RU" sz="1400" b="1" dirty="0">
                <a:solidFill>
                  <a:schemeClr val="tx1"/>
                </a:solidFill>
              </a:rPr>
              <a:t>403 </a:t>
            </a:r>
            <a:r>
              <a:rPr lang="ru-RU" sz="1400" dirty="0">
                <a:solidFill>
                  <a:schemeClr val="tx1"/>
                </a:solidFill>
              </a:rPr>
              <a:t>обучающихся.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309775" y="3562497"/>
            <a:ext cx="8659741" cy="847610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80975" algn="just" defTabSz="685800"/>
            <a:r>
              <a:rPr lang="ru-RU" sz="1400" dirty="0" smtClean="0">
                <a:solidFill>
                  <a:schemeClr val="tx1"/>
                </a:solidFill>
              </a:rPr>
              <a:t>на базе Центра </a:t>
            </a:r>
            <a:r>
              <a:rPr lang="ru-RU" sz="1400" dirty="0">
                <a:solidFill>
                  <a:schemeClr val="tx1"/>
                </a:solidFill>
              </a:rPr>
              <a:t>дополнительного образования г. Мирный продолжает функционировать </a:t>
            </a:r>
            <a:r>
              <a:rPr lang="ru-RU" sz="1400" b="1" dirty="0">
                <a:solidFill>
                  <a:schemeClr val="tx1"/>
                </a:solidFill>
              </a:rPr>
              <a:t>Детский технопарк</a:t>
            </a:r>
            <a:r>
              <a:rPr lang="ru-RU" sz="1400" dirty="0">
                <a:solidFill>
                  <a:schemeClr val="tx1"/>
                </a:solidFill>
              </a:rPr>
              <a:t>, в рамках которого работают студии технической направленности (</a:t>
            </a:r>
            <a:r>
              <a:rPr lang="ru-RU" sz="1400" dirty="0" err="1">
                <a:solidFill>
                  <a:schemeClr val="tx1"/>
                </a:solidFill>
              </a:rPr>
              <a:t>Робоквантум</a:t>
            </a:r>
            <a:r>
              <a:rPr lang="ru-RU" sz="1400" dirty="0">
                <a:solidFill>
                  <a:schemeClr val="tx1"/>
                </a:solidFill>
              </a:rPr>
              <a:t>, Промышленный дизайн, 1 высокотехнологичный Хайтек-цех). Дополняют работу Детского технопарка студия по программе профориентации «Техно модуль «АЛРОСА».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309776" y="2522775"/>
            <a:ext cx="8659741" cy="903205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80975" algn="just" defTabSz="685800"/>
            <a:r>
              <a:rPr lang="ru-RU" sz="1400" dirty="0">
                <a:solidFill>
                  <a:schemeClr val="tx1"/>
                </a:solidFill>
              </a:rPr>
              <a:t>В учреждениях дополнительного образования Мирнинского района ведутся занятия по </a:t>
            </a:r>
            <a:r>
              <a:rPr lang="ru-RU" sz="1400" b="1" dirty="0" smtClean="0">
                <a:solidFill>
                  <a:schemeClr val="tx1"/>
                </a:solidFill>
              </a:rPr>
              <a:t>203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дополнительным общеразвивающим программам и дополнительным предпрофессиональным программам технической, естественно-научной, социально-гуманитарной, физкультурно-спортивной, художественной направленности. Общий охват составляет </a:t>
            </a:r>
            <a:r>
              <a:rPr lang="ru-RU" sz="1400" b="1" dirty="0">
                <a:solidFill>
                  <a:schemeClr val="tx1"/>
                </a:solidFill>
              </a:rPr>
              <a:t>5 </a:t>
            </a:r>
            <a:r>
              <a:rPr lang="ru-RU" sz="1400" b="1" dirty="0" smtClean="0">
                <a:solidFill>
                  <a:schemeClr val="tx1"/>
                </a:solidFill>
              </a:rPr>
              <a:t>889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человек. </a:t>
            </a: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09775" y="5494663"/>
            <a:ext cx="8659742" cy="439608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80975" algn="just" defTabSz="685800"/>
            <a:r>
              <a:rPr lang="ru-RU" sz="1400" dirty="0">
                <a:solidFill>
                  <a:schemeClr val="tx1"/>
                </a:solidFill>
              </a:rPr>
              <a:t>В </a:t>
            </a:r>
            <a:r>
              <a:rPr lang="ru-RU" sz="1400" dirty="0" smtClean="0">
                <a:solidFill>
                  <a:schemeClr val="tx1"/>
                </a:solidFill>
              </a:rPr>
              <a:t>2023-2024 учебном </a:t>
            </a:r>
            <a:r>
              <a:rPr lang="ru-RU" sz="1400" dirty="0">
                <a:solidFill>
                  <a:schemeClr val="tx1"/>
                </a:solidFill>
              </a:rPr>
              <a:t>году в МАУ ДО «ЦДО» г. Мирный состоялось открытие анимационной студии </a:t>
            </a:r>
            <a:r>
              <a:rPr lang="ru-RU" sz="1400" b="1" dirty="0">
                <a:solidFill>
                  <a:schemeClr val="tx1"/>
                </a:solidFill>
              </a:rPr>
              <a:t>«Север» </a:t>
            </a:r>
            <a:r>
              <a:rPr lang="ru-RU" sz="1400" dirty="0">
                <a:solidFill>
                  <a:schemeClr val="tx1"/>
                </a:solidFill>
              </a:rPr>
              <a:t>в рамках реализации проекта Детской Ассамблеи народов РС (Я).</a:t>
            </a: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309775" y="6070788"/>
            <a:ext cx="8659742" cy="699238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80975" algn="just" defTabSz="685800"/>
            <a:r>
              <a:rPr lang="ru-RU" sz="1400" dirty="0">
                <a:solidFill>
                  <a:schemeClr val="tx1"/>
                </a:solidFill>
              </a:rPr>
              <a:t>В летний период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года была организована работа </a:t>
            </a:r>
            <a:r>
              <a:rPr lang="ru-RU" sz="1400" b="1" dirty="0">
                <a:solidFill>
                  <a:schemeClr val="tx1"/>
                </a:solidFill>
              </a:rPr>
              <a:t>летних оздоровительных учреждений </a:t>
            </a:r>
            <a:r>
              <a:rPr lang="ru-RU" sz="1400" dirty="0">
                <a:solidFill>
                  <a:schemeClr val="tx1"/>
                </a:solidFill>
              </a:rPr>
              <a:t>на базе 26 образовательных организаций (</a:t>
            </a:r>
            <a:r>
              <a:rPr lang="ru-RU" sz="1400" dirty="0" smtClean="0">
                <a:solidFill>
                  <a:schemeClr val="tx1"/>
                </a:solidFill>
              </a:rPr>
              <a:t>18 </a:t>
            </a:r>
            <a:r>
              <a:rPr lang="ru-RU" sz="1400" dirty="0">
                <a:solidFill>
                  <a:schemeClr val="tx1"/>
                </a:solidFill>
              </a:rPr>
              <a:t>лагерей с дневным пребыванием детей, 9 лагерей труда и отдыха) с общим охватом </a:t>
            </a:r>
            <a:r>
              <a:rPr lang="ru-RU" sz="1400" dirty="0" smtClean="0">
                <a:solidFill>
                  <a:schemeClr val="tx1"/>
                </a:solidFill>
              </a:rPr>
              <a:t>4</a:t>
            </a:r>
            <a:r>
              <a:rPr lang="ru-RU" sz="1400" b="1" dirty="0" smtClean="0">
                <a:solidFill>
                  <a:schemeClr val="tx1"/>
                </a:solidFill>
              </a:rPr>
              <a:t> 479 </a:t>
            </a:r>
            <a:r>
              <a:rPr lang="ru-RU" sz="1400" dirty="0">
                <a:solidFill>
                  <a:schemeClr val="tx1"/>
                </a:solidFill>
              </a:rPr>
              <a:t>детей.</a:t>
            </a:r>
          </a:p>
        </p:txBody>
      </p:sp>
    </p:spTree>
    <p:extLst>
      <p:ext uri="{BB962C8B-B14F-4D97-AF65-F5344CB8AC3E}">
        <p14:creationId xmlns:p14="http://schemas.microsoft.com/office/powerpoint/2010/main" val="72550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59997" y="116190"/>
            <a:ext cx="8424007" cy="804251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«ДОПОЛНИТЕЛЬНОЕ </a:t>
            </a:r>
            <a:r>
              <a:rPr lang="ru-RU" sz="2000" b="1" dirty="0">
                <a:solidFill>
                  <a:schemeClr val="tx1"/>
                </a:solidFill>
              </a:rPr>
              <a:t>ОБРАЗОВАНИЕ В ДЕТСКИХ ШКОЛАХ </a:t>
            </a:r>
            <a:r>
              <a:rPr lang="ru-RU" sz="2000" b="1" dirty="0" smtClean="0">
                <a:solidFill>
                  <a:schemeClr val="tx1"/>
                </a:solidFill>
              </a:rPr>
              <a:t>ИСКУССТВ»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на 2024-2028 годы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Screenshot (Надежда Александровна) 15-02-2024 14-57-43.png"/>
          <p:cNvPicPr/>
          <p:nvPr/>
        </p:nvPicPr>
        <p:blipFill rotWithShape="1">
          <a:blip r:embed="rId2" cstate="print"/>
          <a:srcRect l="11419" t="12292" r="5368" b="1300"/>
          <a:stretch/>
        </p:blipFill>
        <p:spPr>
          <a:xfrm>
            <a:off x="2505269" y="920441"/>
            <a:ext cx="4399383" cy="3303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Screenshot (Надежда Александровна) 15-02-2024 14-58-34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359997" y="4441370"/>
            <a:ext cx="4040155" cy="2146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Screenshot (Надежда Александровна) 15-02-2024 14-58-17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4921130" y="4441370"/>
            <a:ext cx="3862874" cy="2136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7419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301" y="1023814"/>
            <a:ext cx="8450384" cy="573258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17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17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600" dirty="0"/>
              <a:t>Обеспечение устойчивой системы дополнительного (предпрофессионального и общеразвивающего) образования в муниципальных учреждениях дополнительного </a:t>
            </a:r>
            <a:r>
              <a:rPr lang="ru-RU" sz="1600" dirty="0" smtClean="0"/>
              <a:t>образования </a:t>
            </a:r>
            <a:r>
              <a:rPr lang="ru-RU" sz="1600" dirty="0"/>
              <a:t>в сфере искусств Мирнинского </a:t>
            </a:r>
            <a:r>
              <a:rPr lang="ru-RU" sz="1600" dirty="0" smtClean="0"/>
              <a:t>района.</a:t>
            </a:r>
            <a:endParaRPr lang="ru-RU" sz="1600" dirty="0"/>
          </a:p>
          <a:p>
            <a:pPr marL="0" indent="0" algn="just">
              <a:buNone/>
            </a:pPr>
            <a:r>
              <a:rPr lang="ru-RU" dirty="0" smtClean="0"/>
              <a:t> </a:t>
            </a: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b="1" u="sng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Создание </a:t>
            </a:r>
            <a:r>
              <a:rPr lang="ru-RU" sz="1600" dirty="0"/>
              <a:t>условий для доступного дополнительного </a:t>
            </a:r>
            <a:r>
              <a:rPr lang="ru-RU" sz="1600" dirty="0" smtClean="0"/>
              <a:t>образования;</a:t>
            </a: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Создание </a:t>
            </a:r>
            <a:r>
              <a:rPr lang="ru-RU" sz="1600" dirty="0"/>
              <a:t>условий для дальнейшего развития творческого потенциала учащихся и педагогических </a:t>
            </a:r>
            <a:r>
              <a:rPr lang="ru-RU" sz="1600" dirty="0" smtClean="0"/>
              <a:t>работников</a:t>
            </a:r>
            <a:r>
              <a:rPr lang="ru-RU" sz="1600" dirty="0"/>
              <a:t>;</a:t>
            </a:r>
            <a:endParaRPr lang="ru-RU" sz="1600" dirty="0" smtClean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Организация </a:t>
            </a:r>
            <a:r>
              <a:rPr lang="ru-RU" sz="1600" dirty="0"/>
              <a:t>комплексной безопасности, комфортных </a:t>
            </a:r>
            <a:r>
              <a:rPr lang="ru-RU" sz="1600" dirty="0" smtClean="0"/>
              <a:t>условий</a:t>
            </a:r>
            <a:r>
              <a:rPr lang="ru-RU" sz="1600" dirty="0"/>
              <a:t>, эффективного и рационального содержания </a:t>
            </a:r>
            <a:r>
              <a:rPr lang="ru-RU" sz="1600" dirty="0" smtClean="0"/>
              <a:t>имущества</a:t>
            </a:r>
            <a:r>
              <a:rPr lang="ru-RU" sz="1600" dirty="0"/>
              <a:t>.</a:t>
            </a:r>
          </a:p>
          <a:p>
            <a:pPr marL="0" indent="0">
              <a:buNone/>
            </a:pPr>
            <a:endParaRPr lang="ru-RU" sz="2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ОБЕСПЕЧЕНИЕ ПРОГРАММЫ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: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954974"/>
              </p:ext>
            </p:extLst>
          </p:nvPr>
        </p:nvGraphicFramePr>
        <p:xfrm>
          <a:off x="365760" y="4419403"/>
          <a:ext cx="8532000" cy="177893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610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4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</a:t>
                      </a:r>
                      <a:r>
                        <a:rPr lang="ru-RU" sz="1400" baseline="0" dirty="0" smtClean="0">
                          <a:effectLst/>
                        </a:rPr>
                        <a:t> бюджет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       215,6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      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220,8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      201,6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      201,6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277,6</a:t>
                      </a: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7550102"/>
                  </a:ext>
                </a:extLst>
              </a:tr>
              <a:tr h="5505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371 198,3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410 837,9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371 475,8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371 475,8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299 280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371 413,9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411 058,7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371 677,4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371 677,4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299 557,6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59997" y="116190"/>
            <a:ext cx="8424007" cy="804251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«ДОПОЛНИТЕЛЬНОЕ </a:t>
            </a:r>
            <a:r>
              <a:rPr lang="ru-RU" sz="2000" b="1" dirty="0">
                <a:solidFill>
                  <a:schemeClr val="tx1"/>
                </a:solidFill>
              </a:rPr>
              <a:t>ОБРАЗОВАНИЕ В ДЕТСКИХ ШКОЛАХ </a:t>
            </a:r>
            <a:r>
              <a:rPr lang="ru-RU" sz="2000" b="1" dirty="0" smtClean="0">
                <a:solidFill>
                  <a:schemeClr val="tx1"/>
                </a:solidFill>
              </a:rPr>
              <a:t>ИСКУССТВ»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на 2024-2028 годы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66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>
          <a:xfrm>
            <a:off x="289249" y="0"/>
            <a:ext cx="8556171" cy="84069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«Дополнительное образование в детских школах искусств» 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 2024-2028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годы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2433" y="897207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135483"/>
              </p:ext>
            </p:extLst>
          </p:nvPr>
        </p:nvGraphicFramePr>
        <p:xfrm>
          <a:off x="366925" y="1230100"/>
          <a:ext cx="8627084" cy="11225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</a:t>
                      </a:r>
                      <a:r>
                        <a:rPr lang="ru-RU" sz="1400" baseline="0" dirty="0" smtClean="0">
                          <a:effectLst/>
                        </a:rPr>
                        <a:t> бюджет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       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215,6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    215,6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7550102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371 198,3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362 248,8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371 413,9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362 464,4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34665" y="5451566"/>
            <a:ext cx="8610755" cy="984068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80975" algn="just" defTabSz="685800"/>
            <a:r>
              <a:rPr lang="ru-RU" sz="1300" dirty="0">
                <a:solidFill>
                  <a:schemeClr val="tx1"/>
                </a:solidFill>
              </a:rPr>
              <a:t>Помимо основной образовательной деятельности детские школы искусств реализуют и другие проекты. Сводный хор в Удачном радует жителей и гостей севера уже </a:t>
            </a:r>
            <a:r>
              <a:rPr lang="ru-RU" sz="1300" dirty="0" smtClean="0">
                <a:solidFill>
                  <a:schemeClr val="tx1"/>
                </a:solidFill>
              </a:rPr>
              <a:t>третий </a:t>
            </a:r>
            <a:r>
              <a:rPr lang="ru-RU" sz="1300" dirty="0">
                <a:solidFill>
                  <a:schemeClr val="tx1"/>
                </a:solidFill>
              </a:rPr>
              <a:t>год. Продолжаются занятия в Школах третьего возраста в Мирном и Арылахе, </a:t>
            </a:r>
            <a:r>
              <a:rPr lang="ru-RU" sz="1300" dirty="0" smtClean="0">
                <a:solidFill>
                  <a:schemeClr val="tx1"/>
                </a:solidFill>
              </a:rPr>
              <a:t>по-прежнему ведется </a:t>
            </a:r>
            <a:r>
              <a:rPr lang="ru-RU" sz="1300" dirty="0">
                <a:solidFill>
                  <a:schemeClr val="tx1"/>
                </a:solidFill>
              </a:rPr>
              <a:t>активная работа в рамках республиканских проектов «Музыка для всех» и «Рисуют все</a:t>
            </a:r>
            <a:r>
              <a:rPr lang="ru-RU" sz="1300" dirty="0" smtClean="0">
                <a:solidFill>
                  <a:schemeClr val="tx1"/>
                </a:solidFill>
              </a:rPr>
              <a:t>».</a:t>
            </a:r>
            <a:endParaRPr lang="ru-RU" sz="13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261957" y="3178684"/>
            <a:ext cx="8638048" cy="2194797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80975" algn="just" defTabSz="685800"/>
            <a:r>
              <a:rPr lang="ru-RU" sz="1300" dirty="0" smtClean="0">
                <a:solidFill>
                  <a:schemeClr val="tx1"/>
                </a:solidFill>
              </a:rPr>
              <a:t>В </a:t>
            </a:r>
            <a:r>
              <a:rPr lang="ru-RU" sz="1300" dirty="0">
                <a:solidFill>
                  <a:schemeClr val="tx1"/>
                </a:solidFill>
              </a:rPr>
              <a:t>2024 году </a:t>
            </a:r>
            <a:r>
              <a:rPr lang="ru-RU" sz="1300" dirty="0" smtClean="0">
                <a:solidFill>
                  <a:schemeClr val="tx1"/>
                </a:solidFill>
              </a:rPr>
              <a:t>учащиеся </a:t>
            </a:r>
            <a:r>
              <a:rPr lang="ru-RU" sz="1300" dirty="0">
                <a:solidFill>
                  <a:schemeClr val="tx1"/>
                </a:solidFill>
              </a:rPr>
              <a:t>детских школ искусств </a:t>
            </a:r>
            <a:r>
              <a:rPr lang="ru-RU" sz="1300" dirty="0" smtClean="0">
                <a:solidFill>
                  <a:schemeClr val="tx1"/>
                </a:solidFill>
              </a:rPr>
              <a:t>приняли активное участие </a:t>
            </a:r>
            <a:r>
              <a:rPr lang="ru-RU" sz="1300" dirty="0">
                <a:solidFill>
                  <a:schemeClr val="tx1"/>
                </a:solidFill>
              </a:rPr>
              <a:t>в международных, российских и республиканских конкурсах, фестивалях, олимпиадах как в очной, так и заочной форме, таких как:</a:t>
            </a:r>
          </a:p>
          <a:p>
            <a:pPr marL="285750" indent="161925" algn="just" defTabSz="685800"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schemeClr val="tx1"/>
                </a:solidFill>
              </a:rPr>
              <a:t>Республиканский </a:t>
            </a:r>
            <a:r>
              <a:rPr lang="ru-RU" sz="1300" dirty="0" smtClean="0">
                <a:solidFill>
                  <a:schemeClr val="tx1"/>
                </a:solidFill>
              </a:rPr>
              <a:t>конкурс исполнителей «Новые имена Якутии 2024»</a:t>
            </a:r>
            <a:endParaRPr lang="ru-RU" sz="1300" dirty="0">
              <a:solidFill>
                <a:schemeClr val="tx1"/>
              </a:solidFill>
            </a:endParaRPr>
          </a:p>
          <a:p>
            <a:pPr marL="285750" indent="161925" algn="just" defTabSz="685800">
              <a:buFont typeface="Arial" panose="020B0604020202020204" pitchFamily="34" charset="0"/>
              <a:buChar char="•"/>
            </a:pPr>
            <a:r>
              <a:rPr lang="ru-RU" sz="1300" dirty="0" smtClean="0">
                <a:solidFill>
                  <a:schemeClr val="tx1"/>
                </a:solidFill>
              </a:rPr>
              <a:t>Международный конкурс «Волшебная феерия»</a:t>
            </a:r>
            <a:endParaRPr lang="ru-RU" sz="1300" dirty="0">
              <a:solidFill>
                <a:schemeClr val="tx1"/>
              </a:solidFill>
            </a:endParaRPr>
          </a:p>
          <a:p>
            <a:pPr marL="285750" indent="161925" algn="just" defTabSz="685800">
              <a:buFont typeface="Arial" panose="020B0604020202020204" pitchFamily="34" charset="0"/>
              <a:buChar char="•"/>
            </a:pPr>
            <a:r>
              <a:rPr lang="ru-RU" sz="1300" dirty="0" smtClean="0">
                <a:solidFill>
                  <a:schemeClr val="tx1"/>
                </a:solidFill>
              </a:rPr>
              <a:t>Республиканский заочный конкурс смотр </a:t>
            </a:r>
            <a:r>
              <a:rPr lang="en-US" sz="1300" dirty="0" smtClean="0">
                <a:solidFill>
                  <a:schemeClr val="tx1"/>
                </a:solidFill>
              </a:rPr>
              <a:t>I</a:t>
            </a:r>
            <a:r>
              <a:rPr lang="ru-RU" sz="1300" dirty="0" smtClean="0">
                <a:solidFill>
                  <a:schemeClr val="tx1"/>
                </a:solidFill>
              </a:rPr>
              <a:t>-го года Второго Десятилетия</a:t>
            </a:r>
            <a:endParaRPr lang="ru-RU" sz="1300" dirty="0">
              <a:solidFill>
                <a:schemeClr val="tx1"/>
              </a:solidFill>
            </a:endParaRPr>
          </a:p>
          <a:p>
            <a:pPr marL="285750" indent="161925" algn="just" defTabSz="685800">
              <a:buFont typeface="Arial" panose="020B0604020202020204" pitchFamily="34" charset="0"/>
              <a:buChar char="•"/>
            </a:pPr>
            <a:r>
              <a:rPr lang="ru-RU" sz="1300" dirty="0" smtClean="0">
                <a:solidFill>
                  <a:schemeClr val="tx1"/>
                </a:solidFill>
              </a:rPr>
              <a:t>Международный зимний фестиваль «Вселенная </a:t>
            </a:r>
            <a:r>
              <a:rPr lang="ru-RU" sz="1300" dirty="0" err="1" smtClean="0">
                <a:solidFill>
                  <a:schemeClr val="tx1"/>
                </a:solidFill>
              </a:rPr>
              <a:t>Кындыкан</a:t>
            </a:r>
            <a:r>
              <a:rPr lang="ru-RU" sz="1300" dirty="0" smtClean="0">
                <a:solidFill>
                  <a:schemeClr val="tx1"/>
                </a:solidFill>
              </a:rPr>
              <a:t> 2024»</a:t>
            </a:r>
            <a:endParaRPr lang="ru-RU" sz="1300" dirty="0">
              <a:solidFill>
                <a:schemeClr val="tx1"/>
              </a:solidFill>
            </a:endParaRPr>
          </a:p>
          <a:p>
            <a:pPr marL="285750" indent="161925" algn="just" defTabSz="685800">
              <a:buFont typeface="Arial" panose="020B0604020202020204" pitchFamily="34" charset="0"/>
              <a:buChar char="•"/>
            </a:pPr>
            <a:r>
              <a:rPr lang="en-US" sz="1300" dirty="0" smtClean="0">
                <a:solidFill>
                  <a:schemeClr val="tx1"/>
                </a:solidFill>
              </a:rPr>
              <a:t>V </a:t>
            </a:r>
            <a:r>
              <a:rPr lang="ru-RU" sz="1300" dirty="0" smtClean="0">
                <a:solidFill>
                  <a:schemeClr val="tx1"/>
                </a:solidFill>
              </a:rPr>
              <a:t>Республиканский конкурс рисунков «Картины великих художников глазами детей»</a:t>
            </a:r>
            <a:endParaRPr lang="ru-RU" sz="1300" dirty="0">
              <a:solidFill>
                <a:schemeClr val="tx1"/>
              </a:solidFill>
            </a:endParaRPr>
          </a:p>
          <a:p>
            <a:pPr marL="285750" indent="161925" algn="just" defTabSz="685800"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schemeClr val="tx1"/>
                </a:solidFill>
              </a:rPr>
              <a:t>Международный </a:t>
            </a:r>
            <a:r>
              <a:rPr lang="ru-RU" sz="1300" dirty="0" smtClean="0">
                <a:solidFill>
                  <a:schemeClr val="tx1"/>
                </a:solidFill>
              </a:rPr>
              <a:t>конкурс «Призвание Артист»</a:t>
            </a:r>
            <a:endParaRPr lang="ru-RU" sz="1300" dirty="0">
              <a:solidFill>
                <a:schemeClr val="tx1"/>
              </a:solidFill>
            </a:endParaRPr>
          </a:p>
          <a:p>
            <a:pPr marL="285750" indent="161925" algn="just" defTabSz="685800">
              <a:buFont typeface="Arial" panose="020B0604020202020204" pitchFamily="34" charset="0"/>
              <a:buChar char="•"/>
            </a:pPr>
            <a:r>
              <a:rPr lang="ru-RU" sz="1300" dirty="0" smtClean="0">
                <a:solidFill>
                  <a:schemeClr val="tx1"/>
                </a:solidFill>
              </a:rPr>
              <a:t>X</a:t>
            </a:r>
            <a:r>
              <a:rPr lang="en-US" sz="1300" dirty="0" smtClean="0">
                <a:solidFill>
                  <a:schemeClr val="tx1"/>
                </a:solidFill>
              </a:rPr>
              <a:t>VI</a:t>
            </a:r>
            <a:r>
              <a:rPr lang="ru-RU" sz="1300" dirty="0" smtClean="0">
                <a:solidFill>
                  <a:schemeClr val="tx1"/>
                </a:solidFill>
              </a:rPr>
              <a:t> Международный конкурс-фестиваль исполнительного мастерства «Санкт-</a:t>
            </a:r>
            <a:r>
              <a:rPr lang="ru-RU" sz="1300" dirty="0" err="1" smtClean="0">
                <a:solidFill>
                  <a:schemeClr val="tx1"/>
                </a:solidFill>
              </a:rPr>
              <a:t>Петербурские</a:t>
            </a:r>
            <a:r>
              <a:rPr lang="ru-RU" sz="1300" dirty="0" smtClean="0">
                <a:solidFill>
                  <a:schemeClr val="tx1"/>
                </a:solidFill>
              </a:rPr>
              <a:t> ассамблеи искусств» и др.</a:t>
            </a:r>
          </a:p>
          <a:p>
            <a:pPr indent="180975" algn="just" defTabSz="685800"/>
            <a:r>
              <a:rPr lang="ru-RU" sz="1300" dirty="0" smtClean="0">
                <a:solidFill>
                  <a:schemeClr val="tx1"/>
                </a:solidFill>
              </a:rPr>
              <a:t>Всего </a:t>
            </a:r>
            <a:r>
              <a:rPr lang="ru-RU" sz="1300" dirty="0">
                <a:solidFill>
                  <a:schemeClr val="tx1"/>
                </a:solidFill>
              </a:rPr>
              <a:t>занято </a:t>
            </a:r>
            <a:r>
              <a:rPr lang="ru-RU" sz="1300" b="1" dirty="0" smtClean="0">
                <a:solidFill>
                  <a:schemeClr val="tx1"/>
                </a:solidFill>
              </a:rPr>
              <a:t>600</a:t>
            </a:r>
            <a:r>
              <a:rPr lang="ru-RU" sz="1300" dirty="0" smtClean="0">
                <a:solidFill>
                  <a:schemeClr val="tx1"/>
                </a:solidFill>
              </a:rPr>
              <a:t> </a:t>
            </a:r>
            <a:r>
              <a:rPr lang="ru-RU" sz="1300" dirty="0">
                <a:solidFill>
                  <a:schemeClr val="tx1"/>
                </a:solidFill>
              </a:rPr>
              <a:t>призовых мест, в том числе </a:t>
            </a:r>
            <a:r>
              <a:rPr lang="ru-RU" sz="1300" b="1" dirty="0" smtClean="0">
                <a:solidFill>
                  <a:schemeClr val="tx1"/>
                </a:solidFill>
              </a:rPr>
              <a:t>9</a:t>
            </a:r>
            <a:r>
              <a:rPr lang="ru-RU" sz="1300" dirty="0" smtClean="0">
                <a:solidFill>
                  <a:schemeClr val="tx1"/>
                </a:solidFill>
              </a:rPr>
              <a:t> Гран-при</a:t>
            </a:r>
            <a:r>
              <a:rPr lang="ru-RU" sz="13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75089" y="2495883"/>
            <a:ext cx="8610755" cy="539607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80975" algn="just" defTabSz="685800"/>
            <a:r>
              <a:rPr lang="ru-RU" sz="1400" dirty="0">
                <a:solidFill>
                  <a:schemeClr val="tx1"/>
                </a:solidFill>
              </a:rPr>
              <a:t>В Мирнинском районе образовательно-воспитательный процесс в системе художественного образования в области искусств обеспечивают </a:t>
            </a:r>
            <a:r>
              <a:rPr lang="ru-RU" sz="1400" b="1" dirty="0">
                <a:solidFill>
                  <a:schemeClr val="tx1"/>
                </a:solidFill>
              </a:rPr>
              <a:t>6  Детских школ искусств </a:t>
            </a:r>
            <a:r>
              <a:rPr lang="ru-RU" sz="1400" dirty="0">
                <a:solidFill>
                  <a:schemeClr val="tx1"/>
                </a:solidFill>
              </a:rPr>
              <a:t>и </a:t>
            </a:r>
            <a:r>
              <a:rPr lang="ru-RU" sz="1400" b="1" dirty="0">
                <a:solidFill>
                  <a:schemeClr val="tx1"/>
                </a:solidFill>
              </a:rPr>
              <a:t>2 филиала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2280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30201" y="0"/>
            <a:ext cx="8576407" cy="896816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КОМПЛЕКСНОЕ ПСИХОЛОГО-ПЕДАГОГИЧЕСКОЕ И МЕДИКО-СОЦИАЛЬНОЕ СОПРОВОЖДЕНИЕ ОБРАЗОВАТЕЛЬНОГО ПРОЦЕССА» на 2024-2028 годы</a:t>
            </a:r>
            <a:endParaRPr lang="ru-RU" sz="20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\\server\Общий архив\ШТАЙЦ\Сайт\Оформление\Обложка 3 ВК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309" y="1015667"/>
            <a:ext cx="5640237" cy="2877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Пользователь\3D Objects\Desktop\фото к МП\тренинг для АМП (1)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759" y="3866116"/>
            <a:ext cx="3280249" cy="188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Пользователь\3D Objects\Desktop\фото к МП\посвящение в психологи сош 7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85" y="3920351"/>
            <a:ext cx="2838450" cy="1834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Пользователь\3D Objects\Desktop\фото к МП\день открытых дверей сош 7,1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226" y="4916246"/>
            <a:ext cx="3164141" cy="1941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3275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30201" y="0"/>
            <a:ext cx="8576407" cy="896816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КОМПЛЕКСНОЕ ПСИХОЛОГО-ПЕДАГОГИЧЕСКОЕ И МЕДИКО-СОЦИАЛЬНОЕ СОПРОВОЖДЕНИЕ ОБРАЗОВАТЕЛЬНОГО ПРОЦЕССА» на 2024-2028 годы</a:t>
            </a:r>
            <a:endParaRPr lang="ru-RU" sz="20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201" y="982103"/>
            <a:ext cx="8488484" cy="404709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17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17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500" dirty="0" smtClean="0"/>
              <a:t>Обеспечение </a:t>
            </a:r>
            <a:r>
              <a:rPr lang="ru-RU" sz="1500" dirty="0"/>
              <a:t>комплексного психолого-педагогического и медико-социального сопровождения образовательного процесса учреждений системы образования </a:t>
            </a:r>
            <a:r>
              <a:rPr lang="ru-RU" sz="1500" dirty="0" smtClean="0"/>
              <a:t>МР </a:t>
            </a:r>
            <a:r>
              <a:rPr lang="ru-RU" sz="1500" dirty="0"/>
              <a:t>«Мирнинский </a:t>
            </a:r>
            <a:r>
              <a:rPr lang="ru-RU" sz="1500" dirty="0" smtClean="0"/>
              <a:t>район» РС (Я)</a:t>
            </a:r>
            <a:endParaRPr lang="ru-RU" sz="1500" dirty="0"/>
          </a:p>
          <a:p>
            <a:pPr marL="0" indent="0" algn="just">
              <a:buNone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b="1" u="sng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 lvl="0" algn="just" fontAlgn="base" hangingPunct="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 </a:t>
            </a:r>
            <a:r>
              <a:rPr lang="ru-RU" sz="1600" dirty="0" smtClean="0"/>
              <a:t>О</a:t>
            </a:r>
            <a:r>
              <a:rPr lang="ru-RU" sz="1500" dirty="0" smtClean="0"/>
              <a:t>казание </a:t>
            </a:r>
            <a:r>
              <a:rPr lang="ru-RU" sz="1500" dirty="0"/>
              <a:t>психолого-педагогической и медико-социальной помощи детям, испытывающим трудности в освоении основных общеобразовательных программ, развитии и социальной </a:t>
            </a:r>
            <a:r>
              <a:rPr lang="ru-RU" sz="1500" dirty="0" smtClean="0"/>
              <a:t>адаптации</a:t>
            </a:r>
            <a:r>
              <a:rPr lang="ru-RU" sz="1500" dirty="0"/>
              <a:t>;</a:t>
            </a:r>
            <a:endParaRPr lang="ru-RU" sz="1500" dirty="0" smtClean="0"/>
          </a:p>
          <a:p>
            <a:pPr lvl="0" algn="just" fontAlgn="base" hangingPunct="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500" dirty="0"/>
              <a:t>П</a:t>
            </a:r>
            <a:r>
              <a:rPr lang="ru-RU" sz="1500" dirty="0" smtClean="0"/>
              <a:t>рофилактика </a:t>
            </a:r>
            <a:r>
              <a:rPr lang="ru-RU" sz="1500" dirty="0"/>
              <a:t>социальной дезадаптации и девиаций поведения обучающихся образовательных организаций, находящихся в кризисных ситуациях, в социально-опасном положении, психологическая помощь их </a:t>
            </a:r>
            <a:r>
              <a:rPr lang="ru-RU" sz="1500" dirty="0" smtClean="0"/>
              <a:t>семьям;</a:t>
            </a:r>
          </a:p>
          <a:p>
            <a:pPr lvl="0" algn="just" fontAlgn="base" hangingPunct="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500" dirty="0"/>
              <a:t>С</a:t>
            </a:r>
            <a:r>
              <a:rPr lang="ru-RU" sz="1500" dirty="0" smtClean="0"/>
              <a:t>воевременное </a:t>
            </a:r>
            <a:r>
              <a:rPr lang="ru-RU" sz="1500" dirty="0"/>
              <a:t>выявление детей и подростков с особенностями в развитии и поведении,  проведение комплексного психолого-медико-педагогического обследования и назначения специальных образовательных условий несовершеннолетним, испытывающим трудности в усвоении образовательных программ по состоянию </a:t>
            </a:r>
            <a:r>
              <a:rPr lang="ru-RU" sz="1500" dirty="0" smtClean="0"/>
              <a:t>здоровья;</a:t>
            </a:r>
          </a:p>
          <a:p>
            <a:pPr lvl="0" algn="just" fontAlgn="base" hangingPunct="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500" dirty="0"/>
              <a:t>О</a:t>
            </a:r>
            <a:r>
              <a:rPr lang="ru-RU" sz="1500" dirty="0" smtClean="0"/>
              <a:t>рганизация </a:t>
            </a:r>
            <a:r>
              <a:rPr lang="ru-RU" sz="1500" dirty="0"/>
              <a:t>деятельности Службы ранней помощи, с целью обеспечения психолого-педагогической помощи, профилактики отклонений в развитии и адаптации детей раннего </a:t>
            </a:r>
            <a:r>
              <a:rPr lang="ru-RU" sz="1500" dirty="0" smtClean="0"/>
              <a:t>возраста;</a:t>
            </a:r>
          </a:p>
          <a:p>
            <a:pPr lvl="0" algn="just" fontAlgn="base" hangingPunct="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500" dirty="0"/>
              <a:t>С</a:t>
            </a:r>
            <a:r>
              <a:rPr lang="ru-RU" sz="1500" dirty="0" smtClean="0"/>
              <a:t>одействие </a:t>
            </a:r>
            <a:r>
              <a:rPr lang="ru-RU" sz="1500" dirty="0"/>
              <a:t>повышению психолого-педагогической компетентности педагогов и просвещение родителей в вопросах воспитания и обучения </a:t>
            </a:r>
            <a:r>
              <a:rPr lang="ru-RU" sz="1500" dirty="0" smtClean="0"/>
              <a:t>несовершеннолетних.</a:t>
            </a:r>
            <a:endParaRPr lang="ru-RU" sz="2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ПРОГРАММЫ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: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20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910323"/>
              </p:ext>
            </p:extLst>
          </p:nvPr>
        </p:nvGraphicFramePr>
        <p:xfrm>
          <a:off x="352404" y="4954555"/>
          <a:ext cx="8532000" cy="175250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610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51 076,9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58 268,9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52 814,0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52 814,0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46 020,5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8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Иные источники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7734467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51 076,9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58 268,9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52 814,0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52 814,0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46 020,5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52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018" y="803591"/>
            <a:ext cx="3044112" cy="271715"/>
          </a:xfrm>
        </p:spPr>
        <p:txBody>
          <a:bodyPr>
            <a:noAutofit/>
          </a:bodyPr>
          <a:lstStyle/>
          <a:p>
            <a:r>
              <a:rPr lang="ru-RU" sz="1500" b="1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ДЕМОГРАФИЧЕСКИЕ</a:t>
            </a:r>
            <a:r>
              <a:rPr lang="ru-RU" sz="1500" b="1" dirty="0"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ru-RU" sz="1500" b="1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ПОКАЗАТЕЛИ</a:t>
            </a:r>
          </a:p>
        </p:txBody>
      </p:sp>
      <p:sp>
        <p:nvSpPr>
          <p:cNvPr id="4" name="Прямоугольник 3"/>
          <p:cNvSpPr/>
          <p:nvPr/>
        </p:nvSpPr>
        <p:spPr>
          <a:xfrm rot="5400000">
            <a:off x="4360949" y="-2563341"/>
            <a:ext cx="422103" cy="5922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Основные социально-экономические показатели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/>
          </p:nvPr>
        </p:nvGraphicFramePr>
        <p:xfrm>
          <a:off x="522515" y="1403892"/>
          <a:ext cx="8089640" cy="97761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914619">
                  <a:extLst>
                    <a:ext uri="{9D8B030D-6E8A-4147-A177-3AD203B41FA5}">
                      <a16:colId xmlns:a16="http://schemas.microsoft.com/office/drawing/2014/main" val="985535481"/>
                    </a:ext>
                  </a:extLst>
                </a:gridCol>
                <a:gridCol w="6175021">
                  <a:extLst>
                    <a:ext uri="{9D8B030D-6E8A-4147-A177-3AD203B41FA5}">
                      <a16:colId xmlns:a16="http://schemas.microsoft.com/office/drawing/2014/main" val="191536471"/>
                    </a:ext>
                  </a:extLst>
                </a:gridCol>
              </a:tblGrid>
              <a:tr h="97761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Наименование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25718" marB="25718" anchor="ctr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Значение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25718" marB="25718"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209553958"/>
                  </a:ext>
                </a:extLst>
              </a:tr>
            </a:tbl>
          </a:graphicData>
        </a:graphic>
      </p:graphicFrame>
      <p:sp>
        <p:nvSpPr>
          <p:cNvPr id="75" name="TextBox 74"/>
          <p:cNvSpPr txBox="1"/>
          <p:nvPr/>
        </p:nvSpPr>
        <p:spPr>
          <a:xfrm>
            <a:off x="2890838" y="1802350"/>
            <a:ext cx="638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202</a:t>
            </a:r>
            <a:r>
              <a:rPr lang="ru-RU" sz="1400" b="1" dirty="0"/>
              <a:t>2</a:t>
            </a:r>
          </a:p>
          <a:p>
            <a:pPr algn="ctr"/>
            <a:r>
              <a:rPr lang="ru-RU" sz="1400" b="1" dirty="0"/>
              <a:t>отчет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064763" y="1747912"/>
            <a:ext cx="625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2023</a:t>
            </a:r>
          </a:p>
          <a:p>
            <a:pPr algn="ctr"/>
            <a:r>
              <a:rPr lang="ru-RU" sz="1400" b="1" dirty="0"/>
              <a:t>отчет</a:t>
            </a:r>
          </a:p>
        </p:txBody>
      </p:sp>
      <p:grpSp>
        <p:nvGrpSpPr>
          <p:cNvPr id="62" name="Группа 61"/>
          <p:cNvGrpSpPr/>
          <p:nvPr/>
        </p:nvGrpSpPr>
        <p:grpSpPr>
          <a:xfrm>
            <a:off x="699796" y="3957950"/>
            <a:ext cx="7842187" cy="1067115"/>
            <a:chOff x="1428780" y="985249"/>
            <a:chExt cx="7066651" cy="1916646"/>
          </a:xfrm>
        </p:grpSpPr>
        <p:graphicFrame>
          <p:nvGraphicFramePr>
            <p:cNvPr id="64" name="Диаграмма 63"/>
            <p:cNvGraphicFramePr/>
            <p:nvPr>
              <p:extLst>
                <p:ext uri="{D42A27DB-BD31-4B8C-83A1-F6EECF244321}">
                  <p14:modId xmlns:p14="http://schemas.microsoft.com/office/powerpoint/2010/main" val="159708106"/>
                </p:ext>
              </p:extLst>
            </p:nvPr>
          </p:nvGraphicFramePr>
          <p:xfrm>
            <a:off x="3101983" y="1342126"/>
            <a:ext cx="5393448" cy="155976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8" name="TextBox 67"/>
            <p:cNvSpPr txBox="1"/>
            <p:nvPr/>
          </p:nvSpPr>
          <p:spPr>
            <a:xfrm>
              <a:off x="1428780" y="985249"/>
              <a:ext cx="1554508" cy="15661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200" b="1" dirty="0"/>
                <a:t>Естественное движение населения,</a:t>
              </a:r>
            </a:p>
            <a:p>
              <a:pPr algn="r"/>
              <a:r>
                <a:rPr lang="ru-RU" sz="1200" dirty="0"/>
                <a:t>чел.</a:t>
              </a: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6162022" y="1803749"/>
            <a:ext cx="1041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2025</a:t>
            </a:r>
            <a:r>
              <a:rPr lang="en-US" sz="1400" b="1" dirty="0"/>
              <a:t>-202</a:t>
            </a:r>
            <a:r>
              <a:rPr lang="ru-RU" sz="1400" b="1" dirty="0"/>
              <a:t>7</a:t>
            </a:r>
          </a:p>
          <a:p>
            <a:pPr algn="ctr"/>
            <a:r>
              <a:rPr lang="ru-RU" sz="1400" b="1" dirty="0"/>
              <a:t>прогноз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377586" y="1803749"/>
            <a:ext cx="874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2030 прогноз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121850" y="1802350"/>
            <a:ext cx="854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2024 оценка</a:t>
            </a:r>
            <a:r>
              <a:rPr lang="en-US" sz="1400" b="1" dirty="0"/>
              <a:t> </a:t>
            </a:r>
            <a:endParaRPr lang="ru-RU" sz="1400" b="1" dirty="0"/>
          </a:p>
        </p:txBody>
      </p:sp>
      <p:grpSp>
        <p:nvGrpSpPr>
          <p:cNvPr id="29" name="Группа 28"/>
          <p:cNvGrpSpPr/>
          <p:nvPr/>
        </p:nvGrpSpPr>
        <p:grpSpPr>
          <a:xfrm>
            <a:off x="606489" y="1075306"/>
            <a:ext cx="8005666" cy="3208974"/>
            <a:chOff x="749462" y="-515267"/>
            <a:chExt cx="7080848" cy="2284646"/>
          </a:xfrm>
        </p:grpSpPr>
        <p:graphicFrame>
          <p:nvGraphicFramePr>
            <p:cNvPr id="32" name="Диаграмма 31"/>
            <p:cNvGraphicFramePr/>
            <p:nvPr>
              <p:extLst>
                <p:ext uri="{D42A27DB-BD31-4B8C-83A1-F6EECF244321}">
                  <p14:modId xmlns:p14="http://schemas.microsoft.com/office/powerpoint/2010/main" val="361201956"/>
                </p:ext>
              </p:extLst>
            </p:nvPr>
          </p:nvGraphicFramePr>
          <p:xfrm>
            <a:off x="2484518" y="565401"/>
            <a:ext cx="5345792" cy="9005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33" name="Группа 32"/>
            <p:cNvGrpSpPr/>
            <p:nvPr/>
          </p:nvGrpSpPr>
          <p:grpSpPr>
            <a:xfrm>
              <a:off x="749462" y="-515267"/>
              <a:ext cx="6473412" cy="2284646"/>
              <a:chOff x="749462" y="-875672"/>
              <a:chExt cx="6473412" cy="2284646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749462" y="288222"/>
                <a:ext cx="1352191" cy="1120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ru-RU" sz="1200" b="1" dirty="0"/>
                  <a:t>Среднегодовая численность населения,</a:t>
                </a:r>
              </a:p>
              <a:p>
                <a:pPr algn="r"/>
                <a:r>
                  <a:rPr lang="ru-RU" sz="1200" dirty="0"/>
                  <a:t>чел.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 rot="20616124">
                <a:off x="6676641" y="-875672"/>
                <a:ext cx="546233" cy="2646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sz="675" dirty="0">
                  <a:solidFill>
                    <a:srgbClr val="00B050"/>
                  </a:solidFill>
                </a:endParaRPr>
              </a:p>
            </p:txBody>
          </p:sp>
        </p:grpSp>
      </p:grpSp>
      <p:grpSp>
        <p:nvGrpSpPr>
          <p:cNvPr id="24" name="Группа 23"/>
          <p:cNvGrpSpPr/>
          <p:nvPr/>
        </p:nvGrpSpPr>
        <p:grpSpPr>
          <a:xfrm>
            <a:off x="606489" y="5494130"/>
            <a:ext cx="7935493" cy="1363870"/>
            <a:chOff x="436277" y="2279792"/>
            <a:chExt cx="7364820" cy="1092473"/>
          </a:xfrm>
        </p:grpSpPr>
        <p:graphicFrame>
          <p:nvGraphicFramePr>
            <p:cNvPr id="25" name="Диаграмма 24"/>
            <p:cNvGraphicFramePr/>
            <p:nvPr>
              <p:extLst>
                <p:ext uri="{D42A27DB-BD31-4B8C-83A1-F6EECF244321}">
                  <p14:modId xmlns:p14="http://schemas.microsoft.com/office/powerpoint/2010/main" val="44174004"/>
                </p:ext>
              </p:extLst>
            </p:nvPr>
          </p:nvGraphicFramePr>
          <p:xfrm>
            <a:off x="2246171" y="2279792"/>
            <a:ext cx="5554926" cy="93629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6" name="TextBox 25"/>
            <p:cNvSpPr txBox="1"/>
            <p:nvPr/>
          </p:nvSpPr>
          <p:spPr>
            <a:xfrm>
              <a:off x="436277" y="2588994"/>
              <a:ext cx="1353305" cy="783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200" b="1" dirty="0"/>
                <a:t>Миграция населения,</a:t>
              </a:r>
            </a:p>
            <a:p>
              <a:pPr algn="r"/>
              <a:r>
                <a:rPr lang="ru-RU" sz="1200" dirty="0"/>
                <a:t>чел.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664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>
          <a:xfrm>
            <a:off x="289249" y="1"/>
            <a:ext cx="8556171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«Комплексное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п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сихолого-педагогическое и медико-социальное сопровождение образовательного процесса» на 2024-2028 годы 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9776" y="1028504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140511"/>
              </p:ext>
            </p:extLst>
          </p:nvPr>
        </p:nvGraphicFramePr>
        <p:xfrm>
          <a:off x="375090" y="1337101"/>
          <a:ext cx="8627084" cy="81704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51 077,8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51 076,9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51</a:t>
                      </a:r>
                      <a:r>
                        <a:rPr lang="ru-RU" sz="1400" baseline="0" dirty="0" smtClean="0">
                          <a:effectLst/>
                        </a:rPr>
                        <a:t> 077</a:t>
                      </a:r>
                      <a:r>
                        <a:rPr lang="ru-RU" sz="1400" dirty="0" smtClean="0">
                          <a:effectLst/>
                        </a:rPr>
                        <a:t>,8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51</a:t>
                      </a:r>
                      <a:r>
                        <a:rPr lang="ru-RU" sz="1400" kern="1200" baseline="0" dirty="0" smtClean="0">
                          <a:effectLst/>
                        </a:rPr>
                        <a:t> 076</a:t>
                      </a:r>
                      <a:r>
                        <a:rPr lang="ru-RU" sz="1400" kern="1200" dirty="0" smtClean="0">
                          <a:effectLst/>
                        </a:rPr>
                        <a:t>,9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9248" y="6074228"/>
            <a:ext cx="8610755" cy="666543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600"/>
              </a:spcBef>
            </a:pPr>
            <a:r>
              <a:rPr lang="ru-RU" sz="1300" dirty="0">
                <a:solidFill>
                  <a:schemeClr val="tx1"/>
                </a:solidFill>
              </a:rPr>
              <a:t>На сайте учреждения </a:t>
            </a:r>
            <a:r>
              <a:rPr lang="ru-RU" sz="1300" b="1" dirty="0">
                <a:solidFill>
                  <a:schemeClr val="tx1"/>
                </a:solidFill>
                <a:hlinkClick r:id="rId2"/>
              </a:rPr>
              <a:t>https://doverie-mirnyi.obr.sakha.gov.ru/</a:t>
            </a:r>
            <a:r>
              <a:rPr lang="ru-RU" sz="1300" b="1" dirty="0">
                <a:solidFill>
                  <a:schemeClr val="tx1"/>
                </a:solidFill>
              </a:rPr>
              <a:t>, </a:t>
            </a:r>
            <a:r>
              <a:rPr lang="ru-RU" sz="1300" dirty="0">
                <a:solidFill>
                  <a:schemeClr val="tx1"/>
                </a:solidFill>
              </a:rPr>
              <a:t>в социальных сетях </a:t>
            </a:r>
            <a:r>
              <a:rPr lang="ru-RU" sz="1300" b="1" dirty="0" err="1">
                <a:solidFill>
                  <a:schemeClr val="tx1"/>
                </a:solidFill>
              </a:rPr>
              <a:t>ВКонтакте</a:t>
            </a:r>
            <a:r>
              <a:rPr lang="ru-RU" sz="1300" b="1" dirty="0">
                <a:solidFill>
                  <a:schemeClr val="tx1"/>
                </a:solidFill>
              </a:rPr>
              <a:t>, Одноклассники, </a:t>
            </a:r>
            <a:r>
              <a:rPr lang="ru-RU" sz="1300" dirty="0">
                <a:solidFill>
                  <a:schemeClr val="tx1"/>
                </a:solidFill>
              </a:rPr>
              <a:t>мессенджере</a:t>
            </a:r>
            <a:r>
              <a:rPr lang="ru-RU" sz="1300" b="1" dirty="0">
                <a:solidFill>
                  <a:schemeClr val="tx1"/>
                </a:solidFill>
              </a:rPr>
              <a:t> </a:t>
            </a:r>
            <a:r>
              <a:rPr lang="ru-RU" sz="1300" b="1" dirty="0" err="1">
                <a:solidFill>
                  <a:schemeClr val="tx1"/>
                </a:solidFill>
              </a:rPr>
              <a:t>Telegram</a:t>
            </a:r>
            <a:r>
              <a:rPr lang="ru-RU" sz="1300" b="1" dirty="0">
                <a:solidFill>
                  <a:schemeClr val="tx1"/>
                </a:solidFill>
              </a:rPr>
              <a:t> </a:t>
            </a:r>
            <a:r>
              <a:rPr lang="ru-RU" sz="1300" dirty="0">
                <a:solidFill>
                  <a:schemeClr val="tx1"/>
                </a:solidFill>
              </a:rPr>
              <a:t>Центра на постоянной основе размещаются информационные материалы о проведенных мероприятиях, просветительские статьи.</a:t>
            </a: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289247" y="5346008"/>
            <a:ext cx="8610755" cy="612679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600"/>
              </a:spcBef>
            </a:pPr>
            <a:r>
              <a:rPr lang="ru-RU" sz="1300" dirty="0">
                <a:solidFill>
                  <a:schemeClr val="tx1"/>
                </a:solidFill>
              </a:rPr>
              <a:t>В общеобразовательных учреждениях района работает </a:t>
            </a:r>
            <a:r>
              <a:rPr lang="ru-RU" sz="1300" b="1" dirty="0" smtClean="0">
                <a:solidFill>
                  <a:schemeClr val="tx1"/>
                </a:solidFill>
              </a:rPr>
              <a:t>69</a:t>
            </a:r>
            <a:r>
              <a:rPr lang="ru-RU" sz="1300" dirty="0" smtClean="0">
                <a:solidFill>
                  <a:schemeClr val="tx1"/>
                </a:solidFill>
              </a:rPr>
              <a:t> </a:t>
            </a:r>
            <a:r>
              <a:rPr lang="ru-RU" sz="1300" dirty="0">
                <a:solidFill>
                  <a:schemeClr val="tx1"/>
                </a:solidFill>
              </a:rPr>
              <a:t>специалистов социально-психологических служб, </a:t>
            </a:r>
            <a:r>
              <a:rPr lang="ru-RU" sz="1300" b="1" dirty="0">
                <a:solidFill>
                  <a:schemeClr val="tx1"/>
                </a:solidFill>
              </a:rPr>
              <a:t>39 </a:t>
            </a:r>
            <a:r>
              <a:rPr lang="ru-RU" sz="1300" dirty="0">
                <a:solidFill>
                  <a:schemeClr val="tx1"/>
                </a:solidFill>
              </a:rPr>
              <a:t>педагогов-психологов и </a:t>
            </a:r>
            <a:r>
              <a:rPr lang="ru-RU" sz="1300" b="1" dirty="0">
                <a:solidFill>
                  <a:schemeClr val="tx1"/>
                </a:solidFill>
              </a:rPr>
              <a:t>30</a:t>
            </a:r>
            <a:r>
              <a:rPr lang="ru-RU" sz="1300" dirty="0">
                <a:solidFill>
                  <a:schemeClr val="tx1"/>
                </a:solidFill>
              </a:rPr>
              <a:t> социальных педагогов, из них </a:t>
            </a:r>
            <a:r>
              <a:rPr lang="ru-RU" sz="1300" b="1" dirty="0">
                <a:solidFill>
                  <a:schemeClr val="tx1"/>
                </a:solidFill>
              </a:rPr>
              <a:t>38</a:t>
            </a:r>
            <a:r>
              <a:rPr lang="ru-RU" sz="1300" dirty="0">
                <a:solidFill>
                  <a:schemeClr val="tx1"/>
                </a:solidFill>
              </a:rPr>
              <a:t> специалистов имеют первую и высшую квалификационную категорию.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309776" y="4374989"/>
            <a:ext cx="8610755" cy="854853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600"/>
              </a:spcBef>
            </a:pPr>
            <a:r>
              <a:rPr lang="ru-RU" sz="1300" dirty="0" smtClean="0">
                <a:solidFill>
                  <a:schemeClr val="tx1"/>
                </a:solidFill>
              </a:rPr>
              <a:t>В 2024 году </a:t>
            </a:r>
            <a:r>
              <a:rPr lang="ru-RU" sz="1350" dirty="0">
                <a:solidFill>
                  <a:schemeClr val="tx1"/>
                </a:solidFill>
              </a:rPr>
              <a:t>п</a:t>
            </a:r>
            <a:r>
              <a:rPr lang="ru-RU" sz="1350" dirty="0" smtClean="0">
                <a:solidFill>
                  <a:schemeClr val="tx1"/>
                </a:solidFill>
              </a:rPr>
              <a:t>сихологами </a:t>
            </a:r>
            <a:r>
              <a:rPr lang="ru-RU" sz="1350" dirty="0">
                <a:solidFill>
                  <a:schemeClr val="tx1"/>
                </a:solidFill>
              </a:rPr>
              <a:t>ЦПМСС «Доверие» осуществлялась  психологическая помощь и сопровождение участников специальной военной операции и их членам семьи (в том числе оказание экстренной психологической помощи). Всего оказано консультативных, кризисных, коррекционных услуг 68 для 23 человек.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350597" y="3623173"/>
            <a:ext cx="8610755" cy="634343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600"/>
              </a:spcBef>
            </a:pPr>
            <a:r>
              <a:rPr lang="ru-RU" sz="1300" dirty="0">
                <a:solidFill>
                  <a:schemeClr val="tx1"/>
                </a:solidFill>
              </a:rPr>
              <a:t>В течение </a:t>
            </a:r>
            <a:r>
              <a:rPr lang="ru-RU" sz="1300" dirty="0" smtClean="0">
                <a:solidFill>
                  <a:schemeClr val="tx1"/>
                </a:solidFill>
              </a:rPr>
              <a:t>2024 </a:t>
            </a:r>
            <a:r>
              <a:rPr lang="ru-RU" sz="1300" dirty="0">
                <a:solidFill>
                  <a:schemeClr val="tx1"/>
                </a:solidFill>
              </a:rPr>
              <a:t>года услуги получили </a:t>
            </a:r>
            <a:r>
              <a:rPr lang="ru-RU" sz="1300" b="1" dirty="0">
                <a:solidFill>
                  <a:schemeClr val="tx1"/>
                </a:solidFill>
              </a:rPr>
              <a:t>3 </a:t>
            </a:r>
            <a:r>
              <a:rPr lang="ru-RU" sz="1300" b="1" dirty="0" smtClean="0">
                <a:solidFill>
                  <a:schemeClr val="tx1"/>
                </a:solidFill>
              </a:rPr>
              <a:t>192 </a:t>
            </a:r>
            <a:r>
              <a:rPr lang="ru-RU" sz="1300" dirty="0">
                <a:solidFill>
                  <a:schemeClr val="tx1"/>
                </a:solidFill>
              </a:rPr>
              <a:t>человека, из числа обучающихся, их законным представителям, педагогам образовательных учреждений во всех поселениях Мирнинского района как в очном формате, так и с применением дистанционных технологий.</a:t>
            </a: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83254" y="2262669"/>
            <a:ext cx="8610755" cy="1221856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/>
            <a:r>
              <a:rPr lang="ru-RU" sz="1300" dirty="0">
                <a:solidFill>
                  <a:schemeClr val="tx1"/>
                </a:solidFill>
              </a:rPr>
              <a:t>Центр психолого-педагогического и медико-социального сопровождения «Доверие» оказывает три муниципальные услуги: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chemeClr val="tx1"/>
                </a:solidFill>
              </a:rPr>
              <a:t>Психолого-медико-педагогическое обследование детей;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chemeClr val="tx1"/>
                </a:solidFill>
              </a:rPr>
              <a:t>Психолого-педагогическое консультирование обучающихся, их родителей (законных представителей) и педагогических работников;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chemeClr val="tx1"/>
                </a:solidFill>
              </a:rPr>
              <a:t>Коррекционно-развивающая, компенсирующая и логопедическая помощь обучающимся.</a:t>
            </a:r>
          </a:p>
        </p:txBody>
      </p:sp>
    </p:spTree>
    <p:extLst>
      <p:ext uri="{BB962C8B-B14F-4D97-AF65-F5344CB8AC3E}">
        <p14:creationId xmlns:p14="http://schemas.microsoft.com/office/powerpoint/2010/main" val="156943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63969" y="92100"/>
            <a:ext cx="8370597" cy="10945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 hangingPunct="0">
              <a:spcAft>
                <a:spcPts val="0"/>
              </a:spcAft>
              <a:tabLst>
                <a:tab pos="3933825" algn="l"/>
              </a:tabLst>
            </a:pPr>
            <a: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«ГРАЖДАНСКО-ПАТРИОТИЧЕСКОЕ И ФИЗИЧЕСКОЕ ВОСПИТАНИЕ ПОДРАСТАЮЩЕГО ПОКОЛЕНИЯ» на 2024-2028 годы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D:\Users\user051403\Desktop\LM3_29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388" y="1186658"/>
            <a:ext cx="6104359" cy="3128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:\Users\user051403\Desktop\WhatsApp Image 2022-06-02 at 09.52.38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54" y="4315523"/>
            <a:ext cx="3121231" cy="2316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D:\Users\user051403\Desktop\ОТЧЕТЫ\100. Фото\ФОТО СДМ 2020\LM3_08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216" y="4572833"/>
            <a:ext cx="3963296" cy="2059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446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401" y="1125414"/>
            <a:ext cx="8412284" cy="559158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17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17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dirty="0"/>
              <a:t>Создание условий по формированию у обучающихся навыков здорового образа жизни, патриотического сознания, гражданской </a:t>
            </a:r>
            <a:r>
              <a:rPr lang="ru-RU" sz="1800" dirty="0" smtClean="0"/>
              <a:t>ответственности.</a:t>
            </a:r>
          </a:p>
          <a:p>
            <a:pPr marL="0" indent="0" algn="just">
              <a:buNone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b="1" u="sng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Создание </a:t>
            </a:r>
            <a:r>
              <a:rPr lang="ru-RU" sz="1600" dirty="0"/>
              <a:t>условий по формированию системы гражданско-патриотического воспитания у </a:t>
            </a:r>
            <a:r>
              <a:rPr lang="ru-RU" sz="1600" dirty="0" smtClean="0"/>
              <a:t>обучающихся;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Создание </a:t>
            </a:r>
            <a:r>
              <a:rPr lang="ru-RU" sz="1600" dirty="0"/>
              <a:t>условий для развития детских общественных объединений, являющихся эффективным инструментом духовно-нравственного </a:t>
            </a:r>
            <a:r>
              <a:rPr lang="ru-RU" sz="1600" dirty="0" smtClean="0"/>
              <a:t>воспитания;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Формирование </a:t>
            </a:r>
            <a:r>
              <a:rPr lang="ru-RU" sz="1600" dirty="0"/>
              <a:t>навыков здорового образа жизни и приобщение обучающихся к занятиям физической культуры и </a:t>
            </a:r>
            <a:r>
              <a:rPr lang="ru-RU" sz="1600" dirty="0" smtClean="0"/>
              <a:t>спорта.</a:t>
            </a:r>
            <a:endParaRPr lang="ru-RU" sz="1600" dirty="0"/>
          </a:p>
          <a:p>
            <a:pPr marL="0" lvl="0" indent="0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ОБЕСПЕЧЕНИЕ ПРОГРАММЫ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:                                              </a:t>
            </a:r>
            <a:r>
              <a:rPr lang="ru-RU" sz="1400" b="1" dirty="0">
                <a:solidFill>
                  <a:srgbClr val="4BACC6">
                    <a:lumMod val="75000"/>
                  </a:srgbClr>
                </a:solidFill>
              </a:rPr>
              <a:t>тыс. руб.</a:t>
            </a:r>
            <a:endParaRPr lang="ru-RU" sz="20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656284"/>
              </p:ext>
            </p:extLst>
          </p:nvPr>
        </p:nvGraphicFramePr>
        <p:xfrm>
          <a:off x="310543" y="4414908"/>
          <a:ext cx="8532000" cy="177487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610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0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 бюджет РС (Я)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20 378,5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22 142,5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22 262,1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22 401,2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34627132"/>
                  </a:ext>
                </a:extLst>
              </a:tr>
              <a:tr h="5318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   3 112,6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  2 240,1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 1 805,3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3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112,6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23 491,1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24 382,6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24 067,4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25 513,8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Заголовок 6"/>
          <p:cNvSpPr>
            <a:spLocks noGrp="1"/>
          </p:cNvSpPr>
          <p:nvPr>
            <p:ph type="title"/>
          </p:nvPr>
        </p:nvSpPr>
        <p:spPr>
          <a:xfrm>
            <a:off x="363969" y="92100"/>
            <a:ext cx="8370597" cy="10945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 hangingPunct="0">
              <a:spcAft>
                <a:spcPts val="0"/>
              </a:spcAft>
              <a:tabLst>
                <a:tab pos="3933825" algn="l"/>
              </a:tabLst>
            </a:pPr>
            <a: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«ГРАЖДАНСКО-ПАТРИОТИЧЕСКОЕ И ФИЗИЧЕСКОЕ ВОСПИТАНИЕ ПОДРАСТАЮЩЕГО ПОКОЛЕНИЯ» на 2024-2028 годы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44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289248" y="-65313"/>
            <a:ext cx="8556171" cy="90186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«Гражданско-патриотическое и физическое воспитание подрастающего поколения»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на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2024-2028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годы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9248" y="876243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758187"/>
              </p:ext>
            </p:extLst>
          </p:nvPr>
        </p:nvGraphicFramePr>
        <p:xfrm>
          <a:off x="309776" y="1250884"/>
          <a:ext cx="8627084" cy="11225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 бюджет РС (Я)</a:t>
                      </a:r>
                      <a:endParaRPr lang="ru-RU" sz="1400" b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20 378,5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20 312,1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4269567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3 112,6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   2 933,4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aseline="0" dirty="0" smtClean="0">
                          <a:effectLst/>
                        </a:rPr>
                        <a:t>23 491,1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 23 245,5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89248" y="4907902"/>
            <a:ext cx="8647612" cy="1866122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600"/>
              </a:spcBef>
            </a:pPr>
            <a:r>
              <a:rPr lang="ru-RU" sz="1300" dirty="0" smtClean="0">
                <a:solidFill>
                  <a:schemeClr val="tx1"/>
                </a:solidFill>
              </a:rPr>
              <a:t>Благодаря мероприятиям, проводимым в рамках муниципальной программы за 2024 год увеличилось количество детей, состоящих в детских общественных объединениях.</a:t>
            </a:r>
            <a:r>
              <a:rPr lang="ru-RU" sz="1300" dirty="0" smtClean="0">
                <a:solidFill>
                  <a:srgbClr val="FF0000"/>
                </a:solidFill>
              </a:rPr>
              <a:t> </a:t>
            </a:r>
            <a:r>
              <a:rPr lang="ru-RU" sz="1300" dirty="0" smtClean="0">
                <a:solidFill>
                  <a:schemeClr val="tx1"/>
                </a:solidFill>
              </a:rPr>
              <a:t>Деятельность детских общественных объединений охватывает </a:t>
            </a:r>
            <a:r>
              <a:rPr lang="ru-RU" sz="1300" b="1" dirty="0" smtClean="0">
                <a:solidFill>
                  <a:schemeClr val="tx1"/>
                </a:solidFill>
              </a:rPr>
              <a:t>7 805</a:t>
            </a:r>
            <a:r>
              <a:rPr lang="ru-RU" sz="1300" dirty="0" smtClean="0">
                <a:solidFill>
                  <a:schemeClr val="tx1"/>
                </a:solidFill>
              </a:rPr>
              <a:t> человек.</a:t>
            </a:r>
            <a:r>
              <a:rPr lang="ru-RU" sz="1300" dirty="0" smtClean="0">
                <a:solidFill>
                  <a:srgbClr val="FF0000"/>
                </a:solidFill>
              </a:rPr>
              <a:t> </a:t>
            </a:r>
            <a:r>
              <a:rPr lang="ru-RU" sz="1300" dirty="0" smtClean="0">
                <a:solidFill>
                  <a:schemeClr val="tx1"/>
                </a:solidFill>
              </a:rPr>
              <a:t>Действует </a:t>
            </a:r>
            <a:r>
              <a:rPr lang="ru-RU" sz="1300" b="1" dirty="0" smtClean="0">
                <a:solidFill>
                  <a:schemeClr val="tx1"/>
                </a:solidFill>
              </a:rPr>
              <a:t>15 волонтерских отрядов </a:t>
            </a:r>
            <a:r>
              <a:rPr lang="ru-RU" sz="1300" dirty="0" smtClean="0">
                <a:solidFill>
                  <a:schemeClr val="tx1"/>
                </a:solidFill>
              </a:rPr>
              <a:t>с охватом </a:t>
            </a:r>
            <a:r>
              <a:rPr lang="ru-RU" sz="1300" b="1" dirty="0" smtClean="0">
                <a:solidFill>
                  <a:schemeClr val="tx1"/>
                </a:solidFill>
              </a:rPr>
              <a:t>1 532 </a:t>
            </a:r>
            <a:r>
              <a:rPr lang="ru-RU" sz="1300" dirty="0" smtClean="0">
                <a:solidFill>
                  <a:schemeClr val="tx1"/>
                </a:solidFill>
              </a:rPr>
              <a:t>школьника.</a:t>
            </a:r>
          </a:p>
          <a:p>
            <a:pPr indent="177800" algn="just">
              <a:spcBef>
                <a:spcPts val="600"/>
              </a:spcBef>
            </a:pPr>
            <a:r>
              <a:rPr lang="ru-RU" sz="1300" dirty="0" smtClean="0">
                <a:solidFill>
                  <a:schemeClr val="tx1"/>
                </a:solidFill>
              </a:rPr>
              <a:t>С 1 сентября 2014 года Указом Президента Российской Федерации от 24 марта 2014 года № 172 «О Всероссийском физкультурно-спортивном комплексе «Готов к труду и обороне» (ГТО)», вводится в действие реализация Всероссийского физкультурно-спортивного комплекса «Готов к труду и обороне». Количество обучающихся в общеобразовательных учреждениях </a:t>
            </a:r>
            <a:r>
              <a:rPr lang="ru-RU" sz="1300" dirty="0" err="1" smtClean="0">
                <a:solidFill>
                  <a:schemeClr val="tx1"/>
                </a:solidFill>
              </a:rPr>
              <a:t>Мирнинского</a:t>
            </a:r>
            <a:r>
              <a:rPr lang="ru-RU" sz="1300" dirty="0" smtClean="0">
                <a:solidFill>
                  <a:schemeClr val="tx1"/>
                </a:solidFill>
              </a:rPr>
              <a:t> района, принимающих участие в выполнении нормативов ВФСК «ГТО» в 2023 – 2024 учебном году составило </a:t>
            </a:r>
            <a:r>
              <a:rPr lang="ru-RU" sz="1300" b="1" dirty="0" smtClean="0">
                <a:solidFill>
                  <a:schemeClr val="tx1"/>
                </a:solidFill>
              </a:rPr>
              <a:t>1 335 </a:t>
            </a:r>
            <a:r>
              <a:rPr lang="ru-RU" sz="1300" dirty="0" smtClean="0">
                <a:solidFill>
                  <a:schemeClr val="tx1"/>
                </a:solidFill>
              </a:rPr>
              <a:t>обучающихся. 55 обучающихся сдали нормативы ВФСК «ГТО» на золотой знак, на серебряный знак – </a:t>
            </a:r>
            <a:r>
              <a:rPr lang="ru-RU" sz="1300" b="1" dirty="0" smtClean="0">
                <a:solidFill>
                  <a:schemeClr val="tx1"/>
                </a:solidFill>
              </a:rPr>
              <a:t>243</a:t>
            </a:r>
            <a:r>
              <a:rPr lang="ru-RU" sz="1300" dirty="0" smtClean="0">
                <a:solidFill>
                  <a:schemeClr val="tx1"/>
                </a:solidFill>
              </a:rPr>
              <a:t> обучающихся, на бронзу – </a:t>
            </a:r>
            <a:r>
              <a:rPr lang="ru-RU" sz="1300" b="1" dirty="0" smtClean="0">
                <a:solidFill>
                  <a:schemeClr val="tx1"/>
                </a:solidFill>
              </a:rPr>
              <a:t>258</a:t>
            </a:r>
            <a:r>
              <a:rPr lang="ru-RU" sz="1300" dirty="0" smtClean="0">
                <a:solidFill>
                  <a:schemeClr val="tx1"/>
                </a:solidFill>
              </a:rPr>
              <a:t> обучающихся.</a:t>
            </a:r>
            <a:endParaRPr lang="ru-RU" sz="13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46517" y="3837074"/>
            <a:ext cx="8590344" cy="973102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600"/>
              </a:spcBef>
            </a:pPr>
            <a:r>
              <a:rPr lang="ru-RU" sz="1300" dirty="0">
                <a:solidFill>
                  <a:schemeClr val="tx1"/>
                </a:solidFill>
              </a:rPr>
              <a:t>В </a:t>
            </a:r>
            <a:r>
              <a:rPr lang="ru-RU" sz="1300" dirty="0" smtClean="0">
                <a:solidFill>
                  <a:schemeClr val="tx1"/>
                </a:solidFill>
              </a:rPr>
              <a:t>2023 </a:t>
            </a:r>
            <a:r>
              <a:rPr lang="ru-RU" sz="1300" dirty="0">
                <a:solidFill>
                  <a:schemeClr val="tx1"/>
                </a:solidFill>
              </a:rPr>
              <a:t>- </a:t>
            </a:r>
            <a:r>
              <a:rPr lang="ru-RU" sz="1300" dirty="0" smtClean="0">
                <a:solidFill>
                  <a:schemeClr val="tx1"/>
                </a:solidFill>
              </a:rPr>
              <a:t>2024 </a:t>
            </a:r>
            <a:r>
              <a:rPr lang="ru-RU" sz="1300" dirty="0">
                <a:solidFill>
                  <a:schemeClr val="tx1"/>
                </a:solidFill>
              </a:rPr>
              <a:t>учебном году</a:t>
            </a:r>
            <a:r>
              <a:rPr lang="ru-RU" sz="1300" b="1" dirty="0">
                <a:solidFill>
                  <a:schemeClr val="tx1"/>
                </a:solidFill>
              </a:rPr>
              <a:t> 6 </a:t>
            </a:r>
            <a:r>
              <a:rPr lang="ru-RU" sz="1300" b="1" dirty="0" smtClean="0">
                <a:solidFill>
                  <a:schemeClr val="tx1"/>
                </a:solidFill>
              </a:rPr>
              <a:t>281 </a:t>
            </a:r>
            <a:r>
              <a:rPr lang="ru-RU" sz="1300" dirty="0">
                <a:solidFill>
                  <a:schemeClr val="tx1"/>
                </a:solidFill>
              </a:rPr>
              <a:t>школьников приняли участие в военно-патриотических мероприятиях.</a:t>
            </a:r>
          </a:p>
          <a:p>
            <a:pPr indent="177800" algn="just">
              <a:spcBef>
                <a:spcPts val="600"/>
              </a:spcBef>
            </a:pPr>
            <a:r>
              <a:rPr lang="ru-RU" sz="1300" dirty="0">
                <a:solidFill>
                  <a:schemeClr val="tx1"/>
                </a:solidFill>
              </a:rPr>
              <a:t>В рамках военно-патриотического воспитания обучающихся большое внимание уделяется учебным предметам, таким как основы безопасности жизнедеятельности (далее-ОБЖ) и основы военной службы (далее-ОВС), направленным на подготовку юношей к военной службе.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26105" y="3243555"/>
            <a:ext cx="8610755" cy="514143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600"/>
              </a:spcBef>
            </a:pPr>
            <a:r>
              <a:rPr lang="ru-RU" sz="1300" b="1" dirty="0" smtClean="0">
                <a:solidFill>
                  <a:schemeClr val="tx1"/>
                </a:solidFill>
              </a:rPr>
              <a:t>864 </a:t>
            </a:r>
            <a:r>
              <a:rPr lang="ru-RU" sz="1300" dirty="0">
                <a:solidFill>
                  <a:schemeClr val="tx1"/>
                </a:solidFill>
              </a:rPr>
              <a:t>обучающихся состоят </a:t>
            </a:r>
            <a:r>
              <a:rPr lang="ru-RU" sz="1300" dirty="0" smtClean="0">
                <a:solidFill>
                  <a:schemeClr val="tx1"/>
                </a:solidFill>
              </a:rPr>
              <a:t>в военно-патриотических </a:t>
            </a:r>
            <a:r>
              <a:rPr lang="ru-RU" sz="1300" dirty="0">
                <a:solidFill>
                  <a:schemeClr val="tx1"/>
                </a:solidFill>
              </a:rPr>
              <a:t>клубах, </a:t>
            </a:r>
            <a:r>
              <a:rPr lang="ru-RU" sz="1300" b="1" dirty="0" smtClean="0">
                <a:solidFill>
                  <a:schemeClr val="tx1"/>
                </a:solidFill>
              </a:rPr>
              <a:t>364 </a:t>
            </a:r>
            <a:r>
              <a:rPr lang="ru-RU" sz="1300" dirty="0">
                <a:solidFill>
                  <a:schemeClr val="tx1"/>
                </a:solidFill>
              </a:rPr>
              <a:t>обучающихся </a:t>
            </a:r>
            <a:r>
              <a:rPr lang="ru-RU" sz="1300" dirty="0" smtClean="0">
                <a:solidFill>
                  <a:schemeClr val="tx1"/>
                </a:solidFill>
              </a:rPr>
              <a:t>состоят во </a:t>
            </a:r>
            <a:r>
              <a:rPr lang="ru-RU" sz="1300" dirty="0">
                <a:solidFill>
                  <a:schemeClr val="tx1"/>
                </a:solidFill>
              </a:rPr>
              <a:t>Всероссийском детско-юношеском военно-патриотическом общественном движении </a:t>
            </a:r>
            <a:r>
              <a:rPr lang="ru-RU" sz="1300" b="1" dirty="0">
                <a:solidFill>
                  <a:schemeClr val="tx1"/>
                </a:solidFill>
              </a:rPr>
              <a:t>«ЮНАРМИЯ»</a:t>
            </a:r>
            <a:r>
              <a:rPr lang="ru-RU" sz="13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346515" y="2479286"/>
            <a:ext cx="8610755" cy="666543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</a:pPr>
            <a:r>
              <a:rPr lang="ru-RU" sz="1300" dirty="0">
                <a:solidFill>
                  <a:schemeClr val="tx1"/>
                </a:solidFill>
              </a:rPr>
              <a:t>В общеобразовательных организациях Мирнинского района функционируют </a:t>
            </a:r>
            <a:r>
              <a:rPr lang="ru-RU" sz="1300" b="1" dirty="0">
                <a:solidFill>
                  <a:schemeClr val="tx1"/>
                </a:solidFill>
              </a:rPr>
              <a:t>16 военно-патриотических клубов</a:t>
            </a:r>
            <a:r>
              <a:rPr lang="ru-RU" sz="1300" dirty="0">
                <a:solidFill>
                  <a:schemeClr val="tx1"/>
                </a:solidFill>
              </a:rPr>
              <a:t>, которым присвоены имена почетных Героев Советского Союза и Героев Российской Федерации за достижения в области патриотического воспитания.</a:t>
            </a:r>
          </a:p>
        </p:txBody>
      </p:sp>
    </p:spTree>
    <p:extLst>
      <p:ext uri="{BB962C8B-B14F-4D97-AF65-F5344CB8AC3E}">
        <p14:creationId xmlns:p14="http://schemas.microsoft.com/office/powerpoint/2010/main" val="373465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6"/>
          <p:cNvSpPr>
            <a:spLocks noGrp="1"/>
          </p:cNvSpPr>
          <p:nvPr>
            <p:ph type="title"/>
          </p:nvPr>
        </p:nvSpPr>
        <p:spPr>
          <a:xfrm>
            <a:off x="358776" y="0"/>
            <a:ext cx="8426449" cy="7875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 hangingPunct="0">
              <a:spcAft>
                <a:spcPts val="0"/>
              </a:spcAft>
              <a:tabLst>
                <a:tab pos="3933825" algn="l"/>
              </a:tabLst>
            </a:pPr>
            <a: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«РАЗВИТИЕ КУЛЬТУРЫ» на 2024-2028 годы</a:t>
            </a:r>
            <a:endParaRPr lang="ru-RU" sz="2000" dirty="0">
              <a:solidFill>
                <a:schemeClr val="tx1"/>
              </a:solidFill>
              <a:effectLst/>
            </a:endParaRPr>
          </a:p>
        </p:txBody>
      </p:sp>
      <p:pic>
        <p:nvPicPr>
          <p:cNvPr id="6" name="Рисунок 5" descr="Screenshot (Надежда Александровна) 15-02-2024 15-03-07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456158" y="858416"/>
            <a:ext cx="5999001" cy="3773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Screenshot (Надежда Александровна) 15-02-2024 15-05-39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599822" y="4631495"/>
            <a:ext cx="2756535" cy="1976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Screenshot (Надежда Александровна) 15-02-2024 15-04-33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5646080" y="4631495"/>
            <a:ext cx="2956743" cy="1976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526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281770" y="4579634"/>
            <a:ext cx="8436706" cy="3890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       </a:t>
            </a:r>
            <a:r>
              <a:rPr lang="ru-RU" sz="1400" b="1" dirty="0" smtClean="0">
                <a:solidFill>
                  <a:srgbClr val="4BACC6">
                    <a:lumMod val="75000"/>
                  </a:srgbClr>
                </a:solidFill>
              </a:rPr>
              <a:t>тыс</a:t>
            </a:r>
            <a:r>
              <a:rPr lang="ru-RU" sz="1400" b="1" dirty="0">
                <a:solidFill>
                  <a:srgbClr val="4BACC6">
                    <a:lumMod val="75000"/>
                  </a:srgbClr>
                </a:solidFill>
              </a:rPr>
              <a:t>. руб.</a:t>
            </a:r>
            <a:endParaRPr lang="ru-RU" sz="2000" dirty="0">
              <a:solidFill>
                <a:prstClr val="black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587913"/>
              </p:ext>
            </p:extLst>
          </p:nvPr>
        </p:nvGraphicFramePr>
        <p:xfrm>
          <a:off x="234123" y="4946217"/>
          <a:ext cx="8532000" cy="18026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610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 бюджет РС (Я)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  1 932,8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    6 </a:t>
                      </a:r>
                      <a:r>
                        <a:rPr lang="ru-RU" sz="1400" dirty="0" smtClean="0">
                          <a:effectLst/>
                        </a:rPr>
                        <a:t>309,7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 1 773,1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1 773,1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</a:t>
                      </a:r>
                      <a:r>
                        <a:rPr lang="ru-RU" sz="1400" baseline="0" dirty="0" smtClean="0">
                          <a:effectLst/>
                        </a:rPr>
                        <a:t> 385,5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3462713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90 852,4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106 575,0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79 958,9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79 958,9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67 577,7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92 785,2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112 884,7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81 732,0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81 732,0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68 963,2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281771" y="712524"/>
            <a:ext cx="8503454" cy="386711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19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19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19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dirty="0"/>
              <a:t>Создание условий для сохранения и развития культурного потенциала и культурного наследия </a:t>
            </a:r>
            <a:r>
              <a:rPr lang="ru-RU" sz="1400" dirty="0" smtClean="0"/>
              <a:t>  района.</a:t>
            </a:r>
          </a:p>
          <a:p>
            <a:pPr marL="0" indent="0" algn="just">
              <a:buNone/>
            </a:pPr>
            <a:r>
              <a:rPr lang="ru-RU" sz="1600" dirty="0" smtClean="0"/>
              <a:t> </a:t>
            </a:r>
            <a:r>
              <a:rPr lang="ru-RU" sz="19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900" b="1" u="sng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endParaRPr lang="ru-RU" sz="1900" dirty="0">
              <a:solidFill>
                <a:schemeClr val="accent2">
                  <a:lumMod val="75000"/>
                </a:schemeClr>
              </a:solidFill>
            </a:endParaRP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 </a:t>
            </a:r>
            <a:r>
              <a:rPr lang="ru-RU" sz="1400" dirty="0" smtClean="0"/>
              <a:t>Обеспечение </a:t>
            </a:r>
            <a:r>
              <a:rPr lang="ru-RU" sz="1400" dirty="0"/>
              <a:t>деятельности МКУ «Межпоселенческое управление культуры» </a:t>
            </a:r>
            <a:r>
              <a:rPr lang="ru-RU" sz="1400" dirty="0" smtClean="0"/>
              <a:t>МР </a:t>
            </a:r>
            <a:r>
              <a:rPr lang="ru-RU" sz="1400" dirty="0"/>
              <a:t>«Мирнинский район» РС (Я</a:t>
            </a:r>
            <a:r>
              <a:rPr lang="ru-RU" sz="1400" dirty="0" smtClean="0"/>
              <a:t>);</a:t>
            </a:r>
            <a:endParaRPr lang="ru-RU" sz="1400" dirty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Создание </a:t>
            </a:r>
            <a:r>
              <a:rPr lang="ru-RU" sz="1400" dirty="0"/>
              <a:t>условий для сохранения и развития культуры в Мирнинском </a:t>
            </a:r>
            <a:r>
              <a:rPr lang="ru-RU" sz="1400" dirty="0" smtClean="0"/>
              <a:t>районе</a:t>
            </a:r>
            <a:r>
              <a:rPr lang="ru-RU" sz="1400" dirty="0"/>
              <a:t>;</a:t>
            </a:r>
            <a:endParaRPr lang="ru-RU" sz="1400" dirty="0" smtClean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Обеспечение </a:t>
            </a:r>
            <a:r>
              <a:rPr lang="ru-RU" sz="1400" dirty="0"/>
              <a:t>единого культурного пространства рай-она, создание условий для диалога </a:t>
            </a:r>
            <a:r>
              <a:rPr lang="ru-RU" sz="1400" dirty="0" smtClean="0"/>
              <a:t>культур;</a:t>
            </a:r>
            <a:endParaRPr lang="ru-RU" sz="1400" dirty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Сохранение </a:t>
            </a:r>
            <a:r>
              <a:rPr lang="ru-RU" sz="1400" dirty="0"/>
              <a:t>и популяризация культурного наследия </a:t>
            </a:r>
            <a:r>
              <a:rPr lang="ru-RU" sz="1400" dirty="0" smtClean="0"/>
              <a:t>района;</a:t>
            </a:r>
            <a:endParaRPr lang="ru-RU" sz="1400" dirty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Обеспечение </a:t>
            </a:r>
            <a:r>
              <a:rPr lang="ru-RU" sz="1400" dirty="0"/>
              <a:t>эффективной охраны недвижимых </a:t>
            </a:r>
            <a:r>
              <a:rPr lang="ru-RU" sz="1400" dirty="0" smtClean="0"/>
              <a:t>памятников </a:t>
            </a:r>
            <a:r>
              <a:rPr lang="ru-RU" sz="1400" dirty="0"/>
              <a:t>истории и </a:t>
            </a:r>
            <a:r>
              <a:rPr lang="ru-RU" sz="1400" dirty="0" smtClean="0"/>
              <a:t>культуры;</a:t>
            </a:r>
            <a:endParaRPr lang="ru-RU" sz="1400" dirty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Развитие </a:t>
            </a:r>
            <a:r>
              <a:rPr lang="ru-RU" sz="1400" dirty="0"/>
              <a:t>системы непрерывного образования и пере-подготовки кадров в области культуры и искусства. Социальная поддержка работников муниципальных учреждений культуры и </a:t>
            </a:r>
            <a:r>
              <a:rPr lang="ru-RU" sz="1400" dirty="0" smtClean="0"/>
              <a:t>искусств;</a:t>
            </a:r>
            <a:endParaRPr lang="ru-RU" sz="1400" dirty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Совершенствование </a:t>
            </a:r>
            <a:r>
              <a:rPr lang="ru-RU" sz="1400" dirty="0"/>
              <a:t>системы выявления, поддержки и развития талантливых </a:t>
            </a:r>
            <a:r>
              <a:rPr lang="ru-RU" sz="1400" dirty="0" smtClean="0"/>
              <a:t>детей;</a:t>
            </a:r>
            <a:endParaRPr lang="ru-RU" sz="1400" dirty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Улучшение </a:t>
            </a:r>
            <a:r>
              <a:rPr lang="ru-RU" sz="1400" dirty="0"/>
              <a:t>состояния материально-технической базы учреждений культуры и мест проведения (комплексов) культурно-массовых </a:t>
            </a:r>
            <a:r>
              <a:rPr lang="ru-RU" sz="1400" dirty="0" smtClean="0"/>
              <a:t>мероприятий;</a:t>
            </a:r>
            <a:endParaRPr lang="ru-RU" sz="1400" dirty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Сохранение </a:t>
            </a:r>
            <a:r>
              <a:rPr lang="ru-RU" sz="1400" dirty="0"/>
              <a:t>и развитие различных форм досуговой </a:t>
            </a:r>
            <a:r>
              <a:rPr lang="ru-RU" sz="1400" dirty="0" smtClean="0"/>
              <a:t>деятельности </a:t>
            </a:r>
            <a:r>
              <a:rPr lang="ru-RU" sz="1400" dirty="0"/>
              <a:t>и любительских </a:t>
            </a:r>
            <a:r>
              <a:rPr lang="ru-RU" sz="1400" dirty="0" smtClean="0"/>
              <a:t>объединений;</a:t>
            </a:r>
            <a:endParaRPr lang="ru-RU" sz="1400" dirty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Сохранение </a:t>
            </a:r>
            <a:r>
              <a:rPr lang="ru-RU" sz="1400" dirty="0"/>
              <a:t>и развитие художественного и </a:t>
            </a:r>
            <a:r>
              <a:rPr lang="ru-RU" sz="1400" dirty="0" smtClean="0"/>
              <a:t>декоративно-прикладного искусства;</a:t>
            </a:r>
            <a:endParaRPr lang="ru-RU" sz="1400" dirty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 smtClean="0"/>
              <a:t>Обеспечение </a:t>
            </a:r>
            <a:r>
              <a:rPr lang="ru-RU" sz="1400" dirty="0"/>
              <a:t>организации архивного дела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9" name="Заголовок 6"/>
          <p:cNvSpPr>
            <a:spLocks noGrp="1"/>
          </p:cNvSpPr>
          <p:nvPr>
            <p:ph type="title"/>
          </p:nvPr>
        </p:nvSpPr>
        <p:spPr>
          <a:xfrm>
            <a:off x="358776" y="0"/>
            <a:ext cx="8426449" cy="7875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 hangingPunct="0">
              <a:spcAft>
                <a:spcPts val="0"/>
              </a:spcAft>
              <a:tabLst>
                <a:tab pos="3933825" algn="l"/>
              </a:tabLst>
            </a:pPr>
            <a: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«РАЗВИТИЕ КУЛЬТУРЫ» на 2024-2028 годы</a:t>
            </a:r>
            <a:endParaRPr lang="ru-RU" sz="2000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4953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289248" y="-65314"/>
            <a:ext cx="8556171" cy="71845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«Развитие культуры»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на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2024-2028 годы 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7940" y="631288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987167"/>
              </p:ext>
            </p:extLst>
          </p:nvPr>
        </p:nvGraphicFramePr>
        <p:xfrm>
          <a:off x="309776" y="931620"/>
          <a:ext cx="8627084" cy="9435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</a:rPr>
                        <a:t>Государственный бюджет РС (Я)</a:t>
                      </a:r>
                      <a:endParaRPr lang="ru-RU" sz="1200" b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 1 932,8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0" kern="1200" dirty="0" smtClean="0">
                          <a:effectLst/>
                        </a:rPr>
                        <a:t>  1 932,8</a:t>
                      </a:r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426956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Бюджет </a:t>
                      </a:r>
                      <a:r>
                        <a:rPr lang="ru-RU" sz="1200" b="0" dirty="0" smtClean="0">
                          <a:effectLst/>
                        </a:rPr>
                        <a:t>МР </a:t>
                      </a:r>
                      <a:r>
                        <a:rPr lang="ru-RU" sz="1200" b="0" dirty="0">
                          <a:effectLst/>
                        </a:rPr>
                        <a:t>«Мирнинский район» РС (Я)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90 852,4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0" kern="1200" dirty="0" smtClean="0">
                          <a:effectLst/>
                        </a:rPr>
                        <a:t>84 415,0</a:t>
                      </a:r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92 785,2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86 347,8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38350" y="5999577"/>
            <a:ext cx="8610755" cy="762617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r>
              <a:rPr lang="ru-RU" sz="1300" dirty="0">
                <a:solidFill>
                  <a:schemeClr val="tx1"/>
                </a:solidFill>
              </a:rPr>
              <a:t>В </a:t>
            </a:r>
            <a:r>
              <a:rPr lang="ru-RU" sz="1300" dirty="0" smtClean="0">
                <a:solidFill>
                  <a:schemeClr val="tx1"/>
                </a:solidFill>
              </a:rPr>
              <a:t>2024 </a:t>
            </a:r>
            <a:r>
              <a:rPr lang="ru-RU" sz="1300" dirty="0">
                <a:solidFill>
                  <a:schemeClr val="tx1"/>
                </a:solidFill>
              </a:rPr>
              <a:t>году воспитанники «Кадетской школы-интернат им. Г.Н. Трошева» впервые были приглашены на </a:t>
            </a:r>
            <a:r>
              <a:rPr lang="en-US" sz="1300" dirty="0">
                <a:solidFill>
                  <a:schemeClr val="tx1"/>
                </a:solidFill>
              </a:rPr>
              <a:t>IX </a:t>
            </a:r>
            <a:r>
              <a:rPr lang="ru-RU" sz="1300" dirty="0">
                <a:solidFill>
                  <a:schemeClr val="tx1"/>
                </a:solidFill>
              </a:rPr>
              <a:t>Международный Кремлевский Благотворительный Кадетский бал, где наши кадеты достойно представили нашу Республику на Международном уровне.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58761" y="5020013"/>
            <a:ext cx="8610755" cy="979564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600"/>
              </a:spcBef>
            </a:pPr>
            <a:r>
              <a:rPr lang="ru-RU" sz="1300" dirty="0">
                <a:solidFill>
                  <a:schemeClr val="tx1"/>
                </a:solidFill>
              </a:rPr>
              <a:t>На постоянной основе ведется работа в рамках федеральной программы по социальной поддержке молодежи от 14 до 22 лет </a:t>
            </a:r>
            <a:r>
              <a:rPr lang="ru-RU" sz="1300" b="1" dirty="0">
                <a:solidFill>
                  <a:schemeClr val="tx1"/>
                </a:solidFill>
              </a:rPr>
              <a:t>«Пушкинская карта», </a:t>
            </a:r>
            <a:r>
              <a:rPr lang="ru-RU" sz="1300" dirty="0">
                <a:solidFill>
                  <a:schemeClr val="tx1"/>
                </a:solidFill>
              </a:rPr>
              <a:t>проект который позволяет бесплатно посещать театры, кинотеатры, музеи, выставки и другие учреждения, участвующие в программе. В Мирнинском районе участвуют в проекте «Пушкинская карта»: Мирнинский театр, ДК «Вилюйские огни» (п. Чернышевский), </a:t>
            </a:r>
            <a:r>
              <a:rPr lang="ru-RU" sz="1300" dirty="0" err="1">
                <a:solidFill>
                  <a:schemeClr val="tx1"/>
                </a:solidFill>
              </a:rPr>
              <a:t>ДКиНТ</a:t>
            </a:r>
            <a:r>
              <a:rPr lang="ru-RU" sz="1300" dirty="0">
                <a:solidFill>
                  <a:schemeClr val="tx1"/>
                </a:solidFill>
              </a:rPr>
              <a:t> «Каскад» (п. Светлый), Детская школа искусств (г. Мирный), библиотеки района. </a:t>
            </a:r>
            <a:endParaRPr lang="ru-RU" sz="13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358761" y="2596358"/>
            <a:ext cx="8569934" cy="2423655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/>
            <a:r>
              <a:rPr lang="ru-RU" sz="1300" b="1" u="sng" dirty="0">
                <a:solidFill>
                  <a:schemeClr val="tx1"/>
                </a:solidFill>
              </a:rPr>
              <a:t>Участие в проектах: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ru-RU" sz="1300" dirty="0">
                <a:solidFill>
                  <a:schemeClr val="tx1"/>
                </a:solidFill>
              </a:rPr>
              <a:t>проект, получивший поддержку в рамках районного грантового конкурса </a:t>
            </a:r>
            <a:r>
              <a:rPr lang="ru-RU" sz="1300" b="1" dirty="0">
                <a:solidFill>
                  <a:schemeClr val="tx1"/>
                </a:solidFill>
              </a:rPr>
              <a:t>«Культурный код»: </a:t>
            </a:r>
            <a:r>
              <a:rPr lang="ru-RU" sz="1300" dirty="0">
                <a:solidFill>
                  <a:schemeClr val="tx1"/>
                </a:solidFill>
              </a:rPr>
              <a:t>«Здесь мой край, мой исток, здесь моя дорога», направленный на сохранение исторической памяти о с. </a:t>
            </a:r>
            <a:r>
              <a:rPr lang="ru-RU" sz="1300" dirty="0" err="1">
                <a:solidFill>
                  <a:schemeClr val="tx1"/>
                </a:solidFill>
              </a:rPr>
              <a:t>Туой-Хайа</a:t>
            </a:r>
            <a:r>
              <a:rPr lang="ru-RU" sz="1300" dirty="0">
                <a:solidFill>
                  <a:schemeClr val="tx1"/>
                </a:solidFill>
              </a:rPr>
              <a:t>; «Узоры и орнаменты народа Саха – традиции и современность», направленный на создание условий для развития творческого потенциала мастеров и жителей Мирнинского района; «Красный шаман», моноспектакль, посвященный творчеству П.А. </a:t>
            </a:r>
            <a:r>
              <a:rPr lang="ru-RU" sz="1300" dirty="0" err="1">
                <a:solidFill>
                  <a:schemeClr val="tx1"/>
                </a:solidFill>
              </a:rPr>
              <a:t>Ойунского</a:t>
            </a:r>
            <a:r>
              <a:rPr lang="ru-RU" sz="1300" dirty="0">
                <a:solidFill>
                  <a:schemeClr val="tx1"/>
                </a:solidFill>
              </a:rPr>
              <a:t>, исполняемый на русском языке. Общая сумма финансирования проектов составила </a:t>
            </a:r>
            <a:r>
              <a:rPr lang="ru-RU" sz="1300" b="1" dirty="0">
                <a:solidFill>
                  <a:schemeClr val="tx1"/>
                </a:solidFill>
              </a:rPr>
              <a:t>973 000 рублей.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ru-RU" sz="1300" dirty="0">
                <a:solidFill>
                  <a:schemeClr val="tx1"/>
                </a:solidFill>
              </a:rPr>
              <a:t>В грантовом конкурсе «Энергия родной земли 2023», организатором которого является ООО «Иркутская нефтяная компания» , приняли участие учреждения Мирнинского района  ДШИ г. Мирный с проектом «Духовая музыка как элемент культурного кода России», Библиотека № 8 п. Айхал с проектом «Потенциал+: развитие, рост, достижение» и  проектом по созданию модельных общедоступных муниципальных библиотек.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358761" y="1929815"/>
            <a:ext cx="8610755" cy="666543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</a:pPr>
            <a:r>
              <a:rPr lang="ru-RU" sz="1300" dirty="0">
                <a:solidFill>
                  <a:schemeClr val="tx1"/>
                </a:solidFill>
              </a:rPr>
              <a:t>В рамках комплексной программы развития культуры и спорта в Мирнинском районе при финансовой поддержке Мирнинского района и АК «АЛРОСА» (ПАО) творческие коллективы принимали участие в республиканских, всероссийских и международных конкурсах и удостоились высоких наград.</a:t>
            </a:r>
          </a:p>
        </p:txBody>
      </p:sp>
    </p:spTree>
    <p:extLst>
      <p:ext uri="{BB962C8B-B14F-4D97-AF65-F5344CB8AC3E}">
        <p14:creationId xmlns:p14="http://schemas.microsoft.com/office/powerpoint/2010/main" val="377250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94662" y="82216"/>
            <a:ext cx="8354676" cy="9778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headEnd/>
            <a:tailEnd/>
          </a:ln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МУНИЦИПАЛЬНАЯ ПРОГРАММА</a:t>
            </a:r>
          </a:p>
          <a:p>
            <a:pPr lvl="0" algn="ctr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>
                <a:solidFill>
                  <a:schemeClr val="tx1"/>
                </a:solidFill>
              </a:rPr>
              <a:t>«БИБЛИОТЕКИ МИРНИНСКОГО РАЙОНА: ИННОВАЦИОННОЕ РАЗВИТИЕ» 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на 2024-2028 годы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5" name="Рисунок 4" descr="htmlimage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1268400" y="1060058"/>
            <a:ext cx="6611011" cy="3855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mlimage (3)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5627279" y="4915376"/>
            <a:ext cx="2886558" cy="1794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mlimage (2)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633974" y="4915376"/>
            <a:ext cx="2930320" cy="1847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84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300" y="1125415"/>
            <a:ext cx="8577385" cy="3250641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7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17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17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7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700" dirty="0"/>
              <a:t>Организация библиотечного обслуживания населения </a:t>
            </a:r>
            <a:r>
              <a:rPr lang="ru-RU" sz="1700" dirty="0" smtClean="0"/>
              <a:t>и создание </a:t>
            </a:r>
            <a:r>
              <a:rPr lang="ru-RU" sz="1700" dirty="0"/>
              <a:t>условий для устойчивого развития </a:t>
            </a:r>
            <a:r>
              <a:rPr lang="ru-RU" sz="1700" dirty="0" smtClean="0"/>
              <a:t>библиотечной системы.</a:t>
            </a:r>
            <a:endParaRPr lang="ru-RU" sz="1700" dirty="0"/>
          </a:p>
          <a:p>
            <a:pPr marL="0" indent="0" algn="just">
              <a:buNone/>
            </a:pPr>
            <a:r>
              <a:rPr lang="ru-RU" sz="1700" dirty="0" smtClean="0"/>
              <a:t> </a:t>
            </a:r>
            <a:r>
              <a:rPr lang="ru-RU" sz="17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700" b="1" u="sng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endParaRPr lang="ru-RU" sz="1700" dirty="0">
              <a:solidFill>
                <a:schemeClr val="accent2">
                  <a:lumMod val="75000"/>
                </a:schemeClr>
              </a:solidFill>
            </a:endParaRP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700" dirty="0"/>
              <a:t> Обеспечение качества и доступности библиотечных услуг для всех категорий </a:t>
            </a:r>
            <a:r>
              <a:rPr lang="ru-RU" sz="1700" dirty="0" smtClean="0"/>
              <a:t>населения;</a:t>
            </a: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700" dirty="0" smtClean="0"/>
              <a:t>Модернизация </a:t>
            </a:r>
            <a:r>
              <a:rPr lang="ru-RU" sz="1700" dirty="0"/>
              <a:t>библиотек и формирование </a:t>
            </a:r>
            <a:r>
              <a:rPr lang="ru-RU" sz="1700" dirty="0" smtClean="0"/>
              <a:t>цифровой среды;</a:t>
            </a: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700" dirty="0" smtClean="0"/>
              <a:t>Сохранение </a:t>
            </a:r>
            <a:r>
              <a:rPr lang="ru-RU" sz="1700" dirty="0"/>
              <a:t>и пополнение библиотечных </a:t>
            </a:r>
            <a:r>
              <a:rPr lang="ru-RU" sz="1700" dirty="0" smtClean="0"/>
              <a:t>фондов</a:t>
            </a:r>
            <a:r>
              <a:rPr lang="ru-RU" sz="1700" dirty="0"/>
              <a:t>;</a:t>
            </a:r>
            <a:endParaRPr lang="ru-RU" sz="1700" dirty="0" smtClean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700" dirty="0" smtClean="0"/>
              <a:t>Повышение </a:t>
            </a:r>
            <a:r>
              <a:rPr lang="ru-RU" sz="1700" dirty="0"/>
              <a:t>статуса чтения и читательской </a:t>
            </a:r>
            <a:r>
              <a:rPr lang="ru-RU" sz="1700" dirty="0" smtClean="0"/>
              <a:t>активности населения </a:t>
            </a:r>
            <a:r>
              <a:rPr lang="ru-RU" sz="1700" dirty="0"/>
              <a:t>для повышения культурных, интеллектуальных </a:t>
            </a:r>
            <a:r>
              <a:rPr lang="ru-RU" sz="1700" dirty="0" smtClean="0"/>
              <a:t>и нравственных </a:t>
            </a:r>
            <a:r>
              <a:rPr lang="ru-RU" sz="1700" dirty="0"/>
              <a:t>компетенций </a:t>
            </a:r>
            <a:r>
              <a:rPr lang="ru-RU" sz="1700" dirty="0" smtClean="0"/>
              <a:t>населения</a:t>
            </a:r>
            <a:r>
              <a:rPr lang="ru-RU" sz="1700" dirty="0"/>
              <a:t>;</a:t>
            </a:r>
            <a:endParaRPr lang="ru-RU" sz="1700" dirty="0" smtClean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700" dirty="0" smtClean="0"/>
              <a:t>Создание </a:t>
            </a:r>
            <a:r>
              <a:rPr lang="ru-RU" sz="1700" dirty="0"/>
              <a:t>социально-значимых полнотекстовых </a:t>
            </a:r>
            <a:r>
              <a:rPr lang="ru-RU" sz="1700" dirty="0" smtClean="0"/>
              <a:t>баз данных </a:t>
            </a:r>
            <a:r>
              <a:rPr lang="ru-RU" sz="1700" dirty="0"/>
              <a:t>по </a:t>
            </a:r>
            <a:r>
              <a:rPr lang="ru-RU" sz="1700" dirty="0" smtClean="0"/>
              <a:t>краеведению;</a:t>
            </a: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700" dirty="0" smtClean="0"/>
              <a:t>Повышение качества профессиональных компетенций сотрудников библиотечной системы.</a:t>
            </a:r>
          </a:p>
          <a:p>
            <a:pPr marL="0" lvl="0" indent="0">
              <a:spcBef>
                <a:spcPts val="1200"/>
              </a:spcBef>
              <a:buNone/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ОБЕСПЕЧЕНИЕ ПРОГРАММЫ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:                                                    </a:t>
            </a:r>
            <a:r>
              <a:rPr lang="ru-RU" sz="1400" b="1" dirty="0" smtClean="0">
                <a:solidFill>
                  <a:srgbClr val="4BACC6">
                    <a:lumMod val="75000"/>
                  </a:srgbClr>
                </a:solidFill>
              </a:rPr>
              <a:t>тыс. руб.</a:t>
            </a:r>
            <a:endParaRPr lang="ru-RU" sz="2000" dirty="0" smtClean="0">
              <a:solidFill>
                <a:prstClr val="black"/>
              </a:solidFill>
            </a:endParaRPr>
          </a:p>
          <a:p>
            <a:pPr marL="0" indent="0" algn="just">
              <a:buClr>
                <a:srgbClr val="C00000"/>
              </a:buClr>
              <a:buNone/>
            </a:pPr>
            <a:endParaRPr lang="ru-RU" sz="2000" b="1" dirty="0"/>
          </a:p>
          <a:p>
            <a:pPr marL="0" lvl="0" indent="0" algn="just">
              <a:buClr>
                <a:srgbClr val="C00000"/>
              </a:buClr>
              <a:buNone/>
            </a:pPr>
            <a:endParaRPr lang="ru-RU" sz="1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188568"/>
              </p:ext>
            </p:extLst>
          </p:nvPr>
        </p:nvGraphicFramePr>
        <p:xfrm>
          <a:off x="306000" y="4376056"/>
          <a:ext cx="8532000" cy="20571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716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1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 бюджет РС (Я)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       800,0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8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000,0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3462713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120 699,1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138 104,2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118 590,3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118</a:t>
                      </a:r>
                      <a:r>
                        <a:rPr lang="ru-RU" sz="1400" baseline="0" dirty="0" smtClean="0">
                          <a:effectLst/>
                        </a:rPr>
                        <a:t> 590,3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104 788,2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85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Иные</a:t>
                      </a:r>
                      <a:r>
                        <a:rPr lang="ru-RU" sz="1400" baseline="0" dirty="0" smtClean="0">
                          <a:effectLst/>
                        </a:rPr>
                        <a:t> источники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51669374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121 499,1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146 104,2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118 590,3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118 590,3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104 788,2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94662" y="82216"/>
            <a:ext cx="8354676" cy="9778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headEnd/>
            <a:tailEnd/>
          </a:ln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МУНИЦИПАЛЬНАЯ ПРОГРАММА</a:t>
            </a:r>
          </a:p>
          <a:p>
            <a:pPr lvl="0" algn="ctr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>
                <a:solidFill>
                  <a:schemeClr val="tx1"/>
                </a:solidFill>
              </a:rPr>
              <a:t>«БИБЛИОТЕКИ МИРНИНСКОГО РАЙОНА: ИННОВАЦИОННОЕ РАЗВИТИЕ» 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на 2024-2028 годы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3766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289248" y="-65314"/>
            <a:ext cx="8556171" cy="998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«Библиотеки </a:t>
            </a:r>
            <a:r>
              <a:rPr lang="ru-RU" sz="1800" b="1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Мирнинского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района: инновационное развитие» 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 2024-2028 годы 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9775" y="832429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330997"/>
              </p:ext>
            </p:extLst>
          </p:nvPr>
        </p:nvGraphicFramePr>
        <p:xfrm>
          <a:off x="309776" y="1210806"/>
          <a:ext cx="8627084" cy="105957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Государственный бюджет РС (Я)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Бюджет 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    930,2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128 555,5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      930,2</a:t>
                      </a:r>
                    </a:p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125 410,8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129 485,7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126 341,0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50597" y="4901877"/>
            <a:ext cx="8610755" cy="709043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</a:pPr>
            <a:r>
              <a:rPr lang="ru-RU" sz="1400" dirty="0" smtClean="0">
                <a:solidFill>
                  <a:schemeClr val="tx1"/>
                </a:solidFill>
              </a:rPr>
              <a:t>Читателями электронной библиотеки стали – 76 человек, книговыдача – 1 148, посещений – 13 707. Всего </a:t>
            </a:r>
            <a:r>
              <a:rPr lang="ru-RU" sz="1400" dirty="0">
                <a:solidFill>
                  <a:schemeClr val="tx1"/>
                </a:solidFill>
              </a:rPr>
              <a:t>в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году услугами электронной библиотеки воспользовались </a:t>
            </a:r>
            <a:r>
              <a:rPr lang="ru-RU" sz="1400" dirty="0" smtClean="0">
                <a:solidFill>
                  <a:schemeClr val="tx1"/>
                </a:solidFill>
              </a:rPr>
              <a:t>531 читатель </a:t>
            </a:r>
            <a:r>
              <a:rPr lang="ru-RU" sz="1400" dirty="0">
                <a:solidFill>
                  <a:schemeClr val="tx1"/>
                </a:solidFill>
              </a:rPr>
              <a:t>центральной городской библиотеки им. М.М. </a:t>
            </a:r>
            <a:r>
              <a:rPr lang="ru-RU" sz="1400" dirty="0" err="1">
                <a:solidFill>
                  <a:schemeClr val="tx1"/>
                </a:solidFill>
              </a:rPr>
              <a:t>Софианиди</a:t>
            </a:r>
            <a:r>
              <a:rPr lang="ru-RU" sz="1400" dirty="0">
                <a:solidFill>
                  <a:schemeClr val="tx1"/>
                </a:solidFill>
              </a:rPr>
              <a:t>, детской районной библиотеки г. Мирный и библиотеки №2 </a:t>
            </a:r>
            <a:r>
              <a:rPr lang="ru-RU" sz="1400" dirty="0" err="1">
                <a:solidFill>
                  <a:schemeClr val="tx1"/>
                </a:solidFill>
              </a:rPr>
              <a:t>г.Удачный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50597" y="5676416"/>
            <a:ext cx="8610755" cy="1181584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 </a:t>
            </a:r>
          </a:p>
          <a:p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   </a:t>
            </a:r>
            <a:r>
              <a:rPr lang="ru-RU" sz="1350" dirty="0" smtClean="0">
                <a:solidFill>
                  <a:schemeClr val="tx1"/>
                </a:solidFill>
              </a:rPr>
              <a:t>В 2024 году библиотеками учреждения проводилась большая работа по продвижению книги и чтения среди населения посредством организации и проведения очных и заочных массовых мероприятий.</a:t>
            </a:r>
            <a:r>
              <a:rPr lang="ru-RU" sz="1350" dirty="0" smtClean="0">
                <a:solidFill>
                  <a:srgbClr val="FF0000"/>
                </a:solidFill>
              </a:rPr>
              <a:t> </a:t>
            </a:r>
            <a:r>
              <a:rPr lang="ru-RU" sz="1350" dirty="0" smtClean="0">
                <a:solidFill>
                  <a:schemeClr val="tx1"/>
                </a:solidFill>
              </a:rPr>
              <a:t>Самыми значимыми из них стали: городской конкурс чтецов на якутском языке «Край родной, тебя я воспеваю!», юбилейная акция «</a:t>
            </a:r>
            <a:r>
              <a:rPr lang="ru-RU" sz="1350" dirty="0" err="1" smtClean="0">
                <a:solidFill>
                  <a:schemeClr val="tx1"/>
                </a:solidFill>
              </a:rPr>
              <a:t>Сахалыы</a:t>
            </a:r>
            <a:r>
              <a:rPr lang="ru-RU" sz="1350" dirty="0" smtClean="0">
                <a:solidFill>
                  <a:schemeClr val="tx1"/>
                </a:solidFill>
              </a:rPr>
              <a:t> диктант», Акция «Читаем детям о Великой Отечественной войне»</a:t>
            </a:r>
            <a:r>
              <a:rPr lang="sah-RU" sz="1350" dirty="0" smtClean="0">
                <a:solidFill>
                  <a:schemeClr val="tx1"/>
                </a:solidFill>
              </a:rPr>
              <a:t>, </a:t>
            </a:r>
            <a:r>
              <a:rPr lang="ru-RU" sz="1350" dirty="0" smtClean="0">
                <a:solidFill>
                  <a:schemeClr val="tx1"/>
                </a:solidFill>
              </a:rPr>
              <a:t>Акция «Письмо солдату»</a:t>
            </a:r>
            <a:r>
              <a:rPr lang="sah-RU" sz="1350" dirty="0" smtClean="0">
                <a:solidFill>
                  <a:schemeClr val="tx1"/>
                </a:solidFill>
              </a:rPr>
              <a:t>, фестиваль якутской национальной культуры “Живая нить традиций древних” и другие.</a:t>
            </a:r>
            <a:endParaRPr lang="ru-RU" sz="1350" dirty="0" smtClean="0">
              <a:solidFill>
                <a:schemeClr val="tx1"/>
              </a:solidFill>
            </a:endParaRPr>
          </a:p>
          <a:p>
            <a:endParaRPr lang="ru-RU" sz="1300" dirty="0">
              <a:solidFill>
                <a:schemeClr val="tx1"/>
              </a:solidFill>
            </a:endParaRPr>
          </a:p>
          <a:p>
            <a:pPr indent="177800" algn="just">
              <a:spcBef>
                <a:spcPts val="300"/>
              </a:spcBef>
            </a:pP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09775" y="2458842"/>
            <a:ext cx="8610755" cy="632979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</a:pPr>
            <a:r>
              <a:rPr lang="ru-RU" sz="1400" dirty="0">
                <a:solidFill>
                  <a:schemeClr val="tx1"/>
                </a:solidFill>
              </a:rPr>
              <a:t>В Мирнинском районе функционирует </a:t>
            </a:r>
            <a:r>
              <a:rPr lang="ru-RU" sz="1400" b="1" dirty="0">
                <a:solidFill>
                  <a:schemeClr val="tx1"/>
                </a:solidFill>
              </a:rPr>
              <a:t>11 библиотек</a:t>
            </a:r>
            <a:r>
              <a:rPr lang="ru-RU" sz="1400" dirty="0">
                <a:solidFill>
                  <a:schemeClr val="tx1"/>
                </a:solidFill>
              </a:rPr>
              <a:t>. За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 услугами библиотек воспользовались       </a:t>
            </a:r>
            <a:r>
              <a:rPr lang="ru-RU" sz="1400" b="1" dirty="0">
                <a:solidFill>
                  <a:schemeClr val="tx1"/>
                </a:solidFill>
              </a:rPr>
              <a:t>23 </a:t>
            </a:r>
            <a:r>
              <a:rPr lang="ru-RU" sz="1400" b="1" dirty="0" smtClean="0">
                <a:solidFill>
                  <a:schemeClr val="tx1"/>
                </a:solidFill>
              </a:rPr>
              <a:t>364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человек (читателей), из них взрослых – </a:t>
            </a:r>
            <a:r>
              <a:rPr lang="ru-RU" sz="1400" b="1" dirty="0" smtClean="0">
                <a:solidFill>
                  <a:schemeClr val="tx1"/>
                </a:solidFill>
              </a:rPr>
              <a:t>10 124</a:t>
            </a:r>
            <a:r>
              <a:rPr lang="ru-RU" sz="1400" dirty="0" smtClean="0">
                <a:solidFill>
                  <a:schemeClr val="tx1"/>
                </a:solidFill>
              </a:rPr>
              <a:t>, </a:t>
            </a:r>
            <a:r>
              <a:rPr lang="ru-RU" sz="1400" dirty="0">
                <a:solidFill>
                  <a:schemeClr val="tx1"/>
                </a:solidFill>
              </a:rPr>
              <a:t>детей – </a:t>
            </a:r>
            <a:r>
              <a:rPr lang="ru-RU" sz="1400" b="1" dirty="0" smtClean="0">
                <a:solidFill>
                  <a:schemeClr val="tx1"/>
                </a:solidFill>
              </a:rPr>
              <a:t>8 572 </a:t>
            </a:r>
            <a:r>
              <a:rPr lang="ru-RU" sz="1400" dirty="0">
                <a:solidFill>
                  <a:schemeClr val="tx1"/>
                </a:solidFill>
              </a:rPr>
              <a:t>и юношества – </a:t>
            </a:r>
            <a:r>
              <a:rPr lang="ru-RU" sz="1400" b="1" dirty="0" smtClean="0">
                <a:solidFill>
                  <a:schemeClr val="tx1"/>
                </a:solidFill>
              </a:rPr>
              <a:t>4 668</a:t>
            </a:r>
            <a:r>
              <a:rPr lang="ru-RU" sz="1400" dirty="0" smtClean="0">
                <a:solidFill>
                  <a:schemeClr val="tx1"/>
                </a:solidFill>
              </a:rPr>
              <a:t>. </a:t>
            </a:r>
            <a:r>
              <a:rPr lang="ru-RU" sz="1400" dirty="0">
                <a:solidFill>
                  <a:schemeClr val="tx1"/>
                </a:solidFill>
              </a:rPr>
              <a:t>Книговыдача из единого библиотечного фонда составила </a:t>
            </a:r>
            <a:r>
              <a:rPr lang="ru-RU" sz="1400" b="1" dirty="0" smtClean="0">
                <a:solidFill>
                  <a:schemeClr val="tx1"/>
                </a:solidFill>
              </a:rPr>
              <a:t>538 502 </a:t>
            </a:r>
            <a:r>
              <a:rPr lang="ru-RU" sz="1400" dirty="0">
                <a:solidFill>
                  <a:schemeClr val="tx1"/>
                </a:solidFill>
              </a:rPr>
              <a:t>единиц.</a:t>
            </a: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350597" y="3264419"/>
            <a:ext cx="8606791" cy="1566660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</a:pPr>
            <a:r>
              <a:rPr lang="ru-RU" sz="1400" dirty="0">
                <a:solidFill>
                  <a:schemeClr val="tx1"/>
                </a:solidFill>
              </a:rPr>
              <a:t>В 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году на  комплектование  библиотек  района  были  предусмотрены средства бюджета в размере      </a:t>
            </a:r>
            <a:r>
              <a:rPr lang="ru-RU" sz="1400" b="1" dirty="0">
                <a:solidFill>
                  <a:schemeClr val="tx1"/>
                </a:solidFill>
              </a:rPr>
              <a:t>4 </a:t>
            </a:r>
            <a:r>
              <a:rPr lang="ru-RU" sz="1400" b="1" dirty="0" smtClean="0">
                <a:solidFill>
                  <a:schemeClr val="tx1"/>
                </a:solidFill>
              </a:rPr>
              <a:t>591,1 </a:t>
            </a:r>
            <a:r>
              <a:rPr lang="ru-RU" sz="1400" b="1" dirty="0">
                <a:solidFill>
                  <a:schemeClr val="tx1"/>
                </a:solidFill>
              </a:rPr>
              <a:t>тыс. рублей, </a:t>
            </a:r>
            <a:r>
              <a:rPr lang="ru-RU" sz="1400" dirty="0">
                <a:solidFill>
                  <a:schemeClr val="tx1"/>
                </a:solidFill>
              </a:rPr>
              <a:t>из них на комплектование библиотек книгами было выделено – </a:t>
            </a:r>
            <a:r>
              <a:rPr lang="ru-RU" sz="1400" b="1" dirty="0">
                <a:solidFill>
                  <a:schemeClr val="tx1"/>
                </a:solidFill>
              </a:rPr>
              <a:t>3</a:t>
            </a:r>
            <a:r>
              <a:rPr lang="ru-RU" sz="1400" b="1" dirty="0" smtClean="0">
                <a:solidFill>
                  <a:schemeClr val="tx1"/>
                </a:solidFill>
              </a:rPr>
              <a:t> 071,1 </a:t>
            </a:r>
            <a:r>
              <a:rPr lang="ru-RU" sz="1400" b="1" dirty="0">
                <a:solidFill>
                  <a:schemeClr val="tx1"/>
                </a:solidFill>
              </a:rPr>
              <a:t>тыс. рублей</a:t>
            </a:r>
            <a:r>
              <a:rPr lang="ru-RU" sz="1400" dirty="0">
                <a:solidFill>
                  <a:schemeClr val="tx1"/>
                </a:solidFill>
              </a:rPr>
              <a:t>; подписка на периодические издания - </a:t>
            </a:r>
            <a:r>
              <a:rPr lang="ru-RU" sz="1400" b="1" dirty="0">
                <a:solidFill>
                  <a:schemeClr val="tx1"/>
                </a:solidFill>
              </a:rPr>
              <a:t>1 400,0 тыс. рублей</a:t>
            </a:r>
            <a:r>
              <a:rPr lang="ru-RU" sz="1400" dirty="0">
                <a:solidFill>
                  <a:schemeClr val="tx1"/>
                </a:solidFill>
              </a:rPr>
              <a:t>; подписка на доступ к удаленным сетевым ресурсам – ООО «</a:t>
            </a:r>
            <a:r>
              <a:rPr lang="ru-RU" sz="1400" dirty="0" err="1">
                <a:solidFill>
                  <a:schemeClr val="tx1"/>
                </a:solidFill>
              </a:rPr>
              <a:t>ЛитРес</a:t>
            </a:r>
            <a:r>
              <a:rPr lang="ru-RU" sz="1400" dirty="0">
                <a:solidFill>
                  <a:schemeClr val="tx1"/>
                </a:solidFill>
              </a:rPr>
              <a:t>» - </a:t>
            </a:r>
            <a:r>
              <a:rPr lang="ru-RU" sz="1400" b="1" dirty="0" smtClean="0">
                <a:solidFill>
                  <a:schemeClr val="tx1"/>
                </a:solidFill>
              </a:rPr>
              <a:t>120,0 </a:t>
            </a:r>
            <a:r>
              <a:rPr lang="ru-RU" sz="1400" b="1" dirty="0">
                <a:solidFill>
                  <a:schemeClr val="tx1"/>
                </a:solidFill>
              </a:rPr>
              <a:t>тыс. рублей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</a:p>
          <a:p>
            <a:pPr indent="177800" algn="just">
              <a:spcBef>
                <a:spcPts val="300"/>
              </a:spcBef>
            </a:pPr>
            <a:r>
              <a:rPr lang="ru-RU" sz="1400" dirty="0">
                <a:solidFill>
                  <a:schemeClr val="tx1"/>
                </a:solidFill>
              </a:rPr>
              <a:t>Во все библиотеки района поступило периодических изданий - 2 884 экз. Было приобретено литературы на сумму 2 </a:t>
            </a:r>
            <a:r>
              <a:rPr lang="ru-RU" sz="1400" dirty="0" smtClean="0">
                <a:solidFill>
                  <a:schemeClr val="tx1"/>
                </a:solidFill>
              </a:rPr>
              <a:t>634,6 </a:t>
            </a:r>
            <a:r>
              <a:rPr lang="ru-RU" sz="1400" dirty="0">
                <a:solidFill>
                  <a:schemeClr val="tx1"/>
                </a:solidFill>
              </a:rPr>
              <a:t>тысяч рублей в количестве </a:t>
            </a:r>
            <a:r>
              <a:rPr lang="ru-RU" sz="1400" dirty="0" smtClean="0">
                <a:solidFill>
                  <a:schemeClr val="tx1"/>
                </a:solidFill>
              </a:rPr>
              <a:t>8 156 </a:t>
            </a:r>
            <a:r>
              <a:rPr lang="ru-RU" sz="1400" dirty="0">
                <a:solidFill>
                  <a:schemeClr val="tx1"/>
                </a:solidFill>
              </a:rPr>
              <a:t>экземпляр, из них 4 </a:t>
            </a:r>
            <a:r>
              <a:rPr lang="ru-RU" sz="1400" dirty="0" smtClean="0">
                <a:solidFill>
                  <a:schemeClr val="tx1"/>
                </a:solidFill>
              </a:rPr>
              <a:t>808 </a:t>
            </a:r>
            <a:r>
              <a:rPr lang="ru-RU" sz="1400" dirty="0">
                <a:solidFill>
                  <a:schemeClr val="tx1"/>
                </a:solidFill>
              </a:rPr>
              <a:t>экз. книг и </a:t>
            </a:r>
            <a:r>
              <a:rPr lang="ru-RU" sz="1400" dirty="0" smtClean="0">
                <a:solidFill>
                  <a:schemeClr val="tx1"/>
                </a:solidFill>
              </a:rPr>
              <a:t>3 343 </a:t>
            </a:r>
            <a:r>
              <a:rPr lang="ru-RU" sz="1400" dirty="0">
                <a:solidFill>
                  <a:schemeClr val="tx1"/>
                </a:solidFill>
              </a:rPr>
              <a:t>экз. брошюры в соответствии с заявками и запросами пользователей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99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1684" y="1593726"/>
            <a:ext cx="3540817" cy="157697"/>
          </a:xfrm>
        </p:spPr>
        <p:txBody>
          <a:bodyPr>
            <a:noAutofit/>
          </a:bodyPr>
          <a:lstStyle/>
          <a:p>
            <a:pPr algn="ctr"/>
            <a:r>
              <a:rPr lang="ru-RU" sz="1125" b="1" dirty="0">
                <a:solidFill>
                  <a:srgbClr val="9966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ДЕЯТЕЛЬНОСТЬ КРУПНЫХ И СРЕДНИХ ПРЕДПРИЯТИЙ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/>
          </p:nvPr>
        </p:nvGraphicFramePr>
        <p:xfrm>
          <a:off x="1688842" y="2007886"/>
          <a:ext cx="5724331" cy="87302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627664">
                  <a:extLst>
                    <a:ext uri="{9D8B030D-6E8A-4147-A177-3AD203B41FA5}">
                      <a16:colId xmlns:a16="http://schemas.microsoft.com/office/drawing/2014/main" val="985535481"/>
                    </a:ext>
                  </a:extLst>
                </a:gridCol>
                <a:gridCol w="4096667">
                  <a:extLst>
                    <a:ext uri="{9D8B030D-6E8A-4147-A177-3AD203B41FA5}">
                      <a16:colId xmlns:a16="http://schemas.microsoft.com/office/drawing/2014/main" val="191536471"/>
                    </a:ext>
                  </a:extLst>
                </a:gridCol>
              </a:tblGrid>
              <a:tr h="873029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Наименование</a:t>
                      </a:r>
                      <a:endParaRPr lang="ru-RU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38576" marR="38576" marT="19289" marB="19289" anchor="ctr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Значение</a:t>
                      </a:r>
                      <a:endParaRPr lang="ru-RU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38576" marR="38576" marT="19289" marB="19289"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20955395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88841" y="3069364"/>
            <a:ext cx="1519515" cy="15125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ru-RU" sz="1013" b="1" dirty="0"/>
              <a:t>Объем отгруженных товаров собственного производства, выполненных работ и услуг собственными силами </a:t>
            </a:r>
          </a:p>
          <a:p>
            <a:pPr algn="r"/>
            <a:r>
              <a:rPr lang="ru-RU" sz="788" dirty="0"/>
              <a:t>(без СМП, по "чистым" видам деятельности промышленного производства)</a:t>
            </a:r>
          </a:p>
          <a:p>
            <a:pPr algn="r"/>
            <a:r>
              <a:rPr lang="ru-RU" sz="788" dirty="0"/>
              <a:t>млрд. руб</a:t>
            </a:r>
            <a:r>
              <a:rPr lang="ru-RU" sz="675" dirty="0"/>
              <a:t>.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680192" y="2444400"/>
            <a:ext cx="50053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/>
              <a:t>2022</a:t>
            </a:r>
          </a:p>
          <a:p>
            <a:pPr algn="ctr"/>
            <a:r>
              <a:rPr lang="ru-RU" sz="1050" b="1" dirty="0"/>
              <a:t>отчет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468126" y="2461459"/>
            <a:ext cx="49369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/>
              <a:t>2023</a:t>
            </a:r>
          </a:p>
          <a:p>
            <a:pPr algn="ctr"/>
            <a:r>
              <a:rPr lang="ru-RU" sz="1050" b="1" dirty="0"/>
              <a:t>отчет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208810" y="2444400"/>
            <a:ext cx="5798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/>
              <a:t>2024</a:t>
            </a:r>
          </a:p>
          <a:p>
            <a:pPr algn="ctr"/>
            <a:r>
              <a:rPr lang="ru-RU" sz="1050" b="1" dirty="0"/>
              <a:t>отчет</a:t>
            </a:r>
          </a:p>
        </p:txBody>
      </p:sp>
      <p:graphicFrame>
        <p:nvGraphicFramePr>
          <p:cNvPr id="17" name="Диаграмма 16"/>
          <p:cNvGraphicFramePr>
            <a:graphicFrameLocks noChangeAspect="1"/>
          </p:cNvGraphicFramePr>
          <p:nvPr>
            <p:extLst/>
          </p:nvPr>
        </p:nvGraphicFramePr>
        <p:xfrm>
          <a:off x="3382348" y="2824981"/>
          <a:ext cx="4030824" cy="1812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Прямоугольник 19"/>
          <p:cNvSpPr/>
          <p:nvPr/>
        </p:nvSpPr>
        <p:spPr>
          <a:xfrm rot="5400000">
            <a:off x="4416141" y="-1054033"/>
            <a:ext cx="311718" cy="44625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500" b="1" dirty="0">
                <a:solidFill>
                  <a:schemeClr val="bg1"/>
                </a:solidFill>
              </a:rPr>
              <a:t>Основные социально-экономические показатели</a:t>
            </a:r>
          </a:p>
        </p:txBody>
      </p:sp>
      <p:sp>
        <p:nvSpPr>
          <p:cNvPr id="18" name="TextBox 17"/>
          <p:cNvSpPr txBox="1"/>
          <p:nvPr/>
        </p:nvSpPr>
        <p:spPr>
          <a:xfrm rot="20691211">
            <a:off x="4104437" y="3411049"/>
            <a:ext cx="43663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rgbClr val="00B050"/>
                </a:solidFill>
              </a:rPr>
              <a:t>+ 9%</a:t>
            </a:r>
          </a:p>
        </p:txBody>
      </p:sp>
      <p:sp>
        <p:nvSpPr>
          <p:cNvPr id="23" name="TextBox 22"/>
          <p:cNvSpPr txBox="1"/>
          <p:nvPr/>
        </p:nvSpPr>
        <p:spPr>
          <a:xfrm rot="20662914">
            <a:off x="6280447" y="3146079"/>
            <a:ext cx="60919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rgbClr val="00B050"/>
                </a:solidFill>
              </a:rPr>
              <a:t>+ 13,1%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71084" y="2326917"/>
            <a:ext cx="88424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500" b="1">
                <a:solidFill>
                  <a:srgbClr val="223C5C"/>
                </a:solidFill>
              </a:defRPr>
            </a:lvl1pPr>
          </a:lstStyle>
          <a:p>
            <a:r>
              <a:rPr lang="ru-RU" sz="1050" dirty="0">
                <a:solidFill>
                  <a:schemeClr val="tx1"/>
                </a:solidFill>
              </a:rPr>
              <a:t>2025-2027</a:t>
            </a:r>
          </a:p>
          <a:p>
            <a:r>
              <a:rPr lang="ru-RU" sz="1050" dirty="0">
                <a:solidFill>
                  <a:schemeClr val="tx1"/>
                </a:solidFill>
              </a:rPr>
              <a:t>прогноз (от факта 2023)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97900" y="2313519"/>
            <a:ext cx="8198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500" b="1">
                <a:solidFill>
                  <a:srgbClr val="223C5C"/>
                </a:solidFill>
              </a:defRPr>
            </a:lvl1pPr>
          </a:lstStyle>
          <a:p>
            <a:r>
              <a:rPr lang="ru-RU" sz="1050" dirty="0">
                <a:solidFill>
                  <a:schemeClr val="tx1"/>
                </a:solidFill>
              </a:rPr>
              <a:t>2030</a:t>
            </a:r>
          </a:p>
          <a:p>
            <a:r>
              <a:rPr lang="ru-RU" sz="1050" dirty="0">
                <a:solidFill>
                  <a:schemeClr val="tx1"/>
                </a:solidFill>
              </a:rPr>
              <a:t>прогноз (от факта 2023)</a:t>
            </a:r>
          </a:p>
        </p:txBody>
      </p:sp>
    </p:spTree>
    <p:extLst>
      <p:ext uri="{BB962C8B-B14F-4D97-AF65-F5344CB8AC3E}">
        <p14:creationId xmlns:p14="http://schemas.microsoft.com/office/powerpoint/2010/main" val="100151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160" y="0"/>
            <a:ext cx="8591681" cy="1093288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+mn-lt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2000" b="1" dirty="0" smtClean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«СОЗДАНИЕ УСЛОВИЙ ДЛЯ РАЗВИТИЯ МЕЖНАЦИОНАЛЬНЫХ И МЕЖКОНФЕССИОНАЛЬНЫХ ОТНОШЕНИЙ» </a:t>
            </a:r>
            <a:r>
              <a:rPr lang="ru-RU" sz="2000" b="1" dirty="0" smtClean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endParaRPr lang="ru-RU" sz="2000" b="1" dirty="0">
              <a:solidFill>
                <a:schemeClr val="tx1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Screenshot (Надежда Александровна) 15-02-2024 15-01-18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282083" y="1093288"/>
            <a:ext cx="6322365" cy="3788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Screenshot (Надежда Александровна) 15-02-2024 15-01-30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683181" y="5001208"/>
            <a:ext cx="2853121" cy="1700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creenshot (Надежда Александровна) 15-02-2024 15-01-07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5811628" y="5001208"/>
            <a:ext cx="2847179" cy="1700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946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9382" y="1116180"/>
            <a:ext cx="8617528" cy="234547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dirty="0" smtClean="0"/>
              <a:t>Укрепление </a:t>
            </a:r>
            <a:r>
              <a:rPr lang="ru-RU" sz="1400" dirty="0"/>
              <a:t>межнациональных и </a:t>
            </a:r>
            <a:r>
              <a:rPr lang="ru-RU" sz="1400" dirty="0" smtClean="0"/>
              <a:t>межконфессиональных отношений </a:t>
            </a:r>
            <a:r>
              <a:rPr lang="ru-RU" sz="1400" dirty="0"/>
              <a:t>на территории Мирнинского района.</a:t>
            </a:r>
          </a:p>
          <a:p>
            <a:pPr marL="0" indent="0" algn="just">
              <a:buNone/>
            </a:pPr>
            <a:r>
              <a:rPr lang="ru-RU" sz="1600" dirty="0" smtClean="0"/>
              <a:t> </a:t>
            </a: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700" dirty="0"/>
              <a:t> </a:t>
            </a:r>
            <a:r>
              <a:rPr lang="ru-RU" sz="1400" dirty="0"/>
              <a:t>Совершенствование взаимодействия </a:t>
            </a:r>
            <a:r>
              <a:rPr lang="ru-RU" sz="1400" dirty="0" smtClean="0"/>
              <a:t>муниципальных органов </a:t>
            </a:r>
            <a:r>
              <a:rPr lang="ru-RU" sz="1400" dirty="0"/>
              <a:t>с институтами гражданского общества в </a:t>
            </a:r>
            <a:r>
              <a:rPr lang="ru-RU" sz="1400" dirty="0" smtClean="0"/>
              <a:t>сфере межнациональных </a:t>
            </a:r>
            <a:r>
              <a:rPr lang="ru-RU" sz="1400" dirty="0"/>
              <a:t>и межконфессиональных </a:t>
            </a:r>
            <a:r>
              <a:rPr lang="ru-RU" sz="1400" dirty="0" smtClean="0"/>
              <a:t>отношений</a:t>
            </a:r>
            <a:r>
              <a:rPr lang="ru-RU" sz="1400" dirty="0"/>
              <a:t>;</a:t>
            </a:r>
            <a:endParaRPr lang="ru-RU" sz="1400" dirty="0" smtClean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/>
              <a:t>Поддержка межэтнического и </a:t>
            </a:r>
            <a:r>
              <a:rPr lang="ru-RU" sz="1400" dirty="0" smtClean="0"/>
              <a:t>межконфессионального мира </a:t>
            </a:r>
            <a:r>
              <a:rPr lang="ru-RU" sz="1400" dirty="0"/>
              <a:t>и </a:t>
            </a:r>
            <a:r>
              <a:rPr lang="ru-RU" sz="1400" dirty="0" smtClean="0"/>
              <a:t>согласия</a:t>
            </a:r>
            <a:r>
              <a:rPr lang="ru-RU" sz="1400" dirty="0"/>
              <a:t>;</a:t>
            </a:r>
            <a:endParaRPr lang="ru-RU" sz="1400" dirty="0" smtClean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400" dirty="0"/>
              <a:t>Обеспечение социальной и культурной </a:t>
            </a:r>
            <a:r>
              <a:rPr lang="ru-RU" sz="1400" dirty="0" smtClean="0"/>
              <a:t>адаптации мигрантов, профилактика межнациональных (межэтнических</a:t>
            </a:r>
            <a:r>
              <a:rPr lang="ru-RU" sz="1400" dirty="0"/>
              <a:t>) конфликтов</a:t>
            </a:r>
            <a:r>
              <a:rPr lang="ru-RU" sz="1400" dirty="0" smtClean="0"/>
              <a:t>.</a:t>
            </a: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9382" y="3825633"/>
            <a:ext cx="6465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763166" y="3698324"/>
            <a:ext cx="9522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400" b="1" dirty="0">
                <a:solidFill>
                  <a:srgbClr val="4BACC6">
                    <a:lumMod val="75000"/>
                  </a:srgb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060275"/>
              </p:ext>
            </p:extLst>
          </p:nvPr>
        </p:nvGraphicFramePr>
        <p:xfrm>
          <a:off x="292146" y="4332097"/>
          <a:ext cx="8532000" cy="139145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716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53 750,0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46 549,9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1 000,0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1 000,0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1 000,0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53 750,0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46 549,9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1 000,0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1 000,0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1 000,0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76160" y="0"/>
            <a:ext cx="8591681" cy="1093288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+mn-lt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2000" b="1" dirty="0" smtClean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«СОЗДАНИЕ УСЛОВИЙ ДЛЯ РАЗВИТИЯ МЕЖНАЦИОНАЛЬНЫХ И МЕЖКОНФЕССИОНАЛЬНЫХ ОТНОШЕНИЙ» </a:t>
            </a:r>
            <a:r>
              <a:rPr lang="ru-RU" sz="2000" b="1" dirty="0" smtClean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endParaRPr lang="ru-RU" sz="2000" b="1" dirty="0">
              <a:solidFill>
                <a:schemeClr val="tx1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28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25965" y="55984"/>
            <a:ext cx="8910733" cy="84908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«Создание условий для развития межнациональных и межконфессиональных отношений»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на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2024-2028 годы 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119" y="1027353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493080"/>
              </p:ext>
            </p:extLst>
          </p:nvPr>
        </p:nvGraphicFramePr>
        <p:xfrm>
          <a:off x="293447" y="1386307"/>
          <a:ext cx="8627084" cy="81704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53 750,0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8 607,1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53</a:t>
                      </a:r>
                      <a:r>
                        <a:rPr lang="ru-RU" sz="1400" baseline="0" dirty="0" smtClean="0">
                          <a:effectLst/>
                        </a:rPr>
                        <a:t> 750</a:t>
                      </a:r>
                      <a:r>
                        <a:rPr lang="ru-RU" sz="1400" dirty="0" smtClean="0">
                          <a:effectLst/>
                        </a:rPr>
                        <a:t>,0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8</a:t>
                      </a:r>
                      <a:r>
                        <a:rPr lang="ru-RU" sz="1400" kern="1200" baseline="0" dirty="0" smtClean="0">
                          <a:effectLst/>
                        </a:rPr>
                        <a:t> 607</a:t>
                      </a:r>
                      <a:r>
                        <a:rPr lang="ru-RU" sz="1400" kern="1200" dirty="0" smtClean="0">
                          <a:effectLst/>
                        </a:rPr>
                        <a:t>,1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93447" y="5900989"/>
            <a:ext cx="8659741" cy="873035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</a:pPr>
            <a:r>
              <a:rPr lang="ru-RU" sz="1400" dirty="0">
                <a:solidFill>
                  <a:schemeClr val="tx1"/>
                </a:solidFill>
              </a:rPr>
              <a:t>Общественная организация казахов «</a:t>
            </a:r>
            <a:r>
              <a:rPr lang="ru-RU" sz="1400" dirty="0" err="1">
                <a:solidFill>
                  <a:schemeClr val="tx1"/>
                </a:solidFill>
              </a:rPr>
              <a:t>Атамекен</a:t>
            </a:r>
            <a:r>
              <a:rPr lang="ru-RU" sz="1400" dirty="0">
                <a:solidFill>
                  <a:schemeClr val="tx1"/>
                </a:solidFill>
              </a:rPr>
              <a:t>» реализовала проект «Своих не бросаем» - приобрела для волонтерского штаба «Золотые руки ангела» швейные машинки, ткань и расходные материала для пошива сумок, сетей, носилок и других изделий для военнослужащих, принимающих участие в специальной военной операции. 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09776" y="4708293"/>
            <a:ext cx="8610755" cy="1104545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</a:pPr>
            <a:r>
              <a:rPr lang="ru-RU" sz="1400" dirty="0">
                <a:solidFill>
                  <a:schemeClr val="tx1"/>
                </a:solidFill>
              </a:rPr>
              <a:t>Ежегодно районная и городская администрации объявляют конкурсы на поддержку социально-ориентированных некоммерческих организаций, так в 2023 завершена реализация проектов «Самый дружный </a:t>
            </a:r>
            <a:r>
              <a:rPr lang="ru-RU" sz="1400" dirty="0" err="1">
                <a:solidFill>
                  <a:schemeClr val="tx1"/>
                </a:solidFill>
              </a:rPr>
              <a:t>интерколледж</a:t>
            </a:r>
            <a:r>
              <a:rPr lang="ru-RU" sz="1400" dirty="0">
                <a:solidFill>
                  <a:schemeClr val="tx1"/>
                </a:solidFill>
              </a:rPr>
              <a:t>» и «Мирный - сердце Ассамблеи народов», переданы безвозмездно ГАПОУ РС(Я) «МРТК» национальные костюмы в количестве 10 шт. и передвижная выставка «Победа –одна на всех!» (18 стендов), стенды переданы МПТИ ФГАОУ ВО «СВФУ им. М.К. </a:t>
            </a:r>
            <a:r>
              <a:rPr lang="ru-RU" sz="1400" dirty="0" err="1">
                <a:solidFill>
                  <a:schemeClr val="tx1"/>
                </a:solidFill>
              </a:rPr>
              <a:t>Аммосова</a:t>
            </a:r>
            <a:r>
              <a:rPr lang="ru-RU" sz="1400" dirty="0">
                <a:solidFill>
                  <a:schemeClr val="tx1"/>
                </a:solidFill>
              </a:rPr>
              <a:t>».</a:t>
            </a: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277119" y="3002592"/>
            <a:ext cx="8659741" cy="1557879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</a:pPr>
            <a:r>
              <a:rPr lang="ru-RU" sz="1400" dirty="0">
                <a:solidFill>
                  <a:schemeClr val="tx1"/>
                </a:solidFill>
              </a:rPr>
              <a:t>В состав Мирнинского отделения Ассамблеи народов РС (Я) входят </a:t>
            </a:r>
            <a:r>
              <a:rPr lang="ru-RU" sz="1400" b="1" dirty="0" smtClean="0">
                <a:solidFill>
                  <a:schemeClr val="tx1"/>
                </a:solidFill>
              </a:rPr>
              <a:t>22 </a:t>
            </a:r>
            <a:r>
              <a:rPr lang="ru-RU" sz="1400" b="1" dirty="0">
                <a:solidFill>
                  <a:schemeClr val="tx1"/>
                </a:solidFill>
              </a:rPr>
              <a:t>национально-культурных объединения</a:t>
            </a:r>
            <a:r>
              <a:rPr lang="ru-RU" sz="1400" dirty="0">
                <a:solidFill>
                  <a:schemeClr val="tx1"/>
                </a:solidFill>
              </a:rPr>
              <a:t>. Национально-культурные объединения (общины) принимали активное участие в российских и республиканских праздниках, а также в мероприятиях, посвященных памятным датам</a:t>
            </a:r>
            <a:r>
              <a:rPr lang="ru-RU" sz="1400" dirty="0" smtClean="0">
                <a:solidFill>
                  <a:schemeClr val="tx1"/>
                </a:solidFill>
              </a:rPr>
              <a:t>. </a:t>
            </a:r>
            <a:r>
              <a:rPr lang="ru-RU" sz="1400" dirty="0">
                <a:solidFill>
                  <a:schemeClr val="tx1"/>
                </a:solidFill>
              </a:rPr>
              <a:t>В практику деятельности </a:t>
            </a:r>
            <a:r>
              <a:rPr lang="ru-RU" sz="1400" dirty="0" err="1">
                <a:solidFill>
                  <a:schemeClr val="tx1"/>
                </a:solidFill>
              </a:rPr>
              <a:t>Мирнинского</a:t>
            </a:r>
            <a:r>
              <a:rPr lang="ru-RU" sz="1400" dirty="0">
                <a:solidFill>
                  <a:schemeClr val="tx1"/>
                </a:solidFill>
              </a:rPr>
              <a:t> отделения Ассамблеи прочно вошли собрания, конференции, заседания Совета Ассамблеи, национальные праздники и фестивали, получение субсидий и грантов на реализацию социально-значимых проектов, участие в республиканских форумах и семинарах, межрегиональных конференциях по вопросам национальной политики.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309776" y="2277712"/>
            <a:ext cx="8610755" cy="611270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300"/>
              </a:spcBef>
            </a:pPr>
            <a:r>
              <a:rPr lang="ru-RU" sz="1400" dirty="0">
                <a:solidFill>
                  <a:schemeClr val="tx1"/>
                </a:solidFill>
              </a:rPr>
              <a:t>На территории Мирнинского район действуют </a:t>
            </a:r>
            <a:r>
              <a:rPr lang="ru-RU" sz="1400" b="1" dirty="0">
                <a:solidFill>
                  <a:schemeClr val="tx1"/>
                </a:solidFill>
              </a:rPr>
              <a:t>48 национально-культурных объединений</a:t>
            </a:r>
            <a:r>
              <a:rPr lang="ru-RU" sz="1400" dirty="0">
                <a:solidFill>
                  <a:schemeClr val="tx1"/>
                </a:solidFill>
              </a:rPr>
              <a:t>, 10 общественных организаций имеют статус юридического лица и зарегистрированы в качестве некоммерческой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98048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7443" y="0"/>
            <a:ext cx="6349115" cy="927100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+mn-lt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2000" b="1" dirty="0" smtClean="0">
                <a:solidFill>
                  <a:schemeClr val="tx1"/>
                </a:solidFill>
                <a:latin typeface="+mn-lt"/>
              </a:rPr>
              <a:t>«МУЗЕЙНОЕ ДЕЛО» на 2024-2028 годы</a:t>
            </a:r>
            <a:endParaRPr lang="ru-RU" sz="20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Рисунок 3" descr="Screenshot (Надежда Александровна) 15-02-2024 14-59-35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563039" y="927100"/>
            <a:ext cx="6017922" cy="3778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Screenshot (Надежда Александровна) 15-02-2024 15-00-10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513184" y="4705596"/>
            <a:ext cx="2995127" cy="2021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creenshot (Надежда Александровна) 15-02-2024 14-59-17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5848233" y="4705596"/>
            <a:ext cx="2894551" cy="1947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202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300" y="1003300"/>
            <a:ext cx="8577385" cy="550398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dirty="0"/>
              <a:t>Сохранение и развитие музейного дела (муниципального краеведческого музея) как части культурного наследия </a:t>
            </a:r>
            <a:r>
              <a:rPr lang="ru-RU" sz="1800" dirty="0" smtClean="0"/>
              <a:t>Мирнинского района РС (Я). </a:t>
            </a:r>
            <a:endParaRPr lang="ru-RU" sz="1800" dirty="0"/>
          </a:p>
          <a:p>
            <a:pPr marL="0" indent="0" algn="just">
              <a:buNone/>
            </a:pPr>
            <a:r>
              <a:rPr lang="ru-RU" sz="1600" dirty="0" smtClean="0"/>
              <a:t> </a:t>
            </a: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700" dirty="0"/>
              <a:t> </a:t>
            </a:r>
            <a:r>
              <a:rPr lang="ru-RU" sz="1800" dirty="0"/>
              <a:t>Обеспечение работы муниципального </a:t>
            </a:r>
            <a:r>
              <a:rPr lang="ru-RU" sz="1800" dirty="0" smtClean="0"/>
              <a:t>краеведческого музея </a:t>
            </a:r>
            <a:r>
              <a:rPr lang="ru-RU" sz="1800" dirty="0"/>
              <a:t>с выполнением функций </a:t>
            </a:r>
            <a:r>
              <a:rPr lang="ru-RU" sz="1800" dirty="0" smtClean="0"/>
              <a:t> по </a:t>
            </a:r>
            <a:r>
              <a:rPr lang="ru-RU" sz="1800" dirty="0"/>
              <a:t>осуществлению </a:t>
            </a:r>
            <a:r>
              <a:rPr lang="ru-RU" sz="1800" dirty="0" smtClean="0"/>
              <a:t>научной, образовательной</a:t>
            </a:r>
            <a:r>
              <a:rPr lang="ru-RU" sz="1800" dirty="0"/>
              <a:t>, воспитательной деятельности, </a:t>
            </a:r>
            <a:r>
              <a:rPr lang="ru-RU" sz="1800" dirty="0" smtClean="0"/>
              <a:t>организации содержательного </a:t>
            </a:r>
            <a:r>
              <a:rPr lang="ru-RU" sz="1800" dirty="0"/>
              <a:t>досуга </a:t>
            </a:r>
            <a:r>
              <a:rPr lang="ru-RU" sz="1800" dirty="0" smtClean="0"/>
              <a:t>населения;</a:t>
            </a:r>
            <a:endParaRPr lang="ru-RU" sz="1800" dirty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800" dirty="0" smtClean="0"/>
              <a:t>Совершенствование </a:t>
            </a:r>
            <a:r>
              <a:rPr lang="ru-RU" sz="1800" dirty="0"/>
              <a:t>музейного дела и сохранение исторического наследия Мирнинского района.</a:t>
            </a:r>
          </a:p>
          <a:p>
            <a:pPr marL="0" lvl="0" indent="0">
              <a:buNone/>
            </a:pPr>
            <a:endParaRPr lang="ru-RU" sz="2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ОБЕСПЕЧЕНИЕ ПРОГРАММЫ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:                                              </a:t>
            </a:r>
            <a:r>
              <a:rPr lang="ru-RU" sz="1400" b="1" dirty="0">
                <a:solidFill>
                  <a:srgbClr val="4BACC6">
                    <a:lumMod val="75000"/>
                  </a:srgbClr>
                </a:solidFill>
              </a:rPr>
              <a:t>тыс. руб.</a:t>
            </a:r>
            <a:endParaRPr lang="ru-RU" sz="2000" dirty="0">
              <a:solidFill>
                <a:prstClr val="black"/>
              </a:solidFill>
            </a:endParaRPr>
          </a:p>
          <a:p>
            <a:pPr marL="0" indent="0" algn="just">
              <a:buClr>
                <a:srgbClr val="C00000"/>
              </a:buClr>
              <a:buNone/>
            </a:pPr>
            <a:endParaRPr lang="ru-RU" sz="2000" dirty="0" smtClean="0"/>
          </a:p>
          <a:p>
            <a:pPr marL="0" lvl="0" indent="0" algn="just">
              <a:buClr>
                <a:srgbClr val="C00000"/>
              </a:buClr>
              <a:buNone/>
            </a:pPr>
            <a:endParaRPr lang="ru-RU" sz="18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661899"/>
              </p:ext>
            </p:extLst>
          </p:nvPr>
        </p:nvGraphicFramePr>
        <p:xfrm>
          <a:off x="286685" y="4284080"/>
          <a:ext cx="8532000" cy="139145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716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475,0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225,0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275,0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275,0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375,0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475,0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225,0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275,0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275,0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375,0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397443" y="0"/>
            <a:ext cx="6349115" cy="927100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+mn-lt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2000" b="1" dirty="0" smtClean="0">
                <a:solidFill>
                  <a:schemeClr val="tx1"/>
                </a:solidFill>
                <a:latin typeface="+mn-lt"/>
              </a:rPr>
              <a:t>«МУЗЕЙНОЕ ДЕЛО» на 2024-2028 годы</a:t>
            </a:r>
            <a:endParaRPr lang="ru-RU" sz="2000" b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40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25965" y="55985"/>
            <a:ext cx="8910733" cy="10356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«Музейное дело»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на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2024-2028 годы 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119" y="1204141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230107"/>
              </p:ext>
            </p:extLst>
          </p:nvPr>
        </p:nvGraphicFramePr>
        <p:xfrm>
          <a:off x="309776" y="1624379"/>
          <a:ext cx="8627084" cy="81704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475,0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467,5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475,0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467,5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77118" y="5901730"/>
            <a:ext cx="8659741" cy="791361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600"/>
              </a:spcBef>
            </a:pPr>
            <a:endParaRPr lang="ru-RU" sz="1300" dirty="0" smtClean="0"/>
          </a:p>
          <a:p>
            <a:pPr indent="177800" algn="just">
              <a:spcBef>
                <a:spcPts val="600"/>
              </a:spcBef>
            </a:pPr>
            <a:r>
              <a:rPr lang="ru-RU" sz="1400" dirty="0" smtClean="0">
                <a:solidFill>
                  <a:schemeClr val="tx1"/>
                </a:solidFill>
              </a:rPr>
              <a:t>В течении </a:t>
            </a:r>
            <a:r>
              <a:rPr lang="ru-RU" sz="1400" dirty="0">
                <a:solidFill>
                  <a:schemeClr val="tx1"/>
                </a:solidFill>
              </a:rPr>
              <a:t>года проводились мероприятия направленные на: реставрацию и сохранению музейных предметов, облагораживание экспозиционного оборудования, в летнее время проведены мелкие ремонтные работы по уличным постройкам, благоустройство территории музея и др. </a:t>
            </a:r>
          </a:p>
          <a:p>
            <a:pPr indent="177800" algn="just">
              <a:spcBef>
                <a:spcPts val="600"/>
              </a:spcBef>
            </a:pP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51460" y="3623759"/>
            <a:ext cx="8659741" cy="1021248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600"/>
              </a:spcBef>
            </a:pPr>
            <a:r>
              <a:rPr lang="ru-RU" sz="1400" dirty="0">
                <a:solidFill>
                  <a:schemeClr val="tx1"/>
                </a:solidFill>
              </a:rPr>
              <a:t>В </a:t>
            </a:r>
            <a:r>
              <a:rPr lang="ru-RU" sz="1400" dirty="0" smtClean="0">
                <a:solidFill>
                  <a:schemeClr val="tx1"/>
                </a:solidFill>
              </a:rPr>
              <a:t>отчетном </a:t>
            </a:r>
            <a:r>
              <a:rPr lang="ru-RU" sz="1400" dirty="0">
                <a:solidFill>
                  <a:schemeClr val="tx1"/>
                </a:solidFill>
              </a:rPr>
              <a:t>году помимо экскурсий </a:t>
            </a:r>
            <a:r>
              <a:rPr lang="ru-RU" sz="1400" dirty="0" smtClean="0">
                <a:solidFill>
                  <a:schemeClr val="tx1"/>
                </a:solidFill>
              </a:rPr>
              <a:t>проведены мероприятия в очном формате внутри музея и в </a:t>
            </a:r>
            <a:r>
              <a:rPr lang="ru-RU" sz="1400" dirty="0" err="1" smtClean="0">
                <a:solidFill>
                  <a:schemeClr val="tx1"/>
                </a:solidFill>
              </a:rPr>
              <a:t>Этноцентре</a:t>
            </a:r>
            <a:r>
              <a:rPr lang="ru-RU" sz="1400" dirty="0" smtClean="0">
                <a:solidFill>
                  <a:schemeClr val="tx1"/>
                </a:solidFill>
              </a:rPr>
              <a:t>:</a:t>
            </a:r>
            <a:r>
              <a:rPr lang="ru-RU" sz="1400" dirty="0" smtClean="0">
                <a:solidFill>
                  <a:srgbClr val="FF0000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познавательно-образовательные занятия, творческие мастер-классы</a:t>
            </a:r>
            <a:r>
              <a:rPr lang="ru-RU" sz="1400" dirty="0" smtClean="0">
                <a:solidFill>
                  <a:schemeClr val="tx1"/>
                </a:solidFill>
              </a:rPr>
              <a:t>, вечер патриотической поэзии,</a:t>
            </a:r>
            <a:r>
              <a:rPr lang="ru-RU" sz="1400" dirty="0" smtClean="0">
                <a:solidFill>
                  <a:srgbClr val="FF0000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лекции-беседы,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вечера для ветеранов тыла, труда и алмазодобывающей промышленности, дни открытых дверей,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акция </a:t>
            </a:r>
            <a:r>
              <a:rPr lang="ru-RU" sz="1400" dirty="0">
                <a:solidFill>
                  <a:schemeClr val="tx1"/>
                </a:solidFill>
              </a:rPr>
              <a:t>«Ночь в музее», </a:t>
            </a:r>
            <a:r>
              <a:rPr lang="ru-RU" sz="1400" dirty="0" smtClean="0">
                <a:solidFill>
                  <a:schemeClr val="tx1"/>
                </a:solidFill>
              </a:rPr>
              <a:t>творческая встреча с артистами </a:t>
            </a:r>
            <a:r>
              <a:rPr lang="ru-RU" sz="1400" dirty="0" err="1" smtClean="0">
                <a:solidFill>
                  <a:schemeClr val="tx1"/>
                </a:solidFill>
              </a:rPr>
              <a:t>Мирнинского</a:t>
            </a:r>
            <a:r>
              <a:rPr lang="ru-RU" sz="1400" dirty="0" smtClean="0">
                <a:solidFill>
                  <a:schemeClr val="tx1"/>
                </a:solidFill>
              </a:rPr>
              <a:t> театра.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309776" y="2567890"/>
            <a:ext cx="8659741" cy="986457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600"/>
              </a:spcBef>
            </a:pPr>
            <a:r>
              <a:rPr lang="ru-RU" sz="1400" dirty="0">
                <a:solidFill>
                  <a:schemeClr val="tx1"/>
                </a:solidFill>
              </a:rPr>
              <a:t>Краеведческий музей г. Мирного посетили </a:t>
            </a:r>
            <a:r>
              <a:rPr lang="ru-RU" sz="1400" b="1" dirty="0">
                <a:solidFill>
                  <a:schemeClr val="tx1"/>
                </a:solidFill>
              </a:rPr>
              <a:t>1 </a:t>
            </a:r>
            <a:r>
              <a:rPr lang="ru-RU" sz="1400" b="1" dirty="0" smtClean="0">
                <a:solidFill>
                  <a:schemeClr val="tx1"/>
                </a:solidFill>
              </a:rPr>
              <a:t>265 </a:t>
            </a:r>
            <a:r>
              <a:rPr lang="ru-RU" sz="1400" dirty="0" smtClean="0">
                <a:solidFill>
                  <a:schemeClr val="tx1"/>
                </a:solidFill>
              </a:rPr>
              <a:t>человек, </a:t>
            </a:r>
            <a:r>
              <a:rPr lang="ru-RU" sz="1400" dirty="0">
                <a:solidFill>
                  <a:schemeClr val="tx1"/>
                </a:solidFill>
              </a:rPr>
              <a:t>из них детей – </a:t>
            </a:r>
            <a:r>
              <a:rPr lang="ru-RU" sz="1400" dirty="0" smtClean="0">
                <a:solidFill>
                  <a:schemeClr val="tx1"/>
                </a:solidFill>
              </a:rPr>
              <a:t>540 </a:t>
            </a:r>
            <a:r>
              <a:rPr lang="ru-RU" sz="1400" dirty="0">
                <a:solidFill>
                  <a:schemeClr val="tx1"/>
                </a:solidFill>
              </a:rPr>
              <a:t>(дошкольники – </a:t>
            </a:r>
            <a:r>
              <a:rPr lang="ru-RU" sz="1400" dirty="0" smtClean="0">
                <a:solidFill>
                  <a:schemeClr val="tx1"/>
                </a:solidFill>
              </a:rPr>
              <a:t>33, </a:t>
            </a:r>
            <a:r>
              <a:rPr lang="ru-RU" sz="1400" dirty="0">
                <a:solidFill>
                  <a:schemeClr val="tx1"/>
                </a:solidFill>
              </a:rPr>
              <a:t>школьники – </a:t>
            </a:r>
            <a:r>
              <a:rPr lang="ru-RU" sz="1400" dirty="0" smtClean="0">
                <a:solidFill>
                  <a:schemeClr val="tx1"/>
                </a:solidFill>
              </a:rPr>
              <a:t>507). </a:t>
            </a:r>
            <a:r>
              <a:rPr lang="ru-RU" sz="1400" dirty="0">
                <a:solidFill>
                  <a:schemeClr val="tx1"/>
                </a:solidFill>
              </a:rPr>
              <a:t>Проведено </a:t>
            </a:r>
            <a:r>
              <a:rPr lang="ru-RU" sz="1400" b="1" dirty="0" smtClean="0">
                <a:solidFill>
                  <a:schemeClr val="tx1"/>
                </a:solidFill>
              </a:rPr>
              <a:t>76 </a:t>
            </a:r>
            <a:r>
              <a:rPr lang="ru-RU" sz="1400" b="1" dirty="0">
                <a:solidFill>
                  <a:schemeClr val="tx1"/>
                </a:solidFill>
              </a:rPr>
              <a:t>экскурсий</a:t>
            </a:r>
            <a:r>
              <a:rPr lang="ru-RU" sz="1400" dirty="0">
                <a:solidFill>
                  <a:schemeClr val="tx1"/>
                </a:solidFill>
              </a:rPr>
              <a:t>, в том числе </a:t>
            </a:r>
            <a:r>
              <a:rPr lang="ru-RU" sz="1400" dirty="0" smtClean="0">
                <a:solidFill>
                  <a:schemeClr val="tx1"/>
                </a:solidFill>
              </a:rPr>
              <a:t>5 обзорных экскурсий </a:t>
            </a:r>
            <a:r>
              <a:rPr lang="ru-RU" sz="1400" dirty="0">
                <a:solidFill>
                  <a:schemeClr val="tx1"/>
                </a:solidFill>
              </a:rPr>
              <a:t>по городу. Общий фонд музея по состоянию на </a:t>
            </a:r>
            <a:r>
              <a:rPr lang="ru-RU" sz="1400" dirty="0" smtClean="0">
                <a:solidFill>
                  <a:schemeClr val="tx1"/>
                </a:solidFill>
              </a:rPr>
              <a:t>01.01.2025 </a:t>
            </a:r>
            <a:r>
              <a:rPr lang="ru-RU" sz="1400" dirty="0">
                <a:solidFill>
                  <a:schemeClr val="tx1"/>
                </a:solidFill>
              </a:rPr>
              <a:t>г. составляет </a:t>
            </a:r>
            <a:r>
              <a:rPr lang="ru-RU" sz="1400" dirty="0" smtClean="0">
                <a:solidFill>
                  <a:schemeClr val="tx1"/>
                </a:solidFill>
              </a:rPr>
              <a:t>4</a:t>
            </a:r>
            <a:r>
              <a:rPr lang="ru-RU" sz="1400" b="1" dirty="0" smtClean="0">
                <a:solidFill>
                  <a:schemeClr val="tx1"/>
                </a:solidFill>
              </a:rPr>
              <a:t> 088 </a:t>
            </a:r>
            <a:r>
              <a:rPr lang="ru-RU" sz="1400" b="1" dirty="0">
                <a:solidFill>
                  <a:schemeClr val="tx1"/>
                </a:solidFill>
              </a:rPr>
              <a:t>единиц хранения, </a:t>
            </a:r>
            <a:r>
              <a:rPr lang="ru-RU" sz="1400" dirty="0">
                <a:solidFill>
                  <a:schemeClr val="tx1"/>
                </a:solidFill>
              </a:rPr>
              <a:t>из них за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 зарегистрировано </a:t>
            </a:r>
            <a:r>
              <a:rPr lang="ru-RU" sz="1400" dirty="0" smtClean="0">
                <a:solidFill>
                  <a:schemeClr val="tx1"/>
                </a:solidFill>
              </a:rPr>
              <a:t>329 </a:t>
            </a:r>
            <a:r>
              <a:rPr lang="ru-RU" sz="1400" dirty="0">
                <a:solidFill>
                  <a:schemeClr val="tx1"/>
                </a:solidFill>
              </a:rPr>
              <a:t>ед. Фонд библиотеки музея составляет </a:t>
            </a:r>
            <a:r>
              <a:rPr lang="ru-RU" sz="1400" b="1" dirty="0" smtClean="0">
                <a:solidFill>
                  <a:schemeClr val="tx1"/>
                </a:solidFill>
              </a:rPr>
              <a:t>333 экземпляра</a:t>
            </a:r>
            <a:r>
              <a:rPr lang="ru-RU" sz="1400" dirty="0" smtClean="0">
                <a:solidFill>
                  <a:schemeClr val="tx1"/>
                </a:solidFill>
              </a:rPr>
              <a:t>.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309776" y="4788322"/>
            <a:ext cx="8659741" cy="970093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600"/>
              </a:spcBef>
            </a:pPr>
            <a:r>
              <a:rPr lang="ru-RU" sz="1400" dirty="0" smtClean="0">
                <a:solidFill>
                  <a:schemeClr val="tx1"/>
                </a:solidFill>
              </a:rPr>
              <a:t>В 2024 году в </a:t>
            </a:r>
            <a:r>
              <a:rPr lang="ru-RU" sz="1400" dirty="0">
                <a:solidFill>
                  <a:schemeClr val="tx1"/>
                </a:solidFill>
              </a:rPr>
              <a:t>музее велась работа кружков: «Друзья музея», «Секреты рукоделия</a:t>
            </a:r>
            <a:r>
              <a:rPr lang="ru-RU" sz="1400" dirty="0" smtClean="0">
                <a:solidFill>
                  <a:schemeClr val="tx1"/>
                </a:solidFill>
              </a:rPr>
              <a:t>». Ведутся рубрики «История создают люди», «Один экспонат», фиксируется летопись </a:t>
            </a:r>
            <a:r>
              <a:rPr lang="ru-RU" sz="1400" dirty="0" err="1" smtClean="0">
                <a:solidFill>
                  <a:schemeClr val="tx1"/>
                </a:solidFill>
              </a:rPr>
              <a:t>Мирнинского</a:t>
            </a:r>
            <a:r>
              <a:rPr lang="ru-RU" sz="1400" dirty="0" smtClean="0">
                <a:solidFill>
                  <a:schemeClr val="tx1"/>
                </a:solidFill>
              </a:rPr>
              <a:t> района Республики Саха (Якутия).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17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099" y="104503"/>
            <a:ext cx="8775802" cy="106182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latin typeface="+mn-lt"/>
              </a:rPr>
              <a:t>МУНИЦИПАЛЬНАЯ ПРОГРАММА</a:t>
            </a:r>
            <a:br>
              <a:rPr lang="ru-RU" sz="2000" b="1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«ОСУЩЕСТВЛЕНИЕ ДОРОЖНОЙ ДЕЯТЕЛЬНОСТИ В ОТНОШЕНИИ АВТОМОБИЛЬНЫХ ДОРОГ МЕСТНОГО ЗНАЧЕНИЯ В ГРАНИЦАХ МР «МИРНИНСКИЙ РАЙОН</a:t>
            </a:r>
            <a:r>
              <a:rPr lang="ru-RU" sz="2000" b="1" dirty="0" smtClean="0"/>
              <a:t>» РС (Я)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>
                <a:latin typeface="+mn-lt"/>
              </a:rPr>
              <a:t>на 2024-2028 годы</a:t>
            </a:r>
            <a:endParaRPr lang="ru-RU" sz="2000" b="1" dirty="0">
              <a:latin typeface="+mn-lt"/>
            </a:endParaRPr>
          </a:p>
        </p:txBody>
      </p:sp>
      <p:pic>
        <p:nvPicPr>
          <p:cNvPr id="5" name="Рисунок 4" descr="C:\Users\r.zabolotniy\AppData\Local\Packages\Microsoft.Windows.Photos_8wekyb3d8bbwe\TempState\ShareServiceTempFolder\фото дороги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5" y="1427017"/>
            <a:ext cx="8392220" cy="4890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7417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6000" y="1268618"/>
            <a:ext cx="8577385" cy="281075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0000"/>
              </a:lnSpc>
              <a:buClr>
                <a:srgbClr val="C00000"/>
              </a:buClr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16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ru-RU" sz="1600" dirty="0"/>
              <a:t>Развитие сети и улучшение состояния автомобильных дорог, обеспечение безопасности движения в границах </a:t>
            </a:r>
            <a:r>
              <a:rPr lang="ru-RU" sz="1600" dirty="0" smtClean="0"/>
              <a:t>МР </a:t>
            </a:r>
            <a:r>
              <a:rPr lang="ru-RU" sz="1600" dirty="0"/>
              <a:t>«Мирнинский район» РС (Я)</a:t>
            </a:r>
          </a:p>
          <a:p>
            <a:pPr marL="0" indent="0" algn="just">
              <a:lnSpc>
                <a:spcPct val="120000"/>
              </a:lnSpc>
              <a:buClr>
                <a:srgbClr val="C00000"/>
              </a:buClr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600" dirty="0" smtClean="0"/>
              <a:t>: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 Создание </a:t>
            </a:r>
            <a:r>
              <a:rPr lang="ru-RU" sz="1600" dirty="0"/>
              <a:t>условий по поддержанию надлежащего технического состояния дорог местного значения в границах </a:t>
            </a:r>
            <a:r>
              <a:rPr lang="ru-RU" sz="1600" dirty="0" smtClean="0"/>
              <a:t>МР </a:t>
            </a:r>
            <a:r>
              <a:rPr lang="ru-RU" sz="1600" dirty="0"/>
              <a:t>«Мирнинский район» РС (</a:t>
            </a:r>
            <a:r>
              <a:rPr lang="ru-RU" sz="1600" dirty="0" smtClean="0"/>
              <a:t>Я);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 </a:t>
            </a:r>
            <a:r>
              <a:rPr lang="ru-RU" sz="1600" dirty="0"/>
              <a:t>Достижение соответствия надлежащего состояния автомобильных дорог </a:t>
            </a:r>
            <a:r>
              <a:rPr lang="ru-RU" sz="1600" dirty="0" smtClean="0"/>
              <a:t>МР </a:t>
            </a:r>
            <a:r>
              <a:rPr lang="ru-RU" sz="1600" dirty="0"/>
              <a:t>«Мирнинский район» РС (Я) с твердым покрытием, отвечающего нормативным требованиям по транспортно-эксплуатационным </a:t>
            </a:r>
            <a:r>
              <a:rPr lang="ru-RU" sz="1600" dirty="0" smtClean="0"/>
              <a:t>показателям;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Создание </a:t>
            </a:r>
            <a:r>
              <a:rPr lang="ru-RU" sz="1600" dirty="0"/>
              <a:t>условий по развитию сети автодорог местного значения в границах </a:t>
            </a:r>
            <a:r>
              <a:rPr lang="ru-RU" sz="1600" dirty="0" smtClean="0"/>
              <a:t>МР </a:t>
            </a:r>
            <a:r>
              <a:rPr lang="ru-RU" sz="1600" dirty="0"/>
              <a:t>«Мирнинский район» РС (Я</a:t>
            </a:r>
            <a:r>
              <a:rPr lang="ru-RU" sz="1600" dirty="0" smtClean="0"/>
              <a:t>).</a:t>
            </a:r>
            <a:endParaRPr lang="ru-RU" sz="16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82516" y="4123937"/>
            <a:ext cx="8577385" cy="56936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z="2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                                </a:t>
            </a:r>
            <a:r>
              <a:rPr lang="ru-RU" sz="1400" b="1" dirty="0" smtClean="0">
                <a:solidFill>
                  <a:srgbClr val="4BACC6">
                    <a:lumMod val="75000"/>
                  </a:srgbClr>
                </a:solidFill>
              </a:rPr>
              <a:t>тыс. руб.</a:t>
            </a:r>
            <a:endParaRPr lang="ru-RU" sz="2000" dirty="0" smtClean="0">
              <a:solidFill>
                <a:prstClr val="black"/>
              </a:solidFill>
            </a:endParaRPr>
          </a:p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endParaRPr lang="ru-RU" sz="1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752177"/>
              </p:ext>
            </p:extLst>
          </p:nvPr>
        </p:nvGraphicFramePr>
        <p:xfrm>
          <a:off x="306000" y="4782419"/>
          <a:ext cx="8532000" cy="143258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4768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6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159 148,9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231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806,7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325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847,7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273 820,2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8953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89 </a:t>
                      </a:r>
                      <a:r>
                        <a:rPr lang="ru-RU" sz="1400" dirty="0" smtClean="0">
                          <a:effectLst/>
                        </a:rPr>
                        <a:t>870,9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159 148,9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231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806,7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325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847,7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273 820,2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8953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89 </a:t>
                      </a:r>
                      <a:r>
                        <a:rPr lang="ru-RU" sz="1400" dirty="0" smtClean="0">
                          <a:effectLst/>
                        </a:rPr>
                        <a:t>870,9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84099" y="104503"/>
            <a:ext cx="8775802" cy="106182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latin typeface="+mn-lt"/>
              </a:rPr>
              <a:t>МУНИЦИПАЛЬНАЯ ПРОГРАММА</a:t>
            </a:r>
            <a:br>
              <a:rPr lang="ru-RU" sz="2000" b="1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«ОСУЩЕСТВЛЕНИЕ ДОРОЖНОЙ ДЕЯТЕЛЬНОСТИ В ОТНОШЕНИИ АВТОМОБИЛЬНЫХ ДОРОГ МЕСТНОГО ЗНАЧЕНИЯ В ГРАНИЦАХ МР «МИРНИНСКИЙ РАЙОН</a:t>
            </a:r>
            <a:r>
              <a:rPr lang="ru-RU" sz="2000" b="1" dirty="0" smtClean="0"/>
              <a:t>» РС (Я)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>
                <a:latin typeface="+mn-lt"/>
              </a:rPr>
              <a:t>на 2024-2028 годы</a:t>
            </a:r>
            <a:endParaRPr lang="ru-RU" sz="2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0695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25965" y="55984"/>
            <a:ext cx="8910733" cy="114815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«Осуществление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дорожной деятельности в отношении автомобильных дорог местного значения в границах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МР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"Мирнинский район" Республики Саха (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Якутия)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 2024-2028 годы» 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119" y="1204141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521179"/>
              </p:ext>
            </p:extLst>
          </p:nvPr>
        </p:nvGraphicFramePr>
        <p:xfrm>
          <a:off x="309776" y="1624379"/>
          <a:ext cx="8627084" cy="81704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159 148,9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157 515,6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159 148,9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157 515,6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77119" y="2576108"/>
            <a:ext cx="8659741" cy="1573451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marL="177800" algn="just"/>
            <a:r>
              <a:rPr lang="ru-RU" sz="1400" dirty="0">
                <a:solidFill>
                  <a:schemeClr val="tx1"/>
                </a:solidFill>
              </a:rPr>
              <a:t>По территории Мирнинского района проходят:</a:t>
            </a:r>
          </a:p>
          <a:p>
            <a:pPr marL="463550" indent="-285750" algn="just"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/>
                </a:solidFill>
              </a:rPr>
              <a:t>Республиканская автодорога общего пользования </a:t>
            </a:r>
            <a:r>
              <a:rPr lang="ru-RU" sz="1400" b="1" dirty="0">
                <a:solidFill>
                  <a:schemeClr val="tx1"/>
                </a:solidFill>
              </a:rPr>
              <a:t>«</a:t>
            </a:r>
            <a:r>
              <a:rPr lang="ru-RU" sz="1400" b="1" dirty="0" err="1">
                <a:solidFill>
                  <a:schemeClr val="tx1"/>
                </a:solidFill>
              </a:rPr>
              <a:t>Анабар</a:t>
            </a:r>
            <a:r>
              <a:rPr lang="ru-RU" sz="1400" b="1" dirty="0">
                <a:solidFill>
                  <a:schemeClr val="tx1"/>
                </a:solidFill>
              </a:rPr>
              <a:t>», </a:t>
            </a:r>
            <a:r>
              <a:rPr lang="ru-RU" sz="1400" dirty="0">
                <a:solidFill>
                  <a:schemeClr val="tx1"/>
                </a:solidFill>
              </a:rPr>
              <a:t>протяженностью 587, 5 км., в </a:t>
            </a:r>
            <a:r>
              <a:rPr lang="ru-RU" sz="1400" dirty="0" err="1">
                <a:solidFill>
                  <a:schemeClr val="tx1"/>
                </a:solidFill>
              </a:rPr>
              <a:t>т.ч</a:t>
            </a:r>
            <a:r>
              <a:rPr lang="ru-RU" sz="1400" dirty="0">
                <a:solidFill>
                  <a:schemeClr val="tx1"/>
                </a:solidFill>
              </a:rPr>
              <a:t>. 562,3 км. с твердым покрытием, из них 3 км. с усовершенствованным покрытием. Участок с асфальтовым покрытием проходит по территории г. Мирного.</a:t>
            </a:r>
          </a:p>
          <a:p>
            <a:pPr marL="463550" indent="-285750" algn="just"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/>
                </a:solidFill>
              </a:rPr>
              <a:t> Федеральная автодорога общего пользования </a:t>
            </a:r>
            <a:r>
              <a:rPr lang="ru-RU" sz="1400" b="1" dirty="0">
                <a:solidFill>
                  <a:schemeClr val="tx1"/>
                </a:solidFill>
              </a:rPr>
              <a:t>«Вилюй», </a:t>
            </a:r>
            <a:r>
              <a:rPr lang="ru-RU" sz="1400" dirty="0">
                <a:solidFill>
                  <a:schemeClr val="tx1"/>
                </a:solidFill>
              </a:rPr>
              <a:t>протяженностью 351,4 км., в </a:t>
            </a:r>
            <a:r>
              <a:rPr lang="ru-RU" sz="1400" dirty="0" err="1">
                <a:solidFill>
                  <a:schemeClr val="tx1"/>
                </a:solidFill>
              </a:rPr>
              <a:t>т.ч</a:t>
            </a:r>
            <a:r>
              <a:rPr lang="ru-RU" sz="1400" dirty="0">
                <a:solidFill>
                  <a:schemeClr val="tx1"/>
                </a:solidFill>
              </a:rPr>
              <a:t>. с твердым покрытием 159,03 км. 192, 3 км. – участок федерального автозимника с. Тас-Юрях – Верхне-</a:t>
            </a:r>
            <a:r>
              <a:rPr lang="ru-RU" sz="1400" dirty="0" err="1">
                <a:solidFill>
                  <a:schemeClr val="tx1"/>
                </a:solidFill>
              </a:rPr>
              <a:t>Марково</a:t>
            </a:r>
            <a:r>
              <a:rPr lang="ru-RU" sz="1400" dirty="0">
                <a:solidFill>
                  <a:schemeClr val="tx1"/>
                </a:solidFill>
              </a:rPr>
              <a:t> Иркутской области.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77119" y="4369396"/>
            <a:ext cx="8659741" cy="2326680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>
              <a:spcBef>
                <a:spcPts val="600"/>
              </a:spcBef>
            </a:pPr>
            <a:r>
              <a:rPr lang="ru-RU" sz="1400" dirty="0">
                <a:solidFill>
                  <a:schemeClr val="tx1"/>
                </a:solidFill>
              </a:rPr>
              <a:t>Автомобильные дороги </a:t>
            </a:r>
            <a:r>
              <a:rPr lang="ru-RU" sz="1400" dirty="0" smtClean="0">
                <a:solidFill>
                  <a:schemeClr val="tx1"/>
                </a:solidFill>
              </a:rPr>
              <a:t>МР </a:t>
            </a:r>
            <a:r>
              <a:rPr lang="ru-RU" sz="1400" dirty="0">
                <a:solidFill>
                  <a:schemeClr val="tx1"/>
                </a:solidFill>
              </a:rPr>
              <a:t>«Мирнинский район» РС (Я), прилегающие к федеральной и республиканской автодорогам, связывающие их с населенными пунктами района </a:t>
            </a:r>
            <a:r>
              <a:rPr lang="ru-RU" sz="1400" dirty="0" smtClean="0">
                <a:solidFill>
                  <a:schemeClr val="tx1"/>
                </a:solidFill>
              </a:rPr>
              <a:t>протяженностью всего </a:t>
            </a:r>
            <a:r>
              <a:rPr lang="ru-RU" sz="1400" dirty="0">
                <a:solidFill>
                  <a:schemeClr val="tx1"/>
                </a:solidFill>
              </a:rPr>
              <a:t>137,46 км.</a:t>
            </a:r>
          </a:p>
          <a:p>
            <a:pPr indent="177800" algn="just">
              <a:spcBef>
                <a:spcPts val="600"/>
              </a:spcBef>
            </a:pPr>
            <a:r>
              <a:rPr lang="ru-RU" sz="1400" dirty="0">
                <a:solidFill>
                  <a:schemeClr val="tx1"/>
                </a:solidFill>
              </a:rPr>
              <a:t>Работы по содержанию автодорог </a:t>
            </a:r>
            <a:r>
              <a:rPr lang="ru-RU" sz="1400" dirty="0" smtClean="0">
                <a:solidFill>
                  <a:schemeClr val="tx1"/>
                </a:solidFill>
              </a:rPr>
              <a:t>Мирнинского района </a:t>
            </a:r>
            <a:r>
              <a:rPr lang="ru-RU" sz="1400" dirty="0">
                <a:solidFill>
                  <a:schemeClr val="tx1"/>
                </a:solidFill>
              </a:rPr>
              <a:t>выполнены в полном </a:t>
            </a:r>
            <a:r>
              <a:rPr lang="ru-RU" sz="1400" dirty="0" smtClean="0">
                <a:solidFill>
                  <a:schemeClr val="tx1"/>
                </a:solidFill>
              </a:rPr>
              <a:t>объеме, в </a:t>
            </a:r>
            <a:r>
              <a:rPr lang="ru-RU" sz="1400" dirty="0" err="1" smtClean="0">
                <a:solidFill>
                  <a:schemeClr val="tx1"/>
                </a:solidFill>
              </a:rPr>
              <a:t>т.ч</a:t>
            </a:r>
            <a:r>
              <a:rPr lang="ru-RU" sz="1400" dirty="0" smtClean="0">
                <a:solidFill>
                  <a:schemeClr val="tx1"/>
                </a:solidFill>
              </a:rPr>
              <a:t>.: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</a:rPr>
              <a:t>по автодороге «Подъезд к п. Светлый» протяженностью 31,529 км</a:t>
            </a:r>
            <a:r>
              <a:rPr lang="ru-RU" sz="1400" dirty="0" smtClean="0">
                <a:solidFill>
                  <a:schemeClr val="tx1"/>
                </a:solidFill>
              </a:rPr>
              <a:t>.;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</a:rPr>
              <a:t>по автодороге «Подъезд к п. Новый» протяженностью 10,994 км</a:t>
            </a:r>
            <a:r>
              <a:rPr lang="ru-RU" sz="1400" dirty="0" smtClean="0">
                <a:solidFill>
                  <a:schemeClr val="tx1"/>
                </a:solidFill>
              </a:rPr>
              <a:t>.;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</a:rPr>
              <a:t>по автодороге «Подъезд к с. Тас-Юрях» протяженностью 2,83 км</a:t>
            </a:r>
            <a:r>
              <a:rPr lang="ru-RU" sz="1400" dirty="0" smtClean="0">
                <a:solidFill>
                  <a:schemeClr val="tx1"/>
                </a:solidFill>
              </a:rPr>
              <a:t>.;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</a:rPr>
              <a:t>по автозимнику «Светлый-</a:t>
            </a:r>
            <a:r>
              <a:rPr lang="ru-RU" sz="1400" dirty="0" err="1">
                <a:solidFill>
                  <a:schemeClr val="tx1"/>
                </a:solidFill>
              </a:rPr>
              <a:t>Сюльдюкар</a:t>
            </a:r>
            <a:r>
              <a:rPr lang="ru-RU" sz="1400" dirty="0">
                <a:solidFill>
                  <a:schemeClr val="tx1"/>
                </a:solidFill>
              </a:rPr>
              <a:t>» протяженностью 35 км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spcBef>
                <a:spcPts val="600"/>
              </a:spcBef>
            </a:pPr>
            <a:r>
              <a:rPr lang="ru-RU" sz="1400" dirty="0" smtClean="0">
                <a:solidFill>
                  <a:schemeClr val="tx1"/>
                </a:solidFill>
              </a:rPr>
              <a:t>Также проведен </a:t>
            </a:r>
            <a:r>
              <a:rPr lang="ru-RU" sz="1400" dirty="0">
                <a:solidFill>
                  <a:schemeClr val="tx1"/>
                </a:solidFill>
              </a:rPr>
              <a:t>ремонт участков автомобильной дороги общего пользования «Подъезд к п. Светлый</a:t>
            </a:r>
            <a:r>
              <a:rPr lang="ru-RU" sz="1400" dirty="0" smtClean="0">
                <a:solidFill>
                  <a:schemeClr val="tx1"/>
                </a:solidFill>
              </a:rPr>
              <a:t>».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62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423" y="0"/>
            <a:ext cx="8691155" cy="1271451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</a:rPr>
              <a:t/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>МУНИЦИПАЛЬНАЯ ПРОГРАММА</a:t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>«</a:t>
            </a:r>
            <a:r>
              <a:rPr lang="ru-RU" sz="1800" b="1" dirty="0" smtClean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СОЗДАНИЕ </a:t>
            </a:r>
            <a:r>
              <a:rPr lang="ru-RU" sz="1800" b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УСЛОВИЙ ДЛЯ ПРЕДОСТАВЛЕНИЯ ТРАНСПОРТНЫХ УСЛУГ НАСЕЛЕНИЮ </a:t>
            </a:r>
            <a:br>
              <a:rPr lang="ru-RU" sz="1800" b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b="1" dirty="0" smtClean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ru-RU" sz="1800" b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ОРГАНИЗАЦИЯ ТРАНСПОРТНОГО ОБСЛУЖИВАНИЯ МЕЖДУ ПОСЕЛЕНИЯМИ В ГРАНИЦАХ </a:t>
            </a:r>
            <a:r>
              <a:rPr lang="ru-RU" sz="1800" b="1" dirty="0" smtClean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МР </a:t>
            </a:r>
            <a:r>
              <a:rPr lang="ru-RU" sz="1800" b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«МИРНИНСКИЙ РАЙОН» РС (Я)» </a:t>
            </a:r>
            <a:r>
              <a:rPr lang="ru-RU" sz="1800" b="1" dirty="0" smtClean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на 2023-2027 годы</a:t>
            </a:r>
            <a:r>
              <a:rPr lang="ru-RU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C:\Users\r.zabolotniy\Desktop\Пассажирские перевозки 2024\фото автобуса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73" y="1433283"/>
            <a:ext cx="8004854" cy="4925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0226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5374" y="824082"/>
            <a:ext cx="4781414" cy="246410"/>
          </a:xfrm>
        </p:spPr>
        <p:txBody>
          <a:bodyPr>
            <a:noAutofit/>
          </a:bodyPr>
          <a:lstStyle/>
          <a:p>
            <a:pPr algn="ctr"/>
            <a:r>
              <a:rPr lang="ru-RU" sz="1500" b="1" dirty="0">
                <a:solidFill>
                  <a:srgbClr val="9966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РЫНОК</a:t>
            </a:r>
            <a:r>
              <a:rPr lang="ru-RU" sz="2100" b="1" dirty="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ru-RU" sz="1500" b="1" dirty="0">
                <a:solidFill>
                  <a:srgbClr val="9966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ТРУДА</a:t>
            </a:r>
            <a:r>
              <a:rPr lang="ru-RU" sz="2100" b="1" dirty="0">
                <a:solidFill>
                  <a:schemeClr val="bg2">
                    <a:lumMod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ru-RU" sz="1500" b="1" dirty="0">
                <a:solidFill>
                  <a:srgbClr val="9966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И УРОВЕНЬ ЖИЗНИ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/>
          </p:nvPr>
        </p:nvGraphicFramePr>
        <p:xfrm>
          <a:off x="765110" y="1134305"/>
          <a:ext cx="7492482" cy="100248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02332">
                  <a:extLst>
                    <a:ext uri="{9D8B030D-6E8A-4147-A177-3AD203B41FA5}">
                      <a16:colId xmlns:a16="http://schemas.microsoft.com/office/drawing/2014/main" val="985535481"/>
                    </a:ext>
                  </a:extLst>
                </a:gridCol>
                <a:gridCol w="5490150">
                  <a:extLst>
                    <a:ext uri="{9D8B030D-6E8A-4147-A177-3AD203B41FA5}">
                      <a16:colId xmlns:a16="http://schemas.microsoft.com/office/drawing/2014/main" val="191536471"/>
                    </a:ext>
                  </a:extLst>
                </a:gridCol>
              </a:tblGrid>
              <a:tr h="1002484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</a:rPr>
                        <a:t>Наименование</a:t>
                      </a:r>
                      <a:endParaRPr lang="ru-RU" sz="1500" b="1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25718" marB="25718" anchor="ctr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</a:rPr>
                        <a:t>Значение</a:t>
                      </a:r>
                      <a:endParaRPr lang="ru-RU" sz="1500" b="1" dirty="0">
                        <a:solidFill>
                          <a:schemeClr val="tx1"/>
                        </a:solidFill>
                      </a:endParaRPr>
                    </a:p>
                  </a:txBody>
                  <a:tcPr marL="51435" marR="51435" marT="25718" marB="25718"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209553958"/>
                  </a:ext>
                </a:extLst>
              </a:tr>
            </a:tbl>
          </a:graphicData>
        </a:graphic>
      </p:graphicFrame>
      <p:grpSp>
        <p:nvGrpSpPr>
          <p:cNvPr id="50" name="Группа 49"/>
          <p:cNvGrpSpPr/>
          <p:nvPr/>
        </p:nvGrpSpPr>
        <p:grpSpPr>
          <a:xfrm>
            <a:off x="594266" y="2386972"/>
            <a:ext cx="7849938" cy="1056389"/>
            <a:chOff x="1475657" y="910717"/>
            <a:chExt cx="5974545" cy="1653160"/>
          </a:xfrm>
        </p:grpSpPr>
        <p:graphicFrame>
          <p:nvGraphicFramePr>
            <p:cNvPr id="52" name="Диаграмма 51"/>
            <p:cNvGraphicFramePr/>
            <p:nvPr>
              <p:extLst>
                <p:ext uri="{D42A27DB-BD31-4B8C-83A1-F6EECF244321}">
                  <p14:modId xmlns:p14="http://schemas.microsoft.com/office/powerpoint/2010/main" val="545998923"/>
                </p:ext>
              </p:extLst>
            </p:nvPr>
          </p:nvGraphicFramePr>
          <p:xfrm>
            <a:off x="3026453" y="910717"/>
            <a:ext cx="4423749" cy="10453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56" name="TextBox 55"/>
            <p:cNvSpPr txBox="1"/>
            <p:nvPr/>
          </p:nvSpPr>
          <p:spPr>
            <a:xfrm>
              <a:off x="1475657" y="1070780"/>
              <a:ext cx="1535438" cy="1493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400" b="1" dirty="0"/>
                <a:t>Среднесписочная численность работников,</a:t>
              </a:r>
            </a:p>
            <a:p>
              <a:pPr algn="r"/>
              <a:r>
                <a:rPr lang="ru-RU" sz="1400" b="1" dirty="0"/>
                <a:t>чел.</a:t>
              </a: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594266" y="3642289"/>
            <a:ext cx="21443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r">
              <a:defRPr b="1"/>
            </a:lvl1pPr>
          </a:lstStyle>
          <a:p>
            <a:r>
              <a:rPr lang="ru-RU" sz="1400" dirty="0"/>
              <a:t>Уровень официально зарегистрированной безработицы,</a:t>
            </a:r>
          </a:p>
          <a:p>
            <a:r>
              <a:rPr lang="ru-RU" sz="1400" dirty="0"/>
              <a:t>%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871457" y="4732291"/>
            <a:ext cx="17608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r">
              <a:defRPr sz="1700" b="1"/>
            </a:lvl1pPr>
          </a:lstStyle>
          <a:p>
            <a:r>
              <a:rPr lang="ru-RU" sz="1400" dirty="0"/>
              <a:t>Среднемесячная начисленная заработная плата,</a:t>
            </a:r>
          </a:p>
          <a:p>
            <a:r>
              <a:rPr lang="ru-RU" sz="1400" dirty="0"/>
              <a:t>тыс. руб.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291029" y="1538024"/>
            <a:ext cx="912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500" b="1">
                <a:solidFill>
                  <a:srgbClr val="223C5C"/>
                </a:solidFill>
              </a:defRPr>
            </a:lvl1pPr>
          </a:lstStyle>
          <a:p>
            <a:r>
              <a:rPr lang="ru-RU" sz="1400" dirty="0">
                <a:solidFill>
                  <a:schemeClr val="tx1"/>
                </a:solidFill>
              </a:rPr>
              <a:t>2030</a:t>
            </a:r>
          </a:p>
          <a:p>
            <a:r>
              <a:rPr lang="ru-RU" sz="1400" dirty="0">
                <a:solidFill>
                  <a:schemeClr val="tx1"/>
                </a:solidFill>
              </a:rPr>
              <a:t>прогноз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239374" y="1334734"/>
            <a:ext cx="9359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500" b="1">
                <a:solidFill>
                  <a:srgbClr val="223C5C"/>
                </a:solidFill>
              </a:defRPr>
            </a:lvl1pPr>
          </a:lstStyle>
          <a:p>
            <a:r>
              <a:rPr lang="ru-RU" sz="1400" dirty="0">
                <a:solidFill>
                  <a:schemeClr val="tx1"/>
                </a:solidFill>
              </a:rPr>
              <a:t>2025-2027</a:t>
            </a:r>
          </a:p>
          <a:p>
            <a:r>
              <a:rPr lang="ru-RU" sz="1400" dirty="0">
                <a:solidFill>
                  <a:schemeClr val="tx1"/>
                </a:solidFill>
              </a:rPr>
              <a:t>прогноз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157142" y="1561632"/>
            <a:ext cx="813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500" b="1">
                <a:solidFill>
                  <a:srgbClr val="223C5C"/>
                </a:solidFill>
              </a:defRPr>
            </a:lvl1pPr>
          </a:lstStyle>
          <a:p>
            <a:r>
              <a:rPr lang="ru-RU" sz="1400" dirty="0">
                <a:solidFill>
                  <a:schemeClr val="tx1"/>
                </a:solidFill>
              </a:rPr>
              <a:t>2024</a:t>
            </a:r>
          </a:p>
          <a:p>
            <a:r>
              <a:rPr lang="ru-RU" sz="1400" dirty="0">
                <a:solidFill>
                  <a:schemeClr val="tx1"/>
                </a:solidFill>
              </a:rPr>
              <a:t>оценка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890390" y="1590780"/>
            <a:ext cx="777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2022</a:t>
            </a:r>
          </a:p>
          <a:p>
            <a:pPr algn="ctr"/>
            <a:r>
              <a:rPr lang="ru-RU" sz="1400" b="1" dirty="0"/>
              <a:t>отчет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113801" y="1590780"/>
            <a:ext cx="68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500" b="1">
                <a:solidFill>
                  <a:srgbClr val="223C5C"/>
                </a:solidFill>
              </a:defRPr>
            </a:lvl1pPr>
          </a:lstStyle>
          <a:p>
            <a:r>
              <a:rPr lang="ru-RU" sz="1400" dirty="0">
                <a:solidFill>
                  <a:schemeClr val="tx1"/>
                </a:solidFill>
              </a:rPr>
              <a:t>2023</a:t>
            </a:r>
          </a:p>
          <a:p>
            <a:r>
              <a:rPr lang="ru-RU" sz="1400" dirty="0">
                <a:solidFill>
                  <a:schemeClr val="tx1"/>
                </a:solidFill>
              </a:rPr>
              <a:t>отчет</a:t>
            </a:r>
          </a:p>
        </p:txBody>
      </p:sp>
      <p:sp>
        <p:nvSpPr>
          <p:cNvPr id="26" name="Прямоугольник 25"/>
          <p:cNvSpPr/>
          <p:nvPr/>
        </p:nvSpPr>
        <p:spPr>
          <a:xfrm rot="5400000">
            <a:off x="4387383" y="-2670445"/>
            <a:ext cx="369234" cy="60913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Основные социально-экономические показатели</a:t>
            </a:r>
          </a:p>
        </p:txBody>
      </p:sp>
      <p:graphicFrame>
        <p:nvGraphicFramePr>
          <p:cNvPr id="24" name="Диаграмма 23"/>
          <p:cNvGraphicFramePr/>
          <p:nvPr>
            <p:extLst/>
          </p:nvPr>
        </p:nvGraphicFramePr>
        <p:xfrm>
          <a:off x="2648375" y="3525464"/>
          <a:ext cx="5722857" cy="524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2664251524"/>
              </p:ext>
            </p:extLst>
          </p:nvPr>
        </p:nvGraphicFramePr>
        <p:xfrm>
          <a:off x="2519266" y="4113829"/>
          <a:ext cx="5761730" cy="1633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51113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997" y="1271451"/>
            <a:ext cx="8577385" cy="248746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buClr>
                <a:srgbClr val="C00000"/>
              </a:buClr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16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ru-RU" sz="1600" dirty="0"/>
              <a:t>Создание условий для предоставления транспортных услуг населению и организация транспортного обслуживания населения между поселениями в границах муниципального района </a:t>
            </a:r>
            <a:r>
              <a:rPr lang="ru-RU" sz="1600" dirty="0" smtClean="0"/>
              <a:t>«</a:t>
            </a:r>
            <a:r>
              <a:rPr lang="ru-RU" sz="1600" dirty="0" err="1" smtClean="0"/>
              <a:t>Мирнинский</a:t>
            </a:r>
            <a:r>
              <a:rPr lang="ru-RU" sz="1600" dirty="0" smtClean="0"/>
              <a:t> район» Республики Саха (Якутия).</a:t>
            </a:r>
          </a:p>
          <a:p>
            <a:pPr marL="0" indent="0" algn="just">
              <a:lnSpc>
                <a:spcPct val="100000"/>
              </a:lnSpc>
              <a:buClr>
                <a:srgbClr val="C00000"/>
              </a:buClr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600" dirty="0"/>
              <a:t>: </a:t>
            </a:r>
          </a:p>
          <a:p>
            <a:pPr algn="just">
              <a:lnSpc>
                <a:spcPct val="10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 Обеспечение бесперебойности и безопасности  движения автобусов по утвержденным муниципальным маршрутам регулярных перевозок между поселениями в границах муниципального </a:t>
            </a:r>
            <a:r>
              <a:rPr lang="ru-RU" sz="1600" dirty="0" smtClean="0"/>
              <a:t>района </a:t>
            </a:r>
            <a:r>
              <a:rPr lang="ru-RU" sz="1600" dirty="0"/>
              <a:t>«Мирнинский район» Республики Саха (Якутия</a:t>
            </a:r>
            <a:r>
              <a:rPr lang="ru-RU" sz="1600" dirty="0" smtClean="0"/>
              <a:t>);</a:t>
            </a:r>
          </a:p>
          <a:p>
            <a:pPr algn="just">
              <a:lnSpc>
                <a:spcPct val="10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Поддержка </a:t>
            </a:r>
            <a:r>
              <a:rPr lang="ru-RU" sz="1600" dirty="0"/>
              <a:t>и развитие деятельности муниципальных автотранспортных предприятий, осуществляющих перевозку пассажиров и багажа по утвержденным муниципальным маршрутам регулярных перевозок между поселениями в границах муниципального </a:t>
            </a:r>
            <a:r>
              <a:rPr lang="ru-RU" sz="1600" dirty="0" smtClean="0"/>
              <a:t>района </a:t>
            </a:r>
            <a:r>
              <a:rPr lang="ru-RU" sz="1600" dirty="0"/>
              <a:t>«Мирнинский район» Республики Саха (Якутия).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0016" y="4558401"/>
            <a:ext cx="8406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C00000"/>
              </a:buClr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920486"/>
              </p:ext>
            </p:extLst>
          </p:nvPr>
        </p:nvGraphicFramePr>
        <p:xfrm>
          <a:off x="298997" y="5030370"/>
          <a:ext cx="8577384" cy="15676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1707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4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0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4047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374047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374047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</a:tblGrid>
              <a:tr h="4768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Отчет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за 2023 </a:t>
                      </a:r>
                      <a:r>
                        <a:rPr lang="ru-RU" sz="1400" dirty="0">
                          <a:effectLst/>
                        </a:rPr>
                        <a:t>год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69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kern="1200" dirty="0" smtClean="0">
                          <a:effectLst/>
                        </a:rPr>
                        <a:t>14 672,1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46 269,5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29 </a:t>
                      </a:r>
                      <a:r>
                        <a:rPr lang="ru-RU" sz="1400" dirty="0" smtClean="0">
                          <a:effectLst/>
                        </a:rPr>
                        <a:t>371,3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24 929,5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24 929,5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kern="1200" dirty="0" smtClean="0">
                          <a:effectLst/>
                        </a:rPr>
                        <a:t>14 672,1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46 269,5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29 </a:t>
                      </a:r>
                      <a:r>
                        <a:rPr lang="ru-RU" sz="1400" dirty="0" smtClean="0">
                          <a:effectLst/>
                        </a:rPr>
                        <a:t>371,3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24 929,5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24 929,5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26423" y="0"/>
            <a:ext cx="8691155" cy="1271451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</a:rPr>
              <a:t/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>МУНИЦИПАЛЬНАЯ ПРОГРАММА</a:t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>«</a:t>
            </a:r>
            <a:r>
              <a:rPr lang="ru-RU" sz="1800" b="1" dirty="0" smtClean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СОЗДАНИЕ </a:t>
            </a:r>
            <a:r>
              <a:rPr lang="ru-RU" sz="1800" b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УСЛОВИЙ ДЛЯ ПРЕДОСТАВЛЕНИЯ ТРАНСПОРТНЫХ УСЛУГ НАСЕЛЕНИЮ </a:t>
            </a:r>
            <a:br>
              <a:rPr lang="ru-RU" sz="1800" b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b="1" dirty="0" smtClean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ru-RU" sz="1800" b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ОРГАНИЗАЦИЯ ТРАНСПОРТНОГО ОБСЛУЖИВАНИЯ МЕЖДУ ПОСЕЛЕНИЯМИ В ГРАНИЦАХ </a:t>
            </a:r>
            <a:r>
              <a:rPr lang="ru-RU" sz="1800" b="1" dirty="0" smtClean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МР </a:t>
            </a:r>
            <a:r>
              <a:rPr lang="ru-RU" sz="1800" b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«МИРНИНСКИЙ РАЙОН» РС (Я)» </a:t>
            </a:r>
            <a:r>
              <a:rPr lang="ru-RU" sz="1800" b="1" dirty="0" smtClean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на 2023-2027 годы</a:t>
            </a:r>
            <a:r>
              <a:rPr lang="ru-RU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46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14300" y="0"/>
            <a:ext cx="8910733" cy="13537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«Создание условий для предоставления транспортных услуг населению и организация транспортного обслуживания между поселениями в границах МР «Мирнинский район» РС (Я)»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на 2023-2027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годы 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39795" y="1614083"/>
            <a:ext cx="8659741" cy="2357842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/>
            <a:r>
              <a:rPr lang="ru-RU" sz="1400" dirty="0" smtClean="0">
                <a:solidFill>
                  <a:schemeClr val="tx1"/>
                </a:solidFill>
              </a:rPr>
              <a:t>В течение 2024 </a:t>
            </a:r>
            <a:r>
              <a:rPr lang="ru-RU" sz="1400" dirty="0">
                <a:solidFill>
                  <a:schemeClr val="tx1"/>
                </a:solidFill>
              </a:rPr>
              <a:t>года </a:t>
            </a:r>
            <a:r>
              <a:rPr lang="ru-RU" sz="1400" dirty="0" smtClean="0">
                <a:solidFill>
                  <a:schemeClr val="tx1"/>
                </a:solidFill>
              </a:rPr>
              <a:t>регулярные пассажирские </a:t>
            </a:r>
            <a:r>
              <a:rPr lang="ru-RU" sz="1400" dirty="0">
                <a:solidFill>
                  <a:schemeClr val="tx1"/>
                </a:solidFill>
              </a:rPr>
              <a:t>перевозки </a:t>
            </a:r>
            <a:r>
              <a:rPr lang="ru-RU" sz="1400" dirty="0" smtClean="0">
                <a:solidFill>
                  <a:schemeClr val="tx1"/>
                </a:solidFill>
              </a:rPr>
              <a:t>осуществлялись </a:t>
            </a:r>
            <a:r>
              <a:rPr lang="ru-RU" sz="1400" dirty="0">
                <a:solidFill>
                  <a:schemeClr val="tx1"/>
                </a:solidFill>
              </a:rPr>
              <a:t>в установленном порядке по регулируемым и нерегулируемым </a:t>
            </a:r>
            <a:r>
              <a:rPr lang="ru-RU" sz="1400" dirty="0" smtClean="0">
                <a:solidFill>
                  <a:schemeClr val="tx1"/>
                </a:solidFill>
              </a:rPr>
              <a:t>тарифам.</a:t>
            </a:r>
          </a:p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Перевезено за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 </a:t>
            </a:r>
            <a:r>
              <a:rPr lang="ru-RU" sz="1400" b="1" dirty="0" smtClean="0">
                <a:solidFill>
                  <a:schemeClr val="tx1"/>
                </a:solidFill>
              </a:rPr>
              <a:t>108 410 </a:t>
            </a:r>
            <a:r>
              <a:rPr lang="ru-RU" sz="1400" b="1" dirty="0">
                <a:solidFill>
                  <a:schemeClr val="tx1"/>
                </a:solidFill>
              </a:rPr>
              <a:t>чел</a:t>
            </a:r>
            <a:r>
              <a:rPr lang="ru-RU" sz="1400" dirty="0">
                <a:solidFill>
                  <a:schemeClr val="tx1"/>
                </a:solidFill>
              </a:rPr>
              <a:t>., в том </a:t>
            </a:r>
            <a:r>
              <a:rPr lang="ru-RU" sz="1400" dirty="0" smtClean="0">
                <a:solidFill>
                  <a:schemeClr val="tx1"/>
                </a:solidFill>
              </a:rPr>
              <a:t>числе по маршрутам:</a:t>
            </a:r>
          </a:p>
          <a:p>
            <a:pPr marL="285750" indent="-285750" algn="just">
              <a:buFont typeface="Calibri" panose="020F0502020204030204" pitchFamily="34" charset="0"/>
              <a:buChar char="→"/>
            </a:pPr>
            <a:r>
              <a:rPr lang="ru-RU" sz="1400" dirty="0">
                <a:solidFill>
                  <a:schemeClr val="tx1"/>
                </a:solidFill>
              </a:rPr>
              <a:t>№ 101 г. Мирный-с. Арылах – </a:t>
            </a:r>
            <a:r>
              <a:rPr lang="ru-RU" sz="1400" dirty="0" smtClean="0">
                <a:solidFill>
                  <a:schemeClr val="tx1"/>
                </a:solidFill>
              </a:rPr>
              <a:t>100 789 </a:t>
            </a:r>
            <a:r>
              <a:rPr lang="ru-RU" sz="1400" dirty="0">
                <a:solidFill>
                  <a:schemeClr val="tx1"/>
                </a:solidFill>
              </a:rPr>
              <a:t>чел.;</a:t>
            </a:r>
          </a:p>
          <a:p>
            <a:pPr marL="285750" indent="-285750" algn="just">
              <a:buFont typeface="Calibri" panose="020F0502020204030204" pitchFamily="34" charset="0"/>
              <a:buChar char="→"/>
            </a:pPr>
            <a:r>
              <a:rPr lang="ru-RU" sz="1400" dirty="0" smtClean="0">
                <a:solidFill>
                  <a:schemeClr val="tx1"/>
                </a:solidFill>
              </a:rPr>
              <a:t>№ </a:t>
            </a:r>
            <a:r>
              <a:rPr lang="ru-RU" sz="1400" dirty="0">
                <a:solidFill>
                  <a:schemeClr val="tx1"/>
                </a:solidFill>
              </a:rPr>
              <a:t>203 г. Мирный-п. Светлый – </a:t>
            </a:r>
            <a:r>
              <a:rPr lang="ru-RU" sz="1400" dirty="0" smtClean="0">
                <a:solidFill>
                  <a:schemeClr val="tx1"/>
                </a:solidFill>
              </a:rPr>
              <a:t>1 983 </a:t>
            </a:r>
            <a:r>
              <a:rPr lang="ru-RU" sz="1400" dirty="0">
                <a:solidFill>
                  <a:schemeClr val="tx1"/>
                </a:solidFill>
              </a:rPr>
              <a:t>чел.;</a:t>
            </a:r>
          </a:p>
          <a:p>
            <a:pPr marL="285750" indent="-285750" algn="just">
              <a:buFont typeface="Calibri" panose="020F0502020204030204" pitchFamily="34" charset="0"/>
              <a:buChar char="→"/>
            </a:pPr>
            <a:r>
              <a:rPr lang="ru-RU" sz="1400" dirty="0" smtClean="0">
                <a:solidFill>
                  <a:schemeClr val="tx1"/>
                </a:solidFill>
              </a:rPr>
              <a:t>№ </a:t>
            </a:r>
            <a:r>
              <a:rPr lang="ru-RU" sz="1400" dirty="0">
                <a:solidFill>
                  <a:schemeClr val="tx1"/>
                </a:solidFill>
              </a:rPr>
              <a:t>103 Мирный-с. Тас-Юрях – </a:t>
            </a:r>
            <a:r>
              <a:rPr lang="ru-RU" sz="1400" dirty="0" smtClean="0">
                <a:solidFill>
                  <a:schemeClr val="tx1"/>
                </a:solidFill>
              </a:rPr>
              <a:t>1 451 </a:t>
            </a:r>
            <a:r>
              <a:rPr lang="ru-RU" sz="1400" dirty="0">
                <a:solidFill>
                  <a:schemeClr val="tx1"/>
                </a:solidFill>
              </a:rPr>
              <a:t>чел.;</a:t>
            </a:r>
          </a:p>
          <a:p>
            <a:pPr marL="285750" indent="-285750" algn="just">
              <a:buFont typeface="Calibri" panose="020F0502020204030204" pitchFamily="34" charset="0"/>
              <a:buChar char="→"/>
            </a:pPr>
            <a:r>
              <a:rPr lang="ru-RU" sz="1400" dirty="0" smtClean="0">
                <a:solidFill>
                  <a:schemeClr val="tx1"/>
                </a:solidFill>
              </a:rPr>
              <a:t>№ </a:t>
            </a:r>
            <a:r>
              <a:rPr lang="ru-RU" sz="1400" dirty="0">
                <a:solidFill>
                  <a:schemeClr val="tx1"/>
                </a:solidFill>
              </a:rPr>
              <a:t>201 г. Мирный-п. Чернышевский – </a:t>
            </a:r>
            <a:r>
              <a:rPr lang="ru-RU" sz="1400" dirty="0" smtClean="0">
                <a:solidFill>
                  <a:schemeClr val="tx1"/>
                </a:solidFill>
              </a:rPr>
              <a:t>2 839 </a:t>
            </a:r>
            <a:r>
              <a:rPr lang="ru-RU" sz="1400" dirty="0">
                <a:solidFill>
                  <a:schemeClr val="tx1"/>
                </a:solidFill>
              </a:rPr>
              <a:t>чел.;</a:t>
            </a:r>
          </a:p>
          <a:p>
            <a:pPr marL="285750" indent="-285750" algn="just">
              <a:buFont typeface="Calibri" panose="020F0502020204030204" pitchFamily="34" charset="0"/>
              <a:buChar char="→"/>
            </a:pPr>
            <a:r>
              <a:rPr lang="ru-RU" sz="1400" dirty="0" smtClean="0">
                <a:solidFill>
                  <a:schemeClr val="tx1"/>
                </a:solidFill>
              </a:rPr>
              <a:t>№ </a:t>
            </a:r>
            <a:r>
              <a:rPr lang="ru-RU" sz="1400" dirty="0">
                <a:solidFill>
                  <a:schemeClr val="tx1"/>
                </a:solidFill>
              </a:rPr>
              <a:t>204 г. Мирный-с. </a:t>
            </a:r>
            <a:r>
              <a:rPr lang="ru-RU" sz="1400" dirty="0" err="1">
                <a:solidFill>
                  <a:schemeClr val="tx1"/>
                </a:solidFill>
              </a:rPr>
              <a:t>Сюльдюкар</a:t>
            </a:r>
            <a:r>
              <a:rPr lang="ru-RU" sz="1400" dirty="0">
                <a:solidFill>
                  <a:schemeClr val="tx1"/>
                </a:solidFill>
              </a:rPr>
              <a:t> – </a:t>
            </a:r>
            <a:r>
              <a:rPr lang="ru-RU" sz="1400" dirty="0" smtClean="0">
                <a:solidFill>
                  <a:schemeClr val="tx1"/>
                </a:solidFill>
              </a:rPr>
              <a:t>196 </a:t>
            </a:r>
            <a:r>
              <a:rPr lang="ru-RU" sz="1400" dirty="0">
                <a:solidFill>
                  <a:schemeClr val="tx1"/>
                </a:solidFill>
              </a:rPr>
              <a:t>чел.;</a:t>
            </a:r>
          </a:p>
          <a:p>
            <a:pPr marL="285750" indent="-285750" algn="just">
              <a:buFont typeface="Calibri" panose="020F0502020204030204" pitchFamily="34" charset="0"/>
              <a:buChar char="→"/>
            </a:pPr>
            <a:r>
              <a:rPr lang="ru-RU" sz="1400" dirty="0" smtClean="0">
                <a:solidFill>
                  <a:schemeClr val="tx1"/>
                </a:solidFill>
              </a:rPr>
              <a:t>№ </a:t>
            </a:r>
            <a:r>
              <a:rPr lang="ru-RU" sz="1400" dirty="0">
                <a:solidFill>
                  <a:schemeClr val="tx1"/>
                </a:solidFill>
              </a:rPr>
              <a:t>301 «Айхал-Полярный» - </a:t>
            </a:r>
            <a:r>
              <a:rPr lang="ru-RU" sz="1400" dirty="0" smtClean="0">
                <a:solidFill>
                  <a:schemeClr val="tx1"/>
                </a:solidFill>
              </a:rPr>
              <a:t>1 152 </a:t>
            </a:r>
            <a:r>
              <a:rPr lang="ru-RU" sz="1400" dirty="0">
                <a:solidFill>
                  <a:schemeClr val="tx1"/>
                </a:solidFill>
              </a:rPr>
              <a:t>чел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16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50" y="1"/>
            <a:ext cx="8712200" cy="1047750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«ОХРАНА 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ОКРУЖАЮЩЕЙ СРЕДЫ, 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ОБРАЩЕНИЕ С ОТХОДАМИ ПРОИЗВОДСТВА И ПОТРЕБЛЕНИЯ» на 2024-2028 годы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1160301" y="1219854"/>
            <a:ext cx="6991350" cy="5239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5465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1704" y="1219200"/>
            <a:ext cx="8665307" cy="350209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600" dirty="0"/>
              <a:t>Снижение негативного воздействия на окружающую </a:t>
            </a:r>
            <a:r>
              <a:rPr lang="ru-RU" sz="1600" dirty="0" smtClean="0"/>
              <a:t>среду отходов производства и потребления, улучшение экологической </a:t>
            </a:r>
            <a:r>
              <a:rPr lang="ru-RU" sz="1600" dirty="0"/>
              <a:t>ситуации на территории Мирнинского </a:t>
            </a:r>
            <a:r>
              <a:rPr lang="ru-RU" sz="1600" dirty="0" smtClean="0"/>
              <a:t>района.</a:t>
            </a:r>
          </a:p>
          <a:p>
            <a:pPr marL="0" indent="0">
              <a:buNone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800" dirty="0"/>
              <a:t>: </a:t>
            </a: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Создание </a:t>
            </a:r>
            <a:r>
              <a:rPr lang="ru-RU" sz="1600" dirty="0"/>
              <a:t>новых и обустройство/содержание </a:t>
            </a:r>
            <a:r>
              <a:rPr lang="ru-RU" sz="1600" dirty="0" smtClean="0"/>
              <a:t>действующих объектов </a:t>
            </a:r>
            <a:r>
              <a:rPr lang="ru-RU" sz="1600" dirty="0"/>
              <a:t>размещения отходов, на территории </a:t>
            </a:r>
            <a:r>
              <a:rPr lang="ru-RU" sz="1600" dirty="0" smtClean="0"/>
              <a:t>Мирнинского района</a:t>
            </a:r>
            <a:r>
              <a:rPr lang="ru-RU" sz="1600" dirty="0"/>
              <a:t>;</a:t>
            </a: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Восстановление </a:t>
            </a:r>
            <a:r>
              <a:rPr lang="ru-RU" sz="1600" dirty="0"/>
              <a:t>нарушенных </a:t>
            </a:r>
            <a:r>
              <a:rPr lang="ru-RU" sz="1600" dirty="0" smtClean="0"/>
              <a:t>земель</a:t>
            </a:r>
            <a:r>
              <a:rPr lang="ru-RU" sz="1600" dirty="0"/>
              <a:t>;</a:t>
            </a: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Выявление и ликвидация </a:t>
            </a:r>
            <a:r>
              <a:rPr lang="ru-RU" sz="1600" dirty="0" smtClean="0"/>
              <a:t>несанкционированного размещения отходов;</a:t>
            </a: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Повышение уровня экологического просвещения </a:t>
            </a:r>
            <a:r>
              <a:rPr lang="ru-RU" sz="1600" dirty="0" smtClean="0"/>
              <a:t>и образования </a:t>
            </a:r>
            <a:r>
              <a:rPr lang="ru-RU" sz="1600" dirty="0"/>
              <a:t>населения в области обращения с </a:t>
            </a:r>
            <a:r>
              <a:rPr lang="ru-RU" sz="1600" dirty="0" smtClean="0"/>
              <a:t>отходами</a:t>
            </a:r>
            <a:r>
              <a:rPr lang="ru-RU" sz="1600" dirty="0"/>
              <a:t>;</a:t>
            </a:r>
            <a:endParaRPr lang="ru-RU" sz="1600" dirty="0" smtClean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Организация сбора отработанных </a:t>
            </a:r>
            <a:r>
              <a:rPr lang="ru-RU" sz="1600" dirty="0" smtClean="0"/>
              <a:t>ртутьсодержащих отходов </a:t>
            </a:r>
            <a:r>
              <a:rPr lang="ru-RU" sz="1600" dirty="0"/>
              <a:t>для временного складирования.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8047" y="4351958"/>
            <a:ext cx="8595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C00000"/>
              </a:buClr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:        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524217"/>
              </p:ext>
            </p:extLst>
          </p:nvPr>
        </p:nvGraphicFramePr>
        <p:xfrm>
          <a:off x="299650" y="4826723"/>
          <a:ext cx="8532000" cy="143258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4768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6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145 932,5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167 996,1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143 339,2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149 027,7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8953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50 000,0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145 932,5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167 996,1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143 339,2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149 027,7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8953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50 000,0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09550" y="1"/>
            <a:ext cx="8712200" cy="1047750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«ОХРАНА 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ОКРУЖАЮЩЕЙ СРЕДЫ, 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ОБРАЩЕНИЕ С ОТХОДАМИ ПРОИЗВОДСТВА И ПОТРЕБЛЕНИЯ» на 2024-2028 годы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59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25965" y="55984"/>
            <a:ext cx="8910733" cy="114815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МП «Охрана окружающей среды,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обращение с отходами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производства и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потребления» на 2024-2028 годы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119" y="1204141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196377"/>
              </p:ext>
            </p:extLst>
          </p:nvPr>
        </p:nvGraphicFramePr>
        <p:xfrm>
          <a:off x="309776" y="1624379"/>
          <a:ext cx="8627084" cy="81704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145 932,5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116 769,8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145 932,5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116 769,8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125" y="5095865"/>
            <a:ext cx="3971406" cy="1785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735" y="4287549"/>
            <a:ext cx="2341508" cy="1756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4532" y="3002878"/>
            <a:ext cx="3074985" cy="2306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77118" y="2582810"/>
            <a:ext cx="5617413" cy="1573451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marL="177800" algn="just"/>
            <a:r>
              <a:rPr lang="ru-RU" sz="1400" dirty="0">
                <a:solidFill>
                  <a:schemeClr val="tx1"/>
                </a:solidFill>
              </a:rPr>
              <a:t>В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году ликвидировано </a:t>
            </a:r>
            <a:r>
              <a:rPr lang="ru-RU" sz="1400" b="1" dirty="0">
                <a:solidFill>
                  <a:schemeClr val="tx1"/>
                </a:solidFill>
              </a:rPr>
              <a:t>121 несанкционированная свалка </a:t>
            </a:r>
            <a:r>
              <a:rPr lang="ru-RU" sz="1400" dirty="0">
                <a:solidFill>
                  <a:schemeClr val="tx1"/>
                </a:solidFill>
              </a:rPr>
              <a:t>твердых коммунальных </a:t>
            </a:r>
            <a:r>
              <a:rPr lang="ru-RU" sz="1400" dirty="0" smtClean="0">
                <a:solidFill>
                  <a:schemeClr val="tx1"/>
                </a:solidFill>
              </a:rPr>
              <a:t>отходов.</a:t>
            </a:r>
          </a:p>
          <a:p>
            <a:pPr marL="177800" algn="just">
              <a:spcBef>
                <a:spcPts val="600"/>
              </a:spcBef>
            </a:pPr>
            <a:r>
              <a:rPr lang="ru-RU" sz="1400" dirty="0" smtClean="0">
                <a:solidFill>
                  <a:schemeClr val="tx1"/>
                </a:solidFill>
              </a:rPr>
              <a:t>Общий объем твердых </a:t>
            </a:r>
            <a:r>
              <a:rPr lang="ru-RU" sz="1400" dirty="0">
                <a:solidFill>
                  <a:schemeClr val="tx1"/>
                </a:solidFill>
              </a:rPr>
              <a:t>коммунальных отходов – 42 636,4 </a:t>
            </a:r>
            <a:r>
              <a:rPr lang="ru-RU" sz="1400" dirty="0" smtClean="0">
                <a:solidFill>
                  <a:schemeClr val="tx1"/>
                </a:solidFill>
              </a:rPr>
              <a:t>м3; строительных </a:t>
            </a:r>
            <a:r>
              <a:rPr lang="ru-RU" sz="1400" dirty="0">
                <a:solidFill>
                  <a:schemeClr val="tx1"/>
                </a:solidFill>
              </a:rPr>
              <a:t>отходов 13 298,5 </a:t>
            </a:r>
            <a:r>
              <a:rPr lang="ru-RU" sz="1400" dirty="0" smtClean="0">
                <a:solidFill>
                  <a:schemeClr val="tx1"/>
                </a:solidFill>
              </a:rPr>
              <a:t>м3; вывезено </a:t>
            </a:r>
            <a:r>
              <a:rPr lang="ru-RU" sz="1400" dirty="0">
                <a:solidFill>
                  <a:schemeClr val="tx1"/>
                </a:solidFill>
              </a:rPr>
              <a:t>469 ед. разукомплектованного автотранспорта;</a:t>
            </a:r>
          </a:p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2 216 тонн несанкционированного КГМ.</a:t>
            </a:r>
          </a:p>
        </p:txBody>
      </p:sp>
    </p:spTree>
    <p:extLst>
      <p:ext uri="{BB962C8B-B14F-4D97-AF65-F5344CB8AC3E}">
        <p14:creationId xmlns:p14="http://schemas.microsoft.com/office/powerpoint/2010/main" val="225056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674" y="66677"/>
            <a:ext cx="8950325" cy="105727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«ПРЕДУПРЕЖДЕНИЕ 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 ЛИКВИДАЦИЯ ПОСЛЕДСТВИЙ ЧРЕЗВЫЧАЙНЫХ 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СИТУАЦИЙ НА 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ТЕРРИТОРИИ МУНИЦИПАЛЬНОГО РАЙОНА» 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C:\Users\User\AppData\Local\Packages\Microsoft.Windows.Photos_8wekyb3d8bbwe\TempState\ShareServiceTempFolder\Снимок экрана 2024-02-27 142251 1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820" y="1123951"/>
            <a:ext cx="6000361" cy="3629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111" y="4503757"/>
            <a:ext cx="3582954" cy="2164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92" y="4208106"/>
            <a:ext cx="3043335" cy="2460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1846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012" y="1264559"/>
            <a:ext cx="8577385" cy="26252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dirty="0"/>
              <a:t>Создание условий </a:t>
            </a:r>
            <a:r>
              <a:rPr lang="ru-RU" sz="1800" dirty="0" smtClean="0"/>
              <a:t>повышения </a:t>
            </a:r>
            <a:r>
              <a:rPr lang="ru-RU" sz="1800" dirty="0"/>
              <a:t>эффективности работы </a:t>
            </a:r>
            <a:r>
              <a:rPr lang="ru-RU" sz="1800" dirty="0" smtClean="0"/>
              <a:t>по предупреждению </a:t>
            </a:r>
            <a:r>
              <a:rPr lang="ru-RU" sz="1800" dirty="0"/>
              <a:t>чрезвычайных ситуаций.</a:t>
            </a:r>
          </a:p>
          <a:p>
            <a:pPr marL="0" indent="0" algn="just">
              <a:lnSpc>
                <a:spcPct val="100000"/>
              </a:lnSpc>
              <a:buClr>
                <a:srgbClr val="C00000"/>
              </a:buClr>
              <a:buNone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800" dirty="0"/>
              <a:t>: 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800" dirty="0"/>
              <a:t>Организация работы по своевременному </a:t>
            </a:r>
            <a:r>
              <a:rPr lang="ru-RU" sz="1800" dirty="0" smtClean="0"/>
              <a:t>предупреждению населения </a:t>
            </a:r>
            <a:r>
              <a:rPr lang="ru-RU" sz="1800" dirty="0"/>
              <a:t>о чрезвычайных ситуациях, возникающих при </a:t>
            </a:r>
            <a:r>
              <a:rPr lang="ru-RU" sz="1800" dirty="0" smtClean="0"/>
              <a:t>угрозе природного </a:t>
            </a:r>
            <a:r>
              <a:rPr lang="ru-RU" sz="1800" dirty="0"/>
              <a:t>и техногенного </a:t>
            </a:r>
            <a:r>
              <a:rPr lang="ru-RU" sz="1800" dirty="0" smtClean="0"/>
              <a:t>характера;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800" dirty="0"/>
              <a:t>Осуществление мероприятий по защите населения и </a:t>
            </a:r>
            <a:r>
              <a:rPr lang="ru-RU" sz="1800" dirty="0" smtClean="0"/>
              <a:t>территории муниципального </a:t>
            </a:r>
            <a:r>
              <a:rPr lang="ru-RU" sz="1800" dirty="0"/>
              <a:t>района от чрезвычайных ситуаций природного </a:t>
            </a:r>
            <a:r>
              <a:rPr lang="ru-RU" sz="1800" dirty="0" smtClean="0"/>
              <a:t>и техногенного </a:t>
            </a:r>
            <a:r>
              <a:rPr lang="ru-RU" sz="1800" dirty="0"/>
              <a:t>характера.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89012" y="4297783"/>
            <a:ext cx="8577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C00000"/>
              </a:buClr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878670"/>
              </p:ext>
            </p:extLst>
          </p:nvPr>
        </p:nvGraphicFramePr>
        <p:xfrm>
          <a:off x="311705" y="4850099"/>
          <a:ext cx="8532000" cy="143258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4768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6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56 404,0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63 232,6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27 946,5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27 946,5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8953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33 717,1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56 404,0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63 232,6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27 946,5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27 946,5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8953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33 717,1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93674" y="66677"/>
            <a:ext cx="8950325" cy="105727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«ПРЕДУПРЕЖДЕНИЕ 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 ЛИКВИДАЦИЯ ПОСЛЕДСТВИЙ ЧРЕЗВЫЧАЙНЫХ 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СИТУАЦИЙ НА 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ТЕРРИТОРИИ МУНИЦИПАЛЬНОГО РАЙОНА» 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84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25965" y="55985"/>
            <a:ext cx="8910733" cy="9396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МП «Предупреждение и ликвидация последствий чрезвычайных ситуаций на территории муниципального района»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на 2024 – 2028 годы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119" y="1204141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517520"/>
              </p:ext>
            </p:extLst>
          </p:nvPr>
        </p:nvGraphicFramePr>
        <p:xfrm>
          <a:off x="309776" y="1624379"/>
          <a:ext cx="8627084" cy="81704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56 404,0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45 332,5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56 404,0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45 332,5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77119" y="2771192"/>
            <a:ext cx="8659741" cy="2920663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Всего размер предоставленных межбюджетных трансфертов из бюджета района за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 составил            </a:t>
            </a:r>
            <a:r>
              <a:rPr lang="ru-RU" sz="1400" b="1" dirty="0" smtClean="0">
                <a:solidFill>
                  <a:schemeClr val="tx1"/>
                </a:solidFill>
              </a:rPr>
              <a:t>30 823,42 </a:t>
            </a:r>
            <a:r>
              <a:rPr lang="ru-RU" sz="1400" b="1" dirty="0">
                <a:solidFill>
                  <a:schemeClr val="tx1"/>
                </a:solidFill>
              </a:rPr>
              <a:t>тыс. руб. </a:t>
            </a:r>
          </a:p>
          <a:p>
            <a:pPr indent="177800" algn="just"/>
            <a:r>
              <a:rPr lang="ru-RU" sz="1400" dirty="0" smtClean="0">
                <a:solidFill>
                  <a:schemeClr val="tx1"/>
                </a:solidFill>
              </a:rPr>
              <a:t>Проведены </a:t>
            </a:r>
            <a:r>
              <a:rPr lang="ru-RU" sz="1400" dirty="0">
                <a:solidFill>
                  <a:schemeClr val="tx1"/>
                </a:solidFill>
              </a:rPr>
              <a:t>мероприятия по предупреждению и ликвидации чрезвычайных ситуации на территории </a:t>
            </a:r>
            <a:r>
              <a:rPr lang="ru-RU" sz="1400" dirty="0" smtClean="0">
                <a:solidFill>
                  <a:schemeClr val="tx1"/>
                </a:solidFill>
              </a:rPr>
              <a:t>М </a:t>
            </a:r>
            <a:r>
              <a:rPr lang="ru-RU" sz="1400" dirty="0">
                <a:solidFill>
                  <a:schemeClr val="tx1"/>
                </a:solidFill>
              </a:rPr>
              <a:t>«Мирнинский район» посредством передачи межбюджетных трансфертов муниципальным образованиям поселений </a:t>
            </a:r>
            <a:r>
              <a:rPr lang="ru-RU" sz="1400" dirty="0" smtClean="0">
                <a:solidFill>
                  <a:schemeClr val="tx1"/>
                </a:solidFill>
              </a:rPr>
              <a:t>района на</a:t>
            </a:r>
            <a:r>
              <a:rPr lang="ru-RU" sz="1400" dirty="0">
                <a:solidFill>
                  <a:schemeClr val="tx1"/>
                </a:solidFill>
              </a:rPr>
              <a:t>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</a:rPr>
              <a:t>обустройство минерализованных полос;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</a:rPr>
              <a:t>создание и восстановление систем оповещения населения по предупреждению и ликвидации ЧС природного и техногенного характера;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</a:rPr>
              <a:t>проведение ремонтно-восстановительных работ пожарных водоемов, приобретение пожарных гидрантов;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</a:rPr>
              <a:t>предупреждения и ликвидации последствий чрезвычайных ситуаций;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</a:rPr>
              <a:t>проведение работ по вырубке лесных насаждений и вертикальной планировки территории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5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043" y="55130"/>
            <a:ext cx="8683914" cy="1325563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«СОЗДАНИЕ 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ЭКОНОМИЧЕСКОЙ СРЕДЫ РАЗВИТИЯ ПРОИЗВОДСТВЕННОГО ПОТЕНЦИАЛА, ПРЕДПРИНИМАТЕЛЬСТВА, ЗАНЯТОСТИ И ТУРИЗМА В МИРНИНСКОМ РАЙОНЕ РС (Я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)» на 2023-2027 годы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032" name="Picture 8" descr="https://news.utmn.ru/upload/iblock/df6/nedelyapredprinimatelstvastartuetvtyumg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89" y="1651174"/>
            <a:ext cx="7728822" cy="43577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90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3197" y="1283711"/>
            <a:ext cx="8665307" cy="260127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300" b="1" u="sng" dirty="0" smtClean="0">
                <a:solidFill>
                  <a:schemeClr val="accent2">
                    <a:lumMod val="75000"/>
                  </a:schemeClr>
                </a:solidFill>
              </a:rPr>
              <a:t>ЦЕЛИ:</a:t>
            </a: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sz="1300" dirty="0" smtClean="0"/>
              <a:t>Формирование </a:t>
            </a:r>
            <a:r>
              <a:rPr lang="ru-RU" sz="1300" dirty="0"/>
              <a:t>благоприятного инвестиционного климата </a:t>
            </a:r>
            <a:r>
              <a:rPr lang="ru-RU" sz="1300" dirty="0" smtClean="0"/>
              <a:t>в Мирнинском районе </a:t>
            </a:r>
            <a:r>
              <a:rPr lang="ru-RU" sz="1300" dirty="0"/>
              <a:t>РС (Я</a:t>
            </a:r>
            <a:r>
              <a:rPr lang="ru-RU" sz="1300" dirty="0" smtClean="0"/>
              <a:t>);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ru-RU" sz="1300" dirty="0" smtClean="0"/>
              <a:t>Создание </a:t>
            </a:r>
            <a:r>
              <a:rPr lang="ru-RU" sz="1300" dirty="0"/>
              <a:t>условий для развития предпринимательства в Мирнинском </a:t>
            </a:r>
            <a:r>
              <a:rPr lang="ru-RU" sz="1300" dirty="0" smtClean="0"/>
              <a:t>районе РС </a:t>
            </a:r>
            <a:r>
              <a:rPr lang="ru-RU" sz="1300" dirty="0"/>
              <a:t>(Я</a:t>
            </a:r>
            <a:r>
              <a:rPr lang="ru-RU" sz="1300" dirty="0" smtClean="0"/>
              <a:t>);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ru-RU" sz="1300" dirty="0" smtClean="0"/>
              <a:t>Создание </a:t>
            </a:r>
            <a:r>
              <a:rPr lang="ru-RU" sz="1300" dirty="0"/>
              <a:t>условий для содействия занятости населения Мирнинского района </a:t>
            </a:r>
            <a:r>
              <a:rPr lang="ru-RU" sz="1300" dirty="0" smtClean="0"/>
              <a:t>РС (Я);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ru-RU" sz="1300" dirty="0" smtClean="0"/>
              <a:t>Создание </a:t>
            </a:r>
            <a:r>
              <a:rPr lang="ru-RU" sz="1300" dirty="0"/>
              <a:t>условий для развития туризма и индустрии гостеприимства на территории Мирнинского района </a:t>
            </a:r>
            <a:r>
              <a:rPr lang="ru-RU" sz="1300" dirty="0" smtClean="0"/>
              <a:t>РС (Я).</a:t>
            </a:r>
          </a:p>
          <a:p>
            <a:pPr marL="0" indent="0" algn="just">
              <a:lnSpc>
                <a:spcPct val="100000"/>
              </a:lnSpc>
              <a:buClr>
                <a:srgbClr val="C00000"/>
              </a:buClr>
              <a:buNone/>
            </a:pPr>
            <a:r>
              <a:rPr lang="ru-RU" sz="13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300" dirty="0"/>
              <a:t>: </a:t>
            </a:r>
          </a:p>
          <a:p>
            <a:pPr lvl="0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300" dirty="0" smtClean="0"/>
              <a:t>Организация </a:t>
            </a:r>
            <a:r>
              <a:rPr lang="ru-RU" sz="1300" dirty="0"/>
              <a:t>системы поиска инвестиционных проектов и их дальнейшего сопровождения по принципу «одного окна</a:t>
            </a:r>
            <a:r>
              <a:rPr lang="ru-RU" sz="1300" dirty="0" smtClean="0"/>
              <a:t>»;</a:t>
            </a:r>
          </a:p>
          <a:p>
            <a:pPr lvl="0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300" dirty="0" smtClean="0"/>
              <a:t>Обеспечение </a:t>
            </a:r>
            <a:r>
              <a:rPr lang="ru-RU" sz="1300" dirty="0"/>
              <a:t>доступа субъектов предпринимательства к ресурсам консультационной, информационной, образовательной, финансовой </a:t>
            </a:r>
            <a:r>
              <a:rPr lang="ru-RU" sz="1300" dirty="0" smtClean="0"/>
              <a:t>поддержки;</a:t>
            </a:r>
          </a:p>
          <a:p>
            <a:pPr lvl="0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300" dirty="0" smtClean="0"/>
              <a:t>Создание </a:t>
            </a:r>
            <a:r>
              <a:rPr lang="ru-RU" sz="1300" dirty="0"/>
              <a:t>условий для трудоустройства населения Мирнинского </a:t>
            </a:r>
            <a:r>
              <a:rPr lang="ru-RU" sz="1300" dirty="0" smtClean="0"/>
              <a:t>района;</a:t>
            </a:r>
          </a:p>
          <a:p>
            <a:pPr lvl="0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300" dirty="0" smtClean="0"/>
              <a:t>Формирование </a:t>
            </a:r>
            <a:r>
              <a:rPr lang="ru-RU" sz="1300" dirty="0"/>
              <a:t>и продвижение привлекательного туристического имиджа Мирнинского </a:t>
            </a:r>
            <a:r>
              <a:rPr lang="ru-RU" sz="1300" dirty="0" smtClean="0"/>
              <a:t>района.</a:t>
            </a:r>
            <a:endParaRPr lang="ru-RU" sz="1300" dirty="0"/>
          </a:p>
        </p:txBody>
      </p:sp>
      <p:sp>
        <p:nvSpPr>
          <p:cNvPr id="2" name="TextBox 1"/>
          <p:cNvSpPr txBox="1"/>
          <p:nvPr/>
        </p:nvSpPr>
        <p:spPr>
          <a:xfrm>
            <a:off x="293197" y="4019143"/>
            <a:ext cx="8373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C00000"/>
              </a:buClr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ФИНАНСОВОЕ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ОБЕСПЕЧЕНИЕ ПРОГРАММЫ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: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274376"/>
              </p:ext>
            </p:extLst>
          </p:nvPr>
        </p:nvGraphicFramePr>
        <p:xfrm>
          <a:off x="420765" y="4394350"/>
          <a:ext cx="8537739" cy="15363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16992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7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7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7696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367696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367696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</a:tblGrid>
              <a:tr h="4768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Отчет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за 2023 </a:t>
                      </a:r>
                      <a:r>
                        <a:rPr lang="ru-RU" sz="1400" dirty="0">
                          <a:effectLst/>
                        </a:rPr>
                        <a:t>год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6939">
                <a:tc>
                  <a:txBody>
                    <a:bodyPr/>
                    <a:lstStyle/>
                    <a:p>
                      <a:pPr>
                        <a:lnSpc>
                          <a:spcPts val="168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600" dirty="0" smtClean="0">
                          <a:effectLst/>
                        </a:rPr>
                        <a:t>7 559,5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10 186,3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</a:rPr>
                        <a:t>13 386,1</a:t>
                      </a: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</a:rPr>
                        <a:t>8 140,4</a:t>
                      </a: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8 140,4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600" dirty="0" smtClean="0">
                          <a:effectLst/>
                        </a:rPr>
                        <a:t>7 559,5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10 186,3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</a:rPr>
                        <a:t>13 386,1</a:t>
                      </a: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</a:rPr>
                        <a:t>8 140,4</a:t>
                      </a: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8 140,4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74590" y="0"/>
            <a:ext cx="8683914" cy="1325563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«Создание экономической среды развития производственного потенциала, предпринимательства, занятости и туризма в Мирнинском районе РС </a:t>
            </a:r>
            <a:r>
              <a:rPr lang="ru-RU" sz="1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(Я</a:t>
            </a: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)»</a:t>
            </a:r>
            <a:b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2023-2027 годы</a:t>
            </a:r>
            <a:r>
              <a:rPr lang="ru-RU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24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/>
          </p:nvPr>
        </p:nvGraphicFramePr>
        <p:xfrm>
          <a:off x="369454" y="933060"/>
          <a:ext cx="8478942" cy="5840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369454" y="120260"/>
            <a:ext cx="8469745" cy="812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ОСНОВНЫЕ ЗАДАЧИ БЮДЖЕТНОЙ </a:t>
            </a:r>
            <a:r>
              <a:rPr lang="ru-RU" b="1" dirty="0" smtClean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ПОЛИТИКИ</a:t>
            </a:r>
          </a:p>
          <a:p>
            <a:pPr algn="ctr"/>
            <a:r>
              <a:rPr lang="ru-RU" b="1" dirty="0" smtClean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МУНИЦИПАЛЬНОГО РАЙОНА </a:t>
            </a:r>
            <a:r>
              <a:rPr lang="ru-RU" b="1" dirty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«МИРНИНСКИЙ </a:t>
            </a:r>
            <a:r>
              <a:rPr lang="ru-RU" b="1" dirty="0" smtClean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РАЙОН»</a:t>
            </a:r>
          </a:p>
          <a:p>
            <a:pPr algn="ctr"/>
            <a:r>
              <a:rPr lang="ru-RU" b="1" dirty="0" smtClean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РЕСПУБЛИКИ </a:t>
            </a:r>
            <a:r>
              <a:rPr lang="ru-RU" b="1" dirty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САХА (ЯКУТИЯ) НА </a:t>
            </a:r>
            <a:r>
              <a:rPr lang="ru-RU" b="1" dirty="0" smtClean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2025-2027 </a:t>
            </a:r>
            <a:r>
              <a:rPr lang="ru-RU" b="1" dirty="0">
                <a:solidFill>
                  <a:srgbClr val="99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ГОДЫ</a:t>
            </a:r>
          </a:p>
        </p:txBody>
      </p:sp>
    </p:spTree>
    <p:extLst>
      <p:ext uri="{BB962C8B-B14F-4D97-AF65-F5344CB8AC3E}">
        <p14:creationId xmlns:p14="http://schemas.microsoft.com/office/powerpoint/2010/main" val="33674763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05692" y="123826"/>
            <a:ext cx="8683914" cy="11171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«Создание экономической среды развития производственного потенциала, предпринимательства, занятости и туризма в Мирнинском районе РС (Я)»</a:t>
            </a:r>
          </a:p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2023-2027 годы</a:t>
            </a:r>
            <a:r>
              <a:rPr lang="ru-RU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05267" y="3990161"/>
            <a:ext cx="8724121" cy="1763897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80975" algn="just"/>
            <a:r>
              <a:rPr lang="ru-RU" sz="1400" b="1" i="1" dirty="0">
                <a:solidFill>
                  <a:schemeClr val="tx1"/>
                </a:solidFill>
              </a:rPr>
              <a:t>Центром развития предпринимательских и общественных инициатив </a:t>
            </a:r>
            <a:r>
              <a:rPr lang="ru-RU" sz="1400" dirty="0">
                <a:solidFill>
                  <a:schemeClr val="tx1"/>
                </a:solidFill>
              </a:rPr>
              <a:t>в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году были предоставлены консультационные и информационные услуги </a:t>
            </a:r>
            <a:r>
              <a:rPr lang="ru-RU" sz="1400" dirty="0" smtClean="0">
                <a:solidFill>
                  <a:schemeClr val="tx1"/>
                </a:solidFill>
              </a:rPr>
              <a:t>65 </a:t>
            </a:r>
            <a:r>
              <a:rPr lang="ru-RU" sz="1400" dirty="0">
                <a:solidFill>
                  <a:schemeClr val="tx1"/>
                </a:solidFill>
              </a:rPr>
              <a:t>юридическим лицам, </a:t>
            </a:r>
            <a:r>
              <a:rPr lang="ru-RU" sz="1400" dirty="0" smtClean="0">
                <a:solidFill>
                  <a:schemeClr val="tx1"/>
                </a:solidFill>
              </a:rPr>
              <a:t>108 </a:t>
            </a:r>
            <a:r>
              <a:rPr lang="ru-RU" sz="1400" dirty="0">
                <a:solidFill>
                  <a:schemeClr val="tx1"/>
                </a:solidFill>
              </a:rPr>
              <a:t>индивидуальным предпринимателям и физическим лицам.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По </a:t>
            </a:r>
            <a:r>
              <a:rPr lang="ru-RU" sz="1400" dirty="0">
                <a:solidFill>
                  <a:schemeClr val="tx1"/>
                </a:solidFill>
              </a:rPr>
              <a:t>итогам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г. Центром развития </a:t>
            </a:r>
            <a:r>
              <a:rPr lang="ru-RU" sz="1400" dirty="0" smtClean="0">
                <a:solidFill>
                  <a:schemeClr val="tx1"/>
                </a:solidFill>
              </a:rPr>
              <a:t>было проведено 25 </a:t>
            </a:r>
            <a:r>
              <a:rPr lang="ru-RU" sz="1400" dirty="0">
                <a:solidFill>
                  <a:schemeClr val="tx1"/>
                </a:solidFill>
              </a:rPr>
              <a:t>мероприятий (конференций, семинаров, курсов, </a:t>
            </a:r>
            <a:r>
              <a:rPr lang="ru-RU" sz="1400" dirty="0" err="1" smtClean="0">
                <a:solidFill>
                  <a:schemeClr val="tx1"/>
                </a:solidFill>
              </a:rPr>
              <a:t>треннингов</a:t>
            </a:r>
            <a:r>
              <a:rPr lang="ru-RU" sz="1400" dirty="0" smtClean="0">
                <a:solidFill>
                  <a:schemeClr val="tx1"/>
                </a:solidFill>
              </a:rPr>
              <a:t>, </a:t>
            </a:r>
            <a:r>
              <a:rPr lang="ru-RU" sz="1400" dirty="0" err="1" smtClean="0">
                <a:solidFill>
                  <a:schemeClr val="tx1"/>
                </a:solidFill>
              </a:rPr>
              <a:t>интенсивов</a:t>
            </a:r>
            <a:r>
              <a:rPr lang="ru-RU" sz="1400" dirty="0">
                <a:solidFill>
                  <a:schemeClr val="tx1"/>
                </a:solidFill>
              </a:rPr>
              <a:t>), в которых суммарно приняли участие </a:t>
            </a:r>
            <a:r>
              <a:rPr lang="ru-RU" sz="1400" dirty="0" smtClean="0">
                <a:solidFill>
                  <a:schemeClr val="tx1"/>
                </a:solidFill>
              </a:rPr>
              <a:t>465 </a:t>
            </a:r>
            <a:r>
              <a:rPr lang="ru-RU" sz="1400" dirty="0">
                <a:solidFill>
                  <a:schemeClr val="tx1"/>
                </a:solidFill>
              </a:rPr>
              <a:t>чел., в том числе обучение по направлению «Основы предпринимательской деятельности» прошли </a:t>
            </a:r>
            <a:r>
              <a:rPr lang="ru-RU" sz="1400" dirty="0" smtClean="0">
                <a:solidFill>
                  <a:schemeClr val="tx1"/>
                </a:solidFill>
              </a:rPr>
              <a:t>22 </a:t>
            </a:r>
            <a:r>
              <a:rPr lang="ru-RU" sz="1400" dirty="0">
                <a:solidFill>
                  <a:schemeClr val="tx1"/>
                </a:solidFill>
              </a:rPr>
              <a:t>чел., желающих открыть собственное дело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05692" y="5884587"/>
            <a:ext cx="8724121" cy="820469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80975" algn="just"/>
            <a:r>
              <a:rPr lang="ru-RU" sz="1400" dirty="0">
                <a:solidFill>
                  <a:schemeClr val="tx1"/>
                </a:solidFill>
              </a:rPr>
              <a:t>В рамках реализации финансовой поддержки на возвратной основе действует </a:t>
            </a:r>
            <a:r>
              <a:rPr lang="ru-RU" sz="1400" b="1" dirty="0" smtClean="0">
                <a:solidFill>
                  <a:schemeClr val="tx1"/>
                </a:solidFill>
              </a:rPr>
              <a:t>МКК </a:t>
            </a:r>
            <a:r>
              <a:rPr lang="ru-RU" sz="1400" b="1" dirty="0">
                <a:solidFill>
                  <a:schemeClr val="tx1"/>
                </a:solidFill>
              </a:rPr>
              <a:t>«Фонд развития Мирнинского района»</a:t>
            </a:r>
            <a:r>
              <a:rPr lang="ru-RU" sz="1400" dirty="0">
                <a:solidFill>
                  <a:schemeClr val="tx1"/>
                </a:solidFill>
              </a:rPr>
              <a:t>. В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году Фондом были предоставлены займы на общую сумму </a:t>
            </a:r>
            <a:r>
              <a:rPr lang="ru-RU" sz="1400" dirty="0" smtClean="0">
                <a:solidFill>
                  <a:schemeClr val="tx1"/>
                </a:solidFill>
              </a:rPr>
              <a:t>49,06 </a:t>
            </a:r>
            <a:r>
              <a:rPr lang="ru-RU" sz="1400" dirty="0">
                <a:solidFill>
                  <a:schemeClr val="tx1"/>
                </a:solidFill>
              </a:rPr>
              <a:t>млн. руб.  </a:t>
            </a:r>
            <a:r>
              <a:rPr lang="ru-RU" sz="1400" dirty="0" smtClean="0">
                <a:solidFill>
                  <a:schemeClr val="tx1"/>
                </a:solidFill>
              </a:rPr>
              <a:t>         11-ти </a:t>
            </a:r>
            <a:r>
              <a:rPr lang="ru-RU" sz="1400" dirty="0">
                <a:solidFill>
                  <a:schemeClr val="tx1"/>
                </a:solidFill>
              </a:rPr>
              <a:t>предпринимателям</a:t>
            </a:r>
            <a:r>
              <a:rPr lang="ru-RU" sz="1400" dirty="0" smtClean="0">
                <a:solidFill>
                  <a:schemeClr val="tx1"/>
                </a:solidFill>
              </a:rPr>
              <a:t>.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05268" y="1404406"/>
            <a:ext cx="8724121" cy="620755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indent="180975" algn="just"/>
            <a:r>
              <a:rPr lang="ru-RU" sz="1400" dirty="0">
                <a:solidFill>
                  <a:schemeClr val="tx1"/>
                </a:solidFill>
              </a:rPr>
              <a:t>На территории Мирнинского района действует </a:t>
            </a:r>
            <a:r>
              <a:rPr lang="ru-RU" sz="1400" b="1" dirty="0">
                <a:solidFill>
                  <a:schemeClr val="tx1"/>
                </a:solidFill>
              </a:rPr>
              <a:t>2 </a:t>
            </a:r>
            <a:r>
              <a:rPr lang="ru-RU" sz="1400" b="1" dirty="0" smtClean="0">
                <a:solidFill>
                  <a:schemeClr val="tx1"/>
                </a:solidFill>
              </a:rPr>
              <a:t>237 </a:t>
            </a:r>
            <a:r>
              <a:rPr lang="ru-RU" sz="1400" b="1" dirty="0">
                <a:solidFill>
                  <a:schemeClr val="tx1"/>
                </a:solidFill>
              </a:rPr>
              <a:t>субъектов предпринимательства</a:t>
            </a:r>
            <a:r>
              <a:rPr lang="ru-RU" sz="1400" dirty="0">
                <a:solidFill>
                  <a:schemeClr val="tx1"/>
                </a:solidFill>
              </a:rPr>
              <a:t>, из них: 1 среднее, </a:t>
            </a:r>
            <a:r>
              <a:rPr lang="ru-RU" sz="1400" dirty="0" smtClean="0">
                <a:solidFill>
                  <a:schemeClr val="tx1"/>
                </a:solidFill>
              </a:rPr>
              <a:t>40 </a:t>
            </a:r>
            <a:r>
              <a:rPr lang="ru-RU" sz="1400" dirty="0">
                <a:solidFill>
                  <a:schemeClr val="tx1"/>
                </a:solidFill>
              </a:rPr>
              <a:t>малых, </a:t>
            </a:r>
            <a:r>
              <a:rPr lang="ru-RU" sz="1400" dirty="0" smtClean="0">
                <a:solidFill>
                  <a:schemeClr val="tx1"/>
                </a:solidFill>
              </a:rPr>
              <a:t>2196 </a:t>
            </a:r>
            <a:r>
              <a:rPr lang="ru-RU" sz="1400" dirty="0" err="1">
                <a:solidFill>
                  <a:schemeClr val="tx1"/>
                </a:solidFill>
              </a:rPr>
              <a:t>микропредприятия</a:t>
            </a:r>
            <a:r>
              <a:rPr lang="ru-RU" sz="1400" dirty="0">
                <a:solidFill>
                  <a:schemeClr val="tx1"/>
                </a:solidFill>
              </a:rPr>
              <a:t>, среди них </a:t>
            </a:r>
            <a:r>
              <a:rPr lang="ru-RU" sz="1400" dirty="0" smtClean="0">
                <a:solidFill>
                  <a:schemeClr val="tx1"/>
                </a:solidFill>
              </a:rPr>
              <a:t>8 предприятий </a:t>
            </a:r>
            <a:r>
              <a:rPr lang="ru-RU" sz="1400" dirty="0">
                <a:solidFill>
                  <a:schemeClr val="tx1"/>
                </a:solidFill>
              </a:rPr>
              <a:t>являются социальными.</a:t>
            </a: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205269" y="2253450"/>
            <a:ext cx="8724121" cy="1606182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endParaRPr lang="ru-RU" sz="1400" dirty="0" smtClean="0">
              <a:solidFill>
                <a:schemeClr val="tx1"/>
              </a:solidFill>
            </a:endParaRPr>
          </a:p>
          <a:p>
            <a:endParaRPr lang="ru-RU" sz="1400" dirty="0">
              <a:solidFill>
                <a:schemeClr val="tx1"/>
              </a:solidFill>
            </a:endParaRPr>
          </a:p>
          <a:p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350" dirty="0" smtClean="0">
                <a:solidFill>
                  <a:schemeClr val="tx1"/>
                </a:solidFill>
              </a:rPr>
              <a:t>    </a:t>
            </a:r>
            <a:r>
              <a:rPr lang="ru-RU" sz="1370" dirty="0" smtClean="0">
                <a:solidFill>
                  <a:schemeClr val="tx1"/>
                </a:solidFill>
              </a:rPr>
              <a:t>В </a:t>
            </a:r>
            <a:r>
              <a:rPr lang="ru-RU" sz="1370" dirty="0">
                <a:solidFill>
                  <a:schemeClr val="tx1"/>
                </a:solidFill>
              </a:rPr>
              <a:t>2024 году Центром развития организован и проведен туристический маршрут «Место рождения алмаза», который в 2024 году посетили 70 человек из разных регионов России, а также в рамках Всемирного дня туризма совместно с представителями туризма организован тур выходного дня, в котором приняло участие 20 чел. </a:t>
            </a:r>
            <a:endParaRPr lang="ru-RU" sz="1370" dirty="0" smtClean="0">
              <a:solidFill>
                <a:schemeClr val="tx1"/>
              </a:solidFill>
            </a:endParaRPr>
          </a:p>
          <a:p>
            <a:endParaRPr lang="ru-RU" sz="1370" dirty="0" smtClean="0">
              <a:solidFill>
                <a:schemeClr val="tx1"/>
              </a:solidFill>
            </a:endParaRPr>
          </a:p>
          <a:p>
            <a:r>
              <a:rPr lang="ru-RU" sz="1370" dirty="0" smtClean="0">
                <a:solidFill>
                  <a:schemeClr val="tx1"/>
                </a:solidFill>
              </a:rPr>
              <a:t>   Традиционно </a:t>
            </a:r>
            <a:r>
              <a:rPr lang="ru-RU" sz="1370" dirty="0">
                <a:solidFill>
                  <a:schemeClr val="tx1"/>
                </a:solidFill>
              </a:rPr>
              <a:t>в рамках Дня российского предпринимательства и Дня предпринимателя в Республике Саха (Якутия) Центром развития проведены ряд мероприятий, такие как Бизнес-</a:t>
            </a:r>
            <a:r>
              <a:rPr lang="ru-RU" sz="1370" dirty="0" err="1">
                <a:solidFill>
                  <a:schemeClr val="tx1"/>
                </a:solidFill>
              </a:rPr>
              <a:t>экспо</a:t>
            </a:r>
            <a:r>
              <a:rPr lang="ru-RU" sz="1370" dirty="0">
                <a:solidFill>
                  <a:schemeClr val="tx1"/>
                </a:solidFill>
              </a:rPr>
              <a:t>, бизнес - завтрак, 100 вопросов предпринимателю – встреча школьников с представителями предпринимательского сообщества и др. </a:t>
            </a:r>
            <a:endParaRPr lang="ru-RU" sz="1370" dirty="0" smtClean="0">
              <a:solidFill>
                <a:schemeClr val="tx1"/>
              </a:solidFill>
            </a:endParaRPr>
          </a:p>
          <a:p>
            <a:endParaRPr lang="ru-RU" sz="1350" dirty="0">
              <a:solidFill>
                <a:schemeClr val="tx1"/>
              </a:solidFill>
            </a:endParaRPr>
          </a:p>
          <a:p>
            <a:endParaRPr lang="ru-RU" sz="1400" dirty="0" smtClean="0">
              <a:solidFill>
                <a:schemeClr val="tx1"/>
              </a:solidFill>
            </a:endParaRPr>
          </a:p>
          <a:p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18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911" y="0"/>
            <a:ext cx="8798213" cy="1304925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«СОЗДАНИЕ УСЛОВИЙ ДЛЯ РАЗВИТИЯ СЕЛЬСКОХОЗЯЙСТВЕННОГО ПРОИЗВОДСТВА В ПОСЕЛЕНИЯХ, РАСШИРЕНИЯ РЫНКА СЕЛЬСКОХОЗЯЙСТВЕННОЙ ПРОДУКЦИИ, СЫРЬЯ И ПРОДОВОЛЬСТВИЯ В МИРНИНСКОМ РАЙОНЕ» на 2024-2028 годы</a:t>
            </a:r>
            <a:r>
              <a:rPr lang="ru-RU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2000" b="1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/>
            </a:r>
            <a:br>
              <a:rPr lang="ru-RU" sz="2000" b="1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113" y="1230278"/>
            <a:ext cx="5094515" cy="3519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11" y="4801741"/>
            <a:ext cx="2418254" cy="1859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280" y="4749281"/>
            <a:ext cx="2395802" cy="1861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160" y="4801741"/>
            <a:ext cx="2667125" cy="1786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0100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911" y="1228726"/>
            <a:ext cx="8724866" cy="3072686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16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500" dirty="0" smtClean="0"/>
              <a:t>Создание </a:t>
            </a:r>
            <a:r>
              <a:rPr lang="ru-RU" sz="1500" dirty="0"/>
              <a:t>условий для развития сельскохозяйственного производства в поселениях, расширения рынка сельскохозяйственной продукции, сырья и продовольствия в Мирнинском </a:t>
            </a:r>
            <a:r>
              <a:rPr lang="ru-RU" sz="1500" dirty="0" smtClean="0"/>
              <a:t>районе.</a:t>
            </a:r>
          </a:p>
          <a:p>
            <a:pPr marL="0" lvl="0" indent="0">
              <a:lnSpc>
                <a:spcPct val="100000"/>
              </a:lnSpc>
              <a:buClr>
                <a:srgbClr val="C00000"/>
              </a:buClr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600" dirty="0"/>
              <a:t>:</a:t>
            </a:r>
            <a:r>
              <a:rPr lang="ru-RU" sz="1400" dirty="0"/>
              <a:t> 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500" dirty="0" smtClean="0"/>
              <a:t>Создание </a:t>
            </a:r>
            <a:r>
              <a:rPr lang="ru-RU" sz="1500" dirty="0"/>
              <a:t>условий для сохранения поголовья сельскохозяйственных животных, птиц в личных подсобных и организованных </a:t>
            </a:r>
            <a:r>
              <a:rPr lang="ru-RU" sz="1500" dirty="0" smtClean="0"/>
              <a:t>хозяйствах;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500" dirty="0" smtClean="0"/>
              <a:t>Содействие </a:t>
            </a:r>
            <a:r>
              <a:rPr lang="ru-RU" sz="1500" dirty="0"/>
              <a:t>развитию производства пищевой и перерабатывающей отрасли сельского </a:t>
            </a:r>
            <a:r>
              <a:rPr lang="ru-RU" sz="1500" dirty="0" smtClean="0"/>
              <a:t>хозяйства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500" dirty="0" smtClean="0"/>
              <a:t>Создание </a:t>
            </a:r>
            <a:r>
              <a:rPr lang="ru-RU" sz="1500" dirty="0"/>
              <a:t>условий для расширения общей площади сельскохозяйственных угодий и посевных </a:t>
            </a:r>
            <a:r>
              <a:rPr lang="ru-RU" sz="1500" dirty="0" smtClean="0"/>
              <a:t>площадей;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500" dirty="0" smtClean="0"/>
              <a:t>Содействие </a:t>
            </a:r>
            <a:r>
              <a:rPr lang="ru-RU" sz="1500" dirty="0"/>
              <a:t>в увеличении количества предприятий, занятых производством рыбной и мясной </a:t>
            </a:r>
            <a:r>
              <a:rPr lang="ru-RU" sz="1500" dirty="0" smtClean="0"/>
              <a:t>продукции;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500" dirty="0" smtClean="0"/>
              <a:t>Создание </a:t>
            </a:r>
            <a:r>
              <a:rPr lang="ru-RU" sz="1500" dirty="0"/>
              <a:t>условий для улучшения материально-технической базы сельскохозяйственных </a:t>
            </a:r>
            <a:r>
              <a:rPr lang="ru-RU" sz="1500" dirty="0" smtClean="0"/>
              <a:t>товаропроизводителей;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500" dirty="0" smtClean="0"/>
              <a:t>Создание </a:t>
            </a:r>
            <a:r>
              <a:rPr lang="ru-RU" sz="1500" dirty="0"/>
              <a:t>условий развития сельского хозяйства путем стимулирования работников агропромышленного </a:t>
            </a:r>
            <a:r>
              <a:rPr lang="ru-RU" sz="1500" dirty="0" smtClean="0"/>
              <a:t>комплекса.</a:t>
            </a:r>
            <a:endParaRPr lang="ru-RU" sz="1500" dirty="0"/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endParaRPr lang="ru-RU" sz="1500" dirty="0" smtClean="0"/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299344" y="4472357"/>
            <a:ext cx="8765346" cy="3416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650284"/>
              </p:ext>
            </p:extLst>
          </p:nvPr>
        </p:nvGraphicFramePr>
        <p:xfrm>
          <a:off x="299344" y="4910290"/>
          <a:ext cx="8532000" cy="175858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716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1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 бюджет РС (Я)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79 272,2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112 </a:t>
                      </a:r>
                      <a:r>
                        <a:rPr lang="ru-RU" sz="1400" dirty="0" smtClean="0">
                          <a:effectLst/>
                        </a:rPr>
                        <a:t>762,9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55 562,8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55 562,8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76 506,8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3462713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14 248,6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   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7 464,3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 5 982,5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5 982,5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13 970,1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93 520,8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120 227,2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61 545,3</a:t>
                      </a:r>
                      <a:endParaRPr kumimoji="0" lang="ru-RU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61 545,3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90 476,9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02911" y="0"/>
            <a:ext cx="8798213" cy="1304925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«СОЗДАНИЕ УСЛОВИЙ ДЛЯ РАЗВИТИЯ СЕЛЬСКОХОЗЯЙСТВЕННОГО ПРОИЗВОДСТВА В ПОСЕЛЕНИЯХ, РАСШИРЕНИЯ РЫНКА СЕЛЬСКОХОЗЯЙСТВЕННОЙ ПРОДУКЦИИ, СЫРЬЯ И ПРОДОВОЛЬСТВИЯ В МИРНИНСКОМ РАЙОНЕ» на 2024-2028 годы</a:t>
            </a:r>
            <a:r>
              <a:rPr lang="ru-RU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2000" b="1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/>
            </a:r>
            <a:br>
              <a:rPr lang="ru-RU" sz="2000" b="1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13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25965" y="55985"/>
            <a:ext cx="8910733" cy="11481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МП «Создание условий для развития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сельскохозяйственного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производства в поселениях, расширения рынка сельскохозяйственной продукции, сырья и продовольствия в Мирнинском районе на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2028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годы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»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3447" y="1467232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013826"/>
              </p:ext>
            </p:extLst>
          </p:nvPr>
        </p:nvGraphicFramePr>
        <p:xfrm>
          <a:off x="326104" y="1904788"/>
          <a:ext cx="8627084" cy="11225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 бюджет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79 272,2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79 272,2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50659216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14 248,6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13 965,3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93 520,8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93 237,5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680051"/>
              </p:ext>
            </p:extLst>
          </p:nvPr>
        </p:nvGraphicFramePr>
        <p:xfrm>
          <a:off x="293447" y="3456860"/>
          <a:ext cx="8659741" cy="195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1965">
                  <a:extLst>
                    <a:ext uri="{9D8B030D-6E8A-4147-A177-3AD203B41FA5}">
                      <a16:colId xmlns:a16="http://schemas.microsoft.com/office/drawing/2014/main" val="680550676"/>
                    </a:ext>
                  </a:extLst>
                </a:gridCol>
                <a:gridCol w="3415004">
                  <a:extLst>
                    <a:ext uri="{9D8B030D-6E8A-4147-A177-3AD203B41FA5}">
                      <a16:colId xmlns:a16="http://schemas.microsoft.com/office/drawing/2014/main" val="1830906633"/>
                    </a:ext>
                  </a:extLst>
                </a:gridCol>
                <a:gridCol w="3522772">
                  <a:extLst>
                    <a:ext uri="{9D8B030D-6E8A-4147-A177-3AD203B41FA5}">
                      <a16:colId xmlns:a16="http://schemas.microsoft.com/office/drawing/2014/main" val="827848110"/>
                    </a:ext>
                  </a:extLst>
                </a:gridCol>
              </a:tblGrid>
              <a:tr h="252000">
                <a:tc gridSpan="3">
                  <a:txBody>
                    <a:bodyPr/>
                    <a:lstStyle/>
                    <a:p>
                      <a:pPr marL="0" marR="0" indent="1778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территории Мирнинского района деятельностью в области агропромышленного комплекса занимаются: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1778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82302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АО Совхоз «Новый»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ГКП РС (Я) «Якутский скот»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родовых общин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830697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ООО «Новый»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ГУП «Чернышевский рыбоводный завод»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индивидуальных предпринимателей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080638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ООО «МИРМИЛК»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КФХ ИП Бородин И.В. (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п.Айхал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личных подсобных хозяйств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013382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ООО «Родник»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СХППЖК «Сандалы»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крупных огороднических некоммерческих товариществ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7832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765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25965" y="55985"/>
            <a:ext cx="8910733" cy="11481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МП «Создание условий для развития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сельскохозяйственного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производства в поселениях, расширения рынка сельскохозяйственной продукции, сырья и продовольствия в Мирнинском районе на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2028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годы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»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5" y="1225356"/>
            <a:ext cx="87096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975" algn="just"/>
            <a:r>
              <a:rPr lang="ru-RU" sz="1400" dirty="0" smtClean="0"/>
              <a:t>В рамках программы реализовано </a:t>
            </a:r>
            <a:r>
              <a:rPr lang="ru-RU" sz="1400" b="1" dirty="0"/>
              <a:t>25 </a:t>
            </a:r>
            <a:r>
              <a:rPr lang="ru-RU" sz="1400" b="1" dirty="0" smtClean="0"/>
              <a:t>мероприятий</a:t>
            </a:r>
            <a:r>
              <a:rPr lang="ru-RU" sz="1400" dirty="0" smtClean="0"/>
              <a:t>, в т.</a:t>
            </a:r>
            <a:r>
              <a:rPr lang="en-US" sz="1400" dirty="0" smtClean="0"/>
              <a:t> </a:t>
            </a:r>
            <a:r>
              <a:rPr lang="ru-RU" sz="1400" dirty="0" smtClean="0"/>
              <a:t>ч.:</a:t>
            </a:r>
          </a:p>
          <a:p>
            <a:pPr algn="just">
              <a:spcBef>
                <a:spcPts val="600"/>
              </a:spcBef>
            </a:pPr>
            <a:endParaRPr lang="ru-RU" sz="1400" dirty="0" smtClean="0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05275" y="1590754"/>
            <a:ext cx="8724121" cy="2057515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just"/>
            <a:r>
              <a:rPr lang="ru-RU" sz="1400" b="1" u="sng" dirty="0" smtClean="0">
                <a:solidFill>
                  <a:schemeClr val="tx1"/>
                </a:solidFill>
              </a:rPr>
              <a:t>По </a:t>
            </a:r>
            <a:r>
              <a:rPr lang="ru-RU" sz="1400" b="1" u="sng" dirty="0">
                <a:solidFill>
                  <a:schemeClr val="tx1"/>
                </a:solidFill>
              </a:rPr>
              <a:t>мероприятиям по стимулированию роста производства продукции животноводства путем сохранения поголовья сельскохозяйственных животных предоставлены субсидии на развитие кормопроизводства:</a:t>
            </a:r>
          </a:p>
          <a:p>
            <a:pPr indent="177800" algn="just"/>
            <a:r>
              <a:rPr lang="ru-RU" sz="1300" dirty="0">
                <a:solidFill>
                  <a:schemeClr val="tx1"/>
                </a:solidFill>
              </a:rPr>
              <a:t>на содержание крупного рогатого скота в сумме 1 </a:t>
            </a:r>
            <a:r>
              <a:rPr lang="ru-RU" sz="1300" dirty="0" smtClean="0">
                <a:solidFill>
                  <a:schemeClr val="tx1"/>
                </a:solidFill>
              </a:rPr>
              <a:t>131,0 </a:t>
            </a:r>
            <a:r>
              <a:rPr lang="ru-RU" sz="1300" dirty="0">
                <a:solidFill>
                  <a:schemeClr val="tx1"/>
                </a:solidFill>
              </a:rPr>
              <a:t>тыс. руб. (</a:t>
            </a:r>
            <a:r>
              <a:rPr lang="ru-RU" sz="1300" dirty="0" smtClean="0">
                <a:solidFill>
                  <a:schemeClr val="tx1"/>
                </a:solidFill>
              </a:rPr>
              <a:t>получатели 12 </a:t>
            </a:r>
            <a:r>
              <a:rPr lang="ru-RU" sz="1300" dirty="0">
                <a:solidFill>
                  <a:schemeClr val="tx1"/>
                </a:solidFill>
              </a:rPr>
              <a:t>личных подсобных хозяйств);</a:t>
            </a:r>
          </a:p>
          <a:p>
            <a:pPr indent="177800" algn="just"/>
            <a:r>
              <a:rPr lang="ru-RU" sz="1300" dirty="0">
                <a:solidFill>
                  <a:schemeClr val="tx1"/>
                </a:solidFill>
              </a:rPr>
              <a:t>на содержание маточного поголовья лошадей в сумме 365,0 тыс. руб. (получатели РО МН «</a:t>
            </a:r>
            <a:r>
              <a:rPr lang="ru-RU" sz="1300" dirty="0" err="1">
                <a:solidFill>
                  <a:schemeClr val="tx1"/>
                </a:solidFill>
              </a:rPr>
              <a:t>Куохаан</a:t>
            </a:r>
            <a:r>
              <a:rPr lang="ru-RU" sz="1300" dirty="0">
                <a:solidFill>
                  <a:schemeClr val="tx1"/>
                </a:solidFill>
              </a:rPr>
              <a:t>», ИП </a:t>
            </a:r>
            <a:r>
              <a:rPr lang="ru-RU" sz="1300" dirty="0" err="1">
                <a:solidFill>
                  <a:schemeClr val="tx1"/>
                </a:solidFill>
              </a:rPr>
              <a:t>Габышев</a:t>
            </a:r>
            <a:r>
              <a:rPr lang="ru-RU" sz="1300" dirty="0">
                <a:solidFill>
                  <a:schemeClr val="tx1"/>
                </a:solidFill>
              </a:rPr>
              <a:t> А.В.);</a:t>
            </a:r>
          </a:p>
          <a:p>
            <a:pPr indent="177800" algn="just"/>
            <a:r>
              <a:rPr lang="ru-RU" sz="1300" dirty="0">
                <a:solidFill>
                  <a:schemeClr val="tx1"/>
                </a:solidFill>
              </a:rPr>
              <a:t>на производство и переработку сырого молока в сумме </a:t>
            </a:r>
            <a:r>
              <a:rPr lang="ru-RU" sz="1300" dirty="0" smtClean="0">
                <a:solidFill>
                  <a:schemeClr val="tx1"/>
                </a:solidFill>
              </a:rPr>
              <a:t>62 220,3 </a:t>
            </a:r>
            <a:r>
              <a:rPr lang="ru-RU" sz="1300" dirty="0" err="1">
                <a:solidFill>
                  <a:schemeClr val="tx1"/>
                </a:solidFill>
              </a:rPr>
              <a:t>тыс.руб</a:t>
            </a:r>
            <a:r>
              <a:rPr lang="ru-RU" sz="1300" dirty="0">
                <a:solidFill>
                  <a:schemeClr val="tx1"/>
                </a:solidFill>
              </a:rPr>
              <a:t>. (получатель АО Совхоз «Новый»);</a:t>
            </a:r>
          </a:p>
          <a:p>
            <a:pPr marL="177800" algn="just"/>
            <a:r>
              <a:rPr lang="ru-RU" sz="1300" dirty="0">
                <a:solidFill>
                  <a:schemeClr val="tx1"/>
                </a:solidFill>
              </a:rPr>
              <a:t>на транспортировку и кормов для крупного рогатого скота в целях устойчивой зимовки скота в сумме 8 397,2 </a:t>
            </a:r>
            <a:r>
              <a:rPr lang="ru-RU" sz="1300" dirty="0" err="1">
                <a:solidFill>
                  <a:schemeClr val="tx1"/>
                </a:solidFill>
              </a:rPr>
              <a:t>тыс.руб</a:t>
            </a:r>
            <a:r>
              <a:rPr lang="ru-RU" sz="1300" dirty="0">
                <a:solidFill>
                  <a:schemeClr val="tx1"/>
                </a:solidFill>
              </a:rPr>
              <a:t>. (получатель АО Совхоз «Новый»);</a:t>
            </a:r>
          </a:p>
          <a:p>
            <a:pPr indent="177800" algn="just"/>
            <a:r>
              <a:rPr lang="ru-RU" sz="1300" dirty="0">
                <a:solidFill>
                  <a:schemeClr val="tx1"/>
                </a:solidFill>
              </a:rPr>
              <a:t>на поддержку табунного коневодства в сумме </a:t>
            </a:r>
            <a:r>
              <a:rPr lang="ru-RU" sz="1300" dirty="0" smtClean="0">
                <a:solidFill>
                  <a:schemeClr val="tx1"/>
                </a:solidFill>
              </a:rPr>
              <a:t>365,0 </a:t>
            </a:r>
            <a:r>
              <a:rPr lang="ru-RU" sz="1300" dirty="0">
                <a:solidFill>
                  <a:schemeClr val="tx1"/>
                </a:solidFill>
              </a:rPr>
              <a:t>тыс. руб. (</a:t>
            </a:r>
            <a:r>
              <a:rPr lang="ru-RU" sz="1300" dirty="0" smtClean="0">
                <a:solidFill>
                  <a:schemeClr val="tx1"/>
                </a:solidFill>
              </a:rPr>
              <a:t>получатели РО МН «</a:t>
            </a:r>
            <a:r>
              <a:rPr lang="ru-RU" sz="1300" dirty="0" err="1" smtClean="0">
                <a:solidFill>
                  <a:schemeClr val="tx1"/>
                </a:solidFill>
              </a:rPr>
              <a:t>Куохаан</a:t>
            </a:r>
            <a:r>
              <a:rPr lang="ru-RU" sz="1300" dirty="0" smtClean="0">
                <a:solidFill>
                  <a:schemeClr val="tx1"/>
                </a:solidFill>
              </a:rPr>
              <a:t>», ИП </a:t>
            </a:r>
            <a:r>
              <a:rPr lang="ru-RU" sz="1300" dirty="0" err="1" smtClean="0">
                <a:solidFill>
                  <a:schemeClr val="tx1"/>
                </a:solidFill>
              </a:rPr>
              <a:t>Габышев</a:t>
            </a:r>
            <a:r>
              <a:rPr lang="ru-RU" sz="1300" dirty="0" smtClean="0">
                <a:solidFill>
                  <a:schemeClr val="tx1"/>
                </a:solidFill>
              </a:rPr>
              <a:t> А.В.);</a:t>
            </a:r>
            <a:endParaRPr lang="ru-RU" sz="1300" dirty="0">
              <a:solidFill>
                <a:schemeClr val="tx1"/>
              </a:solidFill>
            </a:endParaRPr>
          </a:p>
          <a:p>
            <a:pPr indent="177800" algn="just"/>
            <a:r>
              <a:rPr lang="ru-RU" sz="1300" dirty="0">
                <a:solidFill>
                  <a:schemeClr val="tx1"/>
                </a:solidFill>
              </a:rPr>
              <a:t>на ведение личного подсобного хозяйства в сумме </a:t>
            </a:r>
            <a:r>
              <a:rPr lang="ru-RU" sz="1300" dirty="0" smtClean="0">
                <a:solidFill>
                  <a:schemeClr val="tx1"/>
                </a:solidFill>
              </a:rPr>
              <a:t>88,3 </a:t>
            </a:r>
            <a:r>
              <a:rPr lang="ru-RU" sz="1300" dirty="0">
                <a:solidFill>
                  <a:schemeClr val="tx1"/>
                </a:solidFill>
              </a:rPr>
              <a:t>тыс. руб. (получатели </a:t>
            </a:r>
            <a:r>
              <a:rPr lang="ru-RU" sz="1300" dirty="0" smtClean="0">
                <a:solidFill>
                  <a:schemeClr val="tx1"/>
                </a:solidFill>
              </a:rPr>
              <a:t>11 </a:t>
            </a:r>
            <a:r>
              <a:rPr lang="ru-RU" sz="1300" dirty="0">
                <a:solidFill>
                  <a:schemeClr val="tx1"/>
                </a:solidFill>
              </a:rPr>
              <a:t>личных подсобных хозяйств).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19270" y="3836385"/>
            <a:ext cx="8724121" cy="1379088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just"/>
            <a:r>
              <a:rPr lang="ru-RU" sz="1400" b="1" u="sng" dirty="0" smtClean="0">
                <a:solidFill>
                  <a:schemeClr val="tx1"/>
                </a:solidFill>
              </a:rPr>
              <a:t>По </a:t>
            </a:r>
            <a:r>
              <a:rPr lang="ru-RU" sz="1400" b="1" u="sng" dirty="0">
                <a:solidFill>
                  <a:schemeClr val="tx1"/>
                </a:solidFill>
              </a:rPr>
              <a:t>мероприятиям по стимулированию роста уровня продукции растениеводства, укрепления кормовой базы скотоводства предоставлены субсидии:</a:t>
            </a:r>
          </a:p>
          <a:p>
            <a:pPr indent="177800" algn="just"/>
            <a:r>
              <a:rPr lang="ru-RU" sz="1300" dirty="0">
                <a:solidFill>
                  <a:schemeClr val="tx1"/>
                </a:solidFill>
              </a:rPr>
              <a:t>на развитие кормопроизводства в сумме </a:t>
            </a:r>
            <a:r>
              <a:rPr lang="ru-RU" sz="1300" dirty="0" smtClean="0">
                <a:solidFill>
                  <a:schemeClr val="tx1"/>
                </a:solidFill>
              </a:rPr>
              <a:t>15 053,0 </a:t>
            </a:r>
            <a:r>
              <a:rPr lang="ru-RU" sz="1300" dirty="0">
                <a:solidFill>
                  <a:schemeClr val="tx1"/>
                </a:solidFill>
              </a:rPr>
              <a:t>тыс. руб. (получатель АО Совхоз «Новый»);</a:t>
            </a:r>
          </a:p>
          <a:p>
            <a:pPr indent="177800" algn="just"/>
            <a:r>
              <a:rPr lang="ru-RU" sz="1300" dirty="0">
                <a:solidFill>
                  <a:schemeClr val="tx1"/>
                </a:solidFill>
              </a:rPr>
              <a:t>на сохранение и (или) увеличение урожайности по производству картофеля в сумме </a:t>
            </a:r>
            <a:r>
              <a:rPr lang="ru-RU" sz="1300" dirty="0" smtClean="0">
                <a:solidFill>
                  <a:schemeClr val="tx1"/>
                </a:solidFill>
              </a:rPr>
              <a:t>63,0 </a:t>
            </a:r>
            <a:r>
              <a:rPr lang="ru-RU" sz="1300" dirty="0">
                <a:solidFill>
                  <a:schemeClr val="tx1"/>
                </a:solidFill>
              </a:rPr>
              <a:t>тыс. руб.(получатель ООО «Родник»);</a:t>
            </a:r>
          </a:p>
          <a:p>
            <a:pPr indent="177800" algn="just"/>
            <a:r>
              <a:rPr lang="ru-RU" sz="1300" dirty="0">
                <a:solidFill>
                  <a:schemeClr val="tx1"/>
                </a:solidFill>
              </a:rPr>
              <a:t>на сохранение и (или) увеличение урожайности по производству овощей открытого грунта в сумме </a:t>
            </a:r>
            <a:r>
              <a:rPr lang="ru-RU" sz="1300" dirty="0" smtClean="0">
                <a:solidFill>
                  <a:schemeClr val="tx1"/>
                </a:solidFill>
              </a:rPr>
              <a:t>9,0 </a:t>
            </a:r>
            <a:r>
              <a:rPr lang="ru-RU" sz="1300" dirty="0">
                <a:solidFill>
                  <a:schemeClr val="tx1"/>
                </a:solidFill>
              </a:rPr>
              <a:t>тыс. руб. (получатель ООО «Родник»).</a:t>
            </a: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19269" y="5376762"/>
            <a:ext cx="8724121" cy="620755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just"/>
            <a:r>
              <a:rPr lang="ru-RU" sz="1400" b="1" u="sng" dirty="0" smtClean="0">
                <a:solidFill>
                  <a:schemeClr val="tx1"/>
                </a:solidFill>
              </a:rPr>
              <a:t>По </a:t>
            </a:r>
            <a:r>
              <a:rPr lang="ru-RU" sz="1400" b="1" u="sng" dirty="0">
                <a:solidFill>
                  <a:schemeClr val="tx1"/>
                </a:solidFill>
              </a:rPr>
              <a:t>мероприятиям в содействии производства пищевой и перерабатывающей отрасли </a:t>
            </a:r>
            <a:r>
              <a:rPr lang="ru-RU" sz="1400" dirty="0">
                <a:solidFill>
                  <a:schemeClr val="tx1"/>
                </a:solidFill>
              </a:rPr>
              <a:t>оказана финансовая поддержка по приобретению оборудования для переработки мяса в сумме 500,0 тыс. руб. (получатель ИП </a:t>
            </a:r>
            <a:r>
              <a:rPr lang="ru-RU" sz="1400" dirty="0" err="1">
                <a:solidFill>
                  <a:schemeClr val="tx1"/>
                </a:solidFill>
              </a:rPr>
              <a:t>Раяновой</a:t>
            </a:r>
            <a:r>
              <a:rPr lang="ru-RU" sz="1400" dirty="0">
                <a:solidFill>
                  <a:schemeClr val="tx1"/>
                </a:solidFill>
              </a:rPr>
              <a:t> В.Р.);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19270" y="6145645"/>
            <a:ext cx="8724121" cy="620755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just"/>
            <a:r>
              <a:rPr lang="ru-RU" sz="1400" b="1" u="sng" dirty="0">
                <a:solidFill>
                  <a:schemeClr val="tx1"/>
                </a:solidFill>
              </a:rPr>
              <a:t>П</a:t>
            </a:r>
            <a:r>
              <a:rPr lang="ru-RU" sz="1400" b="1" u="sng" dirty="0" smtClean="0">
                <a:solidFill>
                  <a:schemeClr val="tx1"/>
                </a:solidFill>
              </a:rPr>
              <a:t>о </a:t>
            </a:r>
            <a:r>
              <a:rPr lang="ru-RU" sz="1400" b="1" u="sng" dirty="0">
                <a:solidFill>
                  <a:schemeClr val="tx1"/>
                </a:solidFill>
              </a:rPr>
              <a:t>мероприятиям по стимулированию работников агропромышленного комплекса</a:t>
            </a:r>
            <a:r>
              <a:rPr lang="ru-RU" sz="1400" dirty="0">
                <a:solidFill>
                  <a:schemeClr val="tx1"/>
                </a:solidFill>
              </a:rPr>
              <a:t>, в рамках которых в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году были организованы выставки-ярмарки, «День охотника», а также присуждены премии Главы района на сумму </a:t>
            </a:r>
            <a:r>
              <a:rPr lang="ru-RU" sz="1400" dirty="0" smtClean="0">
                <a:solidFill>
                  <a:schemeClr val="tx1"/>
                </a:solidFill>
              </a:rPr>
              <a:t>125 </a:t>
            </a:r>
            <a:r>
              <a:rPr lang="ru-RU" sz="1400" dirty="0">
                <a:solidFill>
                  <a:schemeClr val="tx1"/>
                </a:solidFill>
              </a:rPr>
              <a:t>тыс. рублей.</a:t>
            </a:r>
          </a:p>
        </p:txBody>
      </p:sp>
    </p:spTree>
    <p:extLst>
      <p:ext uri="{BB962C8B-B14F-4D97-AF65-F5344CB8AC3E}">
        <p14:creationId xmlns:p14="http://schemas.microsoft.com/office/powerpoint/2010/main" val="395202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399" y="80961"/>
            <a:ext cx="8607425" cy="1260473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«ОБЕСПЕЧЕНИЕ ИНФОРМАЦИОННОЙ ОТКРЫТОСТИ ДЕЯТЕЛЬНОСТИ ОРГАНОВ МЕСТНОГО САМОУПРАВЛЕНИЯ МР «МИРНИНСКИЙ РАЙОН» РС (Я)</a:t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2"/>
          <a:srcRect l="19870" t="11531" r="26976" b="11871"/>
          <a:stretch/>
        </p:blipFill>
        <p:spPr bwMode="auto">
          <a:xfrm>
            <a:off x="2059345" y="1341434"/>
            <a:ext cx="4789325" cy="37064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M:\Обмен\Бюджет для граждан 2024-2028 г\пресс-служба\IMG_044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096" y="5011420"/>
            <a:ext cx="2771775" cy="1846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6949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017" y="1489788"/>
            <a:ext cx="8657614" cy="552449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  <a:t>Обеспечение информационной открытости деятельности органов </a:t>
            </a:r>
            <a:r>
              <a:rPr lang="ru-RU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местного самоуправления МР </a:t>
            </a:r>
            <a: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  <a:t>«Мирнинский район</a:t>
            </a:r>
            <a:r>
              <a:rPr lang="ru-RU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» РС (Я)</a:t>
            </a: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800" dirty="0"/>
              <a:t>: </a:t>
            </a:r>
            <a:endParaRPr lang="ru-RU" sz="1800" dirty="0" smtClean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800" dirty="0"/>
              <a:t>О</a:t>
            </a:r>
            <a:r>
              <a:rPr lang="ru-RU" sz="1800" dirty="0" smtClean="0"/>
              <a:t>беспечение </a:t>
            </a:r>
            <a:r>
              <a:rPr lang="ru-RU" sz="1800" dirty="0"/>
              <a:t>доступа жителей Мирнинского района к информации о деятельности органов местного </a:t>
            </a:r>
            <a:r>
              <a:rPr lang="ru-RU" sz="1800" dirty="0" smtClean="0"/>
              <a:t>самоуправления в средствах массовой информации, официальных страницах Администрации в социальных сетях и мессенджерах ;</a:t>
            </a:r>
            <a:endParaRPr lang="ru-RU" sz="1800" dirty="0"/>
          </a:p>
          <a:p>
            <a:pPr lvl="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800" dirty="0" smtClean="0"/>
              <a:t> </a:t>
            </a:r>
            <a:r>
              <a:rPr lang="ru-RU" sz="1800" dirty="0"/>
              <a:t>Обеспечение доступа жителей Мирнинского района к </a:t>
            </a:r>
            <a:r>
              <a:rPr lang="ru-RU" sz="1800" dirty="0" smtClean="0"/>
              <a:t>нормативным документам</a:t>
            </a:r>
            <a:r>
              <a:rPr lang="ru-RU" sz="1800" dirty="0"/>
              <a:t>, принимаемым органами местного самоуправления.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3999" y="4356327"/>
            <a:ext cx="8658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C00000"/>
              </a:buClr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:       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 </a:t>
            </a:r>
            <a:endParaRPr lang="ru-RU" sz="14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179854"/>
              </p:ext>
            </p:extLst>
          </p:nvPr>
        </p:nvGraphicFramePr>
        <p:xfrm>
          <a:off x="354824" y="4880310"/>
          <a:ext cx="8532000" cy="133940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564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5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3 435,2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3 435,2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3 335,2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3 435,2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3 435,2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3 435,2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3 435,2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3 335,2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3 435,2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3 435,2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79399" y="80961"/>
            <a:ext cx="8607425" cy="1260473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«ОБЕСПЕЧЕНИЕ ИНФОРМАЦИОННОЙ ОТКРЫТОСТИ ДЕЯТЕЛЬНОСТИ ОРГАНОВ МЕСТНОГО САМОУПРАВЛЕНИЯ МР «МИРНИНСКИЙ РАЙОН» РС (Я)</a:t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08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25965" y="55985"/>
            <a:ext cx="8910733" cy="11481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МП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«Обеспечение информационной открытости деятельности органов местного самоуправления МР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«Мирнинский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район» РС (Я)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 2024-2028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годы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»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39154"/>
              </p:ext>
            </p:extLst>
          </p:nvPr>
        </p:nvGraphicFramePr>
        <p:xfrm>
          <a:off x="313060" y="1797240"/>
          <a:ext cx="8627084" cy="81704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3 435,2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3 234,5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3 435,2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3 234,5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0403" y="1328870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pic>
        <p:nvPicPr>
          <p:cNvPr id="7" name="Рисунок 6" descr="Медиакомпания Алмазный край, телекомпания, Советская ул., 9, Мирный —  Яндекс Карты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60" y="4772511"/>
            <a:ext cx="2949893" cy="2085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80403" y="2668225"/>
            <a:ext cx="7068405" cy="2247424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/>
          <a:p>
            <a:pPr indent="177800" algn="just"/>
            <a:r>
              <a:rPr lang="ru-RU" sz="1400" dirty="0" smtClean="0">
                <a:solidFill>
                  <a:schemeClr val="tx1"/>
                </a:solidFill>
              </a:rPr>
              <a:t>В 2024 </a:t>
            </a:r>
            <a:r>
              <a:rPr lang="ru-RU" sz="1400" dirty="0">
                <a:solidFill>
                  <a:schemeClr val="tx1"/>
                </a:solidFill>
              </a:rPr>
              <a:t>году </a:t>
            </a:r>
            <a:r>
              <a:rPr lang="ru-RU" sz="1400" dirty="0" smtClean="0">
                <a:solidFill>
                  <a:schemeClr val="tx1"/>
                </a:solidFill>
              </a:rPr>
              <a:t>Пресс-служба освещала </a:t>
            </a:r>
            <a:r>
              <a:rPr lang="ru-RU" sz="1400" dirty="0">
                <a:solidFill>
                  <a:schemeClr val="tx1"/>
                </a:solidFill>
              </a:rPr>
              <a:t>деятельность Главы </a:t>
            </a:r>
            <a:r>
              <a:rPr lang="ru-RU" sz="1400" dirty="0" smtClean="0">
                <a:solidFill>
                  <a:schemeClr val="tx1"/>
                </a:solidFill>
              </a:rPr>
              <a:t>района, Администрации района, </a:t>
            </a:r>
            <a:r>
              <a:rPr lang="ru-RU" sz="1400" dirty="0">
                <a:solidFill>
                  <a:schemeClr val="tx1"/>
                </a:solidFill>
              </a:rPr>
              <a:t>депутатов районного Совета, Контрольно-счетной палаты в СМИ (печатных, электронных) - в республиканских (</a:t>
            </a:r>
            <a:r>
              <a:rPr lang="ru-RU" sz="1400" dirty="0" err="1">
                <a:solidFill>
                  <a:schemeClr val="tx1"/>
                </a:solidFill>
              </a:rPr>
              <a:t>Улусмедиа</a:t>
            </a:r>
            <a:r>
              <a:rPr lang="ru-RU" sz="1400" dirty="0">
                <a:solidFill>
                  <a:schemeClr val="tx1"/>
                </a:solidFill>
              </a:rPr>
              <a:t>, ЯСИА, газета «Якутия», журнал «МСУ: учимся управлять»), районных, а также на сайте алмазный-</a:t>
            </a:r>
            <a:r>
              <a:rPr lang="ru-RU" sz="1400" dirty="0" err="1">
                <a:solidFill>
                  <a:schemeClr val="tx1"/>
                </a:solidFill>
              </a:rPr>
              <a:t>край.рф</a:t>
            </a:r>
            <a:r>
              <a:rPr lang="ru-RU" sz="1400" dirty="0">
                <a:solidFill>
                  <a:schemeClr val="tx1"/>
                </a:solidFill>
              </a:rPr>
              <a:t>, </a:t>
            </a:r>
            <a:r>
              <a:rPr lang="ru-RU" sz="1400" dirty="0" smtClean="0">
                <a:solidFill>
                  <a:schemeClr val="tx1"/>
                </a:solidFill>
              </a:rPr>
              <a:t>в </a:t>
            </a:r>
            <a:r>
              <a:rPr lang="ru-RU" sz="1400" dirty="0">
                <a:solidFill>
                  <a:schemeClr val="tx1"/>
                </a:solidFill>
              </a:rPr>
              <a:t>социальных сетях – </a:t>
            </a:r>
            <a:r>
              <a:rPr lang="ru-RU" sz="1400" dirty="0" err="1">
                <a:solidFill>
                  <a:schemeClr val="tx1"/>
                </a:solidFill>
              </a:rPr>
              <a:t>ВКонтакте</a:t>
            </a:r>
            <a:r>
              <a:rPr lang="ru-RU" sz="1400" dirty="0">
                <a:solidFill>
                  <a:schemeClr val="tx1"/>
                </a:solidFill>
              </a:rPr>
              <a:t>, Одноклассники, </a:t>
            </a:r>
            <a:r>
              <a:rPr lang="ru-RU" sz="1400" dirty="0" err="1" smtClean="0">
                <a:solidFill>
                  <a:schemeClr val="tx1"/>
                </a:solidFill>
              </a:rPr>
              <a:t>Телеграм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</a:p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За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 </a:t>
            </a:r>
            <a:r>
              <a:rPr lang="ru-RU" sz="1400" dirty="0" smtClean="0">
                <a:solidFill>
                  <a:schemeClr val="tx1"/>
                </a:solidFill>
              </a:rPr>
              <a:t>было </a:t>
            </a:r>
            <a:r>
              <a:rPr lang="ru-RU" sz="1400" dirty="0">
                <a:solidFill>
                  <a:schemeClr val="tx1"/>
                </a:solidFill>
              </a:rPr>
              <a:t>выпущено </a:t>
            </a:r>
            <a:r>
              <a:rPr lang="ru-RU" sz="1400" dirty="0" smtClean="0">
                <a:solidFill>
                  <a:schemeClr val="tx1"/>
                </a:solidFill>
              </a:rPr>
              <a:t>4 номера </a:t>
            </a:r>
            <a:r>
              <a:rPr lang="ru-RU" sz="1400" b="1" dirty="0">
                <a:solidFill>
                  <a:schemeClr val="tx1"/>
                </a:solidFill>
              </a:rPr>
              <a:t>«Ленина, 19» </a:t>
            </a:r>
            <a:r>
              <a:rPr lang="ru-RU" sz="1400" dirty="0">
                <a:solidFill>
                  <a:schemeClr val="tx1"/>
                </a:solidFill>
              </a:rPr>
              <a:t>с решениями сессий районного Совета депутатов, материалами, посвященными деятельности депутатов, отчетом Главы и Администрации. Систематически освещалась работа Администрации </a:t>
            </a:r>
            <a:r>
              <a:rPr lang="ru-RU" sz="1400" dirty="0" smtClean="0">
                <a:solidFill>
                  <a:schemeClr val="tx1"/>
                </a:solidFill>
              </a:rPr>
              <a:t>района </a:t>
            </a:r>
            <a:r>
              <a:rPr lang="ru-RU" sz="1400" dirty="0" err="1" smtClean="0">
                <a:solidFill>
                  <a:schemeClr val="tx1"/>
                </a:solidFill>
              </a:rPr>
              <a:t>Медиакомпанией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«Алмазный край».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7001" y="2750947"/>
            <a:ext cx="1446187" cy="2156955"/>
          </a:xfrm>
          <a:prstGeom prst="rect">
            <a:avLst/>
          </a:prstGeom>
        </p:spPr>
      </p:pic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3605330" y="5404064"/>
            <a:ext cx="5347858" cy="1086326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just"/>
            <a:r>
              <a:rPr lang="ru-RU" sz="1400" dirty="0">
                <a:solidFill>
                  <a:schemeClr val="tx1"/>
                </a:solidFill>
              </a:rPr>
              <a:t>На сайте </a:t>
            </a:r>
            <a:r>
              <a:rPr lang="ru-RU" sz="1400" b="1" dirty="0">
                <a:solidFill>
                  <a:schemeClr val="tx1"/>
                </a:solidFill>
              </a:rPr>
              <a:t>алмазный-</a:t>
            </a:r>
            <a:r>
              <a:rPr lang="ru-RU" sz="1400" b="1" dirty="0" err="1">
                <a:solidFill>
                  <a:schemeClr val="tx1"/>
                </a:solidFill>
              </a:rPr>
              <a:t>край.рф</a:t>
            </a:r>
            <a:r>
              <a:rPr lang="ru-RU" sz="1400" b="1" dirty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было проведено </a:t>
            </a:r>
            <a:r>
              <a:rPr lang="ru-RU" sz="1400" b="1" dirty="0">
                <a:solidFill>
                  <a:schemeClr val="tx1"/>
                </a:solidFill>
              </a:rPr>
              <a:t>2 опроса общественного мнения</a:t>
            </a:r>
            <a:r>
              <a:rPr lang="ru-RU" sz="1400" dirty="0">
                <a:solidFill>
                  <a:schemeClr val="tx1"/>
                </a:solidFill>
              </a:rPr>
              <a:t> на тему </a:t>
            </a:r>
            <a:r>
              <a:rPr lang="ru-RU" sz="1400" dirty="0" smtClean="0">
                <a:solidFill>
                  <a:schemeClr val="tx1"/>
                </a:solidFill>
              </a:rPr>
              <a:t>эффективности деятельности МР «</a:t>
            </a:r>
            <a:r>
              <a:rPr lang="ru-RU" sz="1400" dirty="0" err="1" smtClean="0">
                <a:solidFill>
                  <a:schemeClr val="tx1"/>
                </a:solidFill>
              </a:rPr>
              <a:t>Мирнинский</a:t>
            </a:r>
            <a:r>
              <a:rPr lang="ru-RU" sz="1400" dirty="0" smtClean="0">
                <a:solidFill>
                  <a:schemeClr val="tx1"/>
                </a:solidFill>
              </a:rPr>
              <a:t> район» РС (Я). 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85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Пользователь\Desktop\mirnij-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22" y="1101013"/>
            <a:ext cx="7011956" cy="5094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849" y="69852"/>
            <a:ext cx="8723216" cy="84137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«УПРАВЛЕНИЕ 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МУНИЦИПАЛЬНОЙ СОБСТВЕННОСТЬЮ» 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23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065" y="945748"/>
            <a:ext cx="8438746" cy="552449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800" dirty="0"/>
              <a:t>Повышение эффективности управления муниципальным имуществом, в  том числе земельными ресурсами на территории </a:t>
            </a:r>
            <a:r>
              <a:rPr lang="ru-RU" sz="1800" dirty="0" smtClean="0"/>
              <a:t>МР </a:t>
            </a:r>
            <a:r>
              <a:rPr lang="ru-RU" sz="1800" dirty="0"/>
              <a:t>«Мирнинский район» РС (Я) и </a:t>
            </a:r>
            <a:r>
              <a:rPr lang="ru-RU" sz="1800" dirty="0" smtClean="0"/>
              <a:t>муниципальными образованиями поселений.</a:t>
            </a: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800" dirty="0"/>
              <a:t>: </a:t>
            </a:r>
            <a:endParaRPr lang="ru-RU" sz="1800" dirty="0" smtClean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800" dirty="0"/>
              <a:t>Обеспечение </a:t>
            </a:r>
            <a:r>
              <a:rPr lang="ru-RU" sz="1800" dirty="0" smtClean="0"/>
              <a:t>полноты поступления </a:t>
            </a:r>
            <a:r>
              <a:rPr lang="ru-RU" sz="1800" dirty="0"/>
              <a:t>неналоговых доходов в </a:t>
            </a:r>
            <a:r>
              <a:rPr lang="ru-RU" sz="1800" dirty="0" smtClean="0"/>
              <a:t>бюджет МР «Мирнинский район» РС (Я), </a:t>
            </a:r>
            <a:r>
              <a:rPr lang="ru-RU" sz="1800" dirty="0"/>
              <a:t>связанных с распоряжением (пользованием и реализацией) муниципальным имуществом, в том числе земельными </a:t>
            </a:r>
            <a:r>
              <a:rPr lang="ru-RU" sz="1800" dirty="0" smtClean="0"/>
              <a:t>участками;</a:t>
            </a:r>
            <a:endParaRPr lang="ru-RU" sz="1800" dirty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800" dirty="0" smtClean="0"/>
              <a:t>Эффективное использование и содержание муниципальной собственности;</a:t>
            </a: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800" dirty="0"/>
              <a:t>Повышение качества учета муниципальной собственности </a:t>
            </a:r>
            <a:r>
              <a:rPr lang="ru-RU" sz="1800" dirty="0" smtClean="0"/>
              <a:t>МР «Мирнинский </a:t>
            </a:r>
            <a:r>
              <a:rPr lang="ru-RU" sz="1800" dirty="0"/>
              <a:t>район» </a:t>
            </a:r>
            <a:r>
              <a:rPr lang="ru-RU" sz="1800" dirty="0" smtClean="0"/>
              <a:t>РС (</a:t>
            </a:r>
            <a:r>
              <a:rPr lang="ru-RU" sz="1800" dirty="0"/>
              <a:t>Я).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0102" y="4419879"/>
            <a:ext cx="8536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C00000"/>
              </a:buClr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ПРОГРАММЫ:  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720780"/>
              </p:ext>
            </p:extLst>
          </p:nvPr>
        </p:nvGraphicFramePr>
        <p:xfrm>
          <a:off x="388065" y="4928952"/>
          <a:ext cx="8532000" cy="18990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716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4783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Государственный бюджет РС (Я)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Бюджет 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   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    5 681,7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304 257,4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224 089,8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162 111,0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162 111,0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143 520,5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309 939,1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224 089,8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162 111,0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162 111,0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143 520,5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96849" y="69852"/>
            <a:ext cx="8723216" cy="84137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«УПРАВЛЕНИЕ 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МУНИЦИПАЛЬНОЙ СОБСТВЕННОСТЬЮ» 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031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006" y="179830"/>
            <a:ext cx="8725989" cy="457834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996600"/>
                </a:solidFill>
                <a:latin typeface="+mn-lt"/>
                <a:cs typeface="Times New Roman" panose="02020603050405020304" pitchFamily="18" charset="0"/>
              </a:rPr>
              <a:t>ОСНОВНЫЕ ХАРАКТЕРИСТИКИ БЮДЖЕТА </a:t>
            </a:r>
            <a:r>
              <a:rPr lang="ru-RU" sz="2000" b="1" dirty="0" smtClean="0">
                <a:solidFill>
                  <a:srgbClr val="996600"/>
                </a:solidFill>
                <a:latin typeface="+mn-lt"/>
                <a:cs typeface="Times New Roman" panose="02020603050405020304" pitchFamily="18" charset="0"/>
              </a:rPr>
              <a:t>МР </a:t>
            </a:r>
            <a:r>
              <a:rPr lang="ru-RU" sz="2000" b="1" dirty="0">
                <a:solidFill>
                  <a:srgbClr val="996600"/>
                </a:solidFill>
                <a:latin typeface="+mn-lt"/>
                <a:cs typeface="Times New Roman" panose="02020603050405020304" pitchFamily="18" charset="0"/>
              </a:rPr>
              <a:t>«МИРНИНСКИЙ РАЙОН</a:t>
            </a:r>
            <a:r>
              <a:rPr lang="ru-RU" sz="2000" b="1" dirty="0" smtClean="0">
                <a:solidFill>
                  <a:srgbClr val="996600"/>
                </a:solidFill>
                <a:latin typeface="+mn-lt"/>
                <a:cs typeface="Times New Roman" panose="02020603050405020304" pitchFamily="18" charset="0"/>
              </a:rPr>
              <a:t>»</a:t>
            </a:r>
            <a:endParaRPr lang="ru-RU" sz="2000" b="1" dirty="0">
              <a:solidFill>
                <a:srgbClr val="996600"/>
              </a:solidFill>
              <a:latin typeface="+mn-lt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606813"/>
              </p:ext>
            </p:extLst>
          </p:nvPr>
        </p:nvGraphicFramePr>
        <p:xfrm>
          <a:off x="252000" y="740939"/>
          <a:ext cx="8639999" cy="2066322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2882033">
                  <a:extLst>
                    <a:ext uri="{9D8B030D-6E8A-4147-A177-3AD203B41FA5}">
                      <a16:colId xmlns:a16="http://schemas.microsoft.com/office/drawing/2014/main" val="1094297590"/>
                    </a:ext>
                  </a:extLst>
                </a:gridCol>
                <a:gridCol w="1473605">
                  <a:extLst>
                    <a:ext uri="{9D8B030D-6E8A-4147-A177-3AD203B41FA5}">
                      <a16:colId xmlns:a16="http://schemas.microsoft.com/office/drawing/2014/main" val="1607405669"/>
                    </a:ext>
                  </a:extLst>
                </a:gridCol>
                <a:gridCol w="1483697">
                  <a:extLst>
                    <a:ext uri="{9D8B030D-6E8A-4147-A177-3AD203B41FA5}">
                      <a16:colId xmlns:a16="http://schemas.microsoft.com/office/drawing/2014/main" val="1119331614"/>
                    </a:ext>
                  </a:extLst>
                </a:gridCol>
                <a:gridCol w="14003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03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10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39" marR="57339" marT="0" marB="0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Отчет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за 2024 г.</a:t>
                      </a:r>
                      <a:r>
                        <a:rPr lang="ru-RU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 1 </a:t>
                      </a: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 план</a:t>
                      </a:r>
                      <a:r>
                        <a:rPr lang="ru-RU" sz="1400" baseline="300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r>
                        <a:rPr lang="ru-RU" sz="1400" baseline="30000" dirty="0" smtClean="0">
                          <a:effectLst/>
                        </a:rPr>
                        <a:t> 2 </a:t>
                      </a:r>
                      <a:endParaRPr lang="ru-RU" sz="1400" baseline="30000" dirty="0" smtClean="0">
                        <a:solidFill>
                          <a:sysClr val="windowText" lastClr="000000"/>
                        </a:solidFill>
                        <a:effectLst/>
                      </a:endParaRP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план</a:t>
                      </a:r>
                      <a:r>
                        <a:rPr lang="ru-RU" sz="1400" baseline="300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r>
                        <a:rPr lang="ru-RU" sz="1400" baseline="30000" dirty="0" smtClean="0">
                          <a:effectLst/>
                        </a:rPr>
                        <a:t> 2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 план</a:t>
                      </a:r>
                      <a:r>
                        <a:rPr lang="ru-RU" sz="1400" baseline="300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r>
                        <a:rPr lang="ru-RU" sz="1400" baseline="30000" dirty="0" smtClean="0">
                          <a:effectLst/>
                        </a:rPr>
                        <a:t> 2</a:t>
                      </a:r>
                      <a:endParaRPr lang="ru-RU" sz="1400" dirty="0" smtClean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39" marR="57339" marT="0" marB="0" anchor="ctr"/>
                </a:tc>
                <a:extLst>
                  <a:ext uri="{0D108BD9-81ED-4DB2-BD59-A6C34878D82A}">
                    <a16:rowId xmlns:a16="http://schemas.microsoft.com/office/drawing/2014/main" val="2383519680"/>
                  </a:ext>
                </a:extLst>
              </a:tr>
              <a:tr h="3220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Доходы, из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них: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6 923 996,50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7 099 365,91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6 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584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6 2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5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74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ru-RU" sz="12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39" marR="57339" marT="0" marB="0" anchor="ctr"/>
                </a:tc>
                <a:extLst>
                  <a:ext uri="{0D108BD9-81ED-4DB2-BD59-A6C34878D82A}">
                    <a16:rowId xmlns:a16="http://schemas.microsoft.com/office/drawing/2014/main" val="286589406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dirty="0">
                          <a:effectLst/>
                        </a:rPr>
                        <a:t>Налоговые доходы</a:t>
                      </a:r>
                      <a:endParaRPr lang="ru-RU" sz="1400" b="0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3 390 331,55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3 604 495,45</a:t>
                      </a: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3 732 666,15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3 814 197,99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39" marR="57339" marT="0" marB="0" anchor="ctr"/>
                </a:tc>
                <a:extLst>
                  <a:ext uri="{0D108BD9-81ED-4DB2-BD59-A6C34878D82A}">
                    <a16:rowId xmlns:a16="http://schemas.microsoft.com/office/drawing/2014/main" val="45175913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dirty="0">
                          <a:effectLst/>
                        </a:rPr>
                        <a:t>Неналоговые доходы</a:t>
                      </a:r>
                      <a:endParaRPr lang="ru-RU" sz="1400" b="0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734 450,69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368 864,92</a:t>
                      </a: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354 948,</a:t>
                      </a:r>
                      <a:r>
                        <a:rPr lang="en-US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480</a:t>
                      </a: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39" marR="57339" marT="0" marB="0" anchor="ctr"/>
                </a:tc>
                <a:extLst>
                  <a:ext uri="{0D108BD9-81ED-4DB2-BD59-A6C34878D82A}">
                    <a16:rowId xmlns:a16="http://schemas.microsoft.com/office/drawing/2014/main" val="2691730664"/>
                  </a:ext>
                </a:extLst>
              </a:tr>
              <a:tr h="266215"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dirty="0" smtClean="0">
                          <a:effectLst/>
                        </a:rPr>
                        <a:t>Безвозмездные поступления</a:t>
                      </a:r>
                      <a:endParaRPr lang="ru-RU" sz="1400" b="0" i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2 799 214,26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3 126 005,54</a:t>
                      </a: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2 174 969,03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2 174 895,43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39" marR="57339" marT="0" marB="0" anchor="ctr"/>
                </a:tc>
                <a:extLst>
                  <a:ext uri="{0D108BD9-81ED-4DB2-BD59-A6C34878D82A}">
                    <a16:rowId xmlns:a16="http://schemas.microsoft.com/office/drawing/2014/main" val="683690768"/>
                  </a:ext>
                </a:extLst>
              </a:tr>
              <a:tr h="316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Всего расходов</a:t>
                      </a: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7 229 273,56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8 258 511</a:t>
                      </a:r>
                      <a:r>
                        <a:rPr lang="ru-RU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,23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6 648 222,10</a:t>
                      </a: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6 679 077,10</a:t>
                      </a:r>
                    </a:p>
                  </a:txBody>
                  <a:tcPr marL="57339" marR="57339" marT="0" marB="0" anchor="ctr"/>
                </a:tc>
                <a:extLst>
                  <a:ext uri="{0D108BD9-81ED-4DB2-BD59-A6C34878D82A}">
                    <a16:rowId xmlns:a16="http://schemas.microsoft.com/office/drawing/2014/main" val="1416371365"/>
                  </a:ext>
                </a:extLst>
              </a:tr>
              <a:tr h="1915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Дефицит/профицит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339" marR="57339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-305 277,06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-1 159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145,34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-385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-407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42188577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080111" y="435573"/>
            <a:ext cx="811889" cy="2922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(тыс.руб.)</a:t>
            </a:r>
            <a:endParaRPr lang="ru-RU" sz="12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9006" y="6340935"/>
            <a:ext cx="868299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(1) По решению сессии </a:t>
            </a:r>
            <a:r>
              <a:rPr lang="ru-RU" sz="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Мирнинского</a:t>
            </a:r>
            <a:r>
              <a:rPr lang="ru-RU" sz="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районного Совета депутатов от 29.04.2025 г. </a:t>
            </a:r>
            <a:r>
              <a:rPr lang="en-US" sz="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sz="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№15-2 </a:t>
            </a:r>
            <a:r>
              <a:rPr lang="ru-RU" sz="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«Об исполнении</a:t>
            </a:r>
            <a:r>
              <a:rPr lang="ru-RU" sz="800" dirty="0"/>
              <a:t> бюджета МР «</a:t>
            </a:r>
            <a:r>
              <a:rPr lang="ru-RU" sz="800" dirty="0" err="1"/>
              <a:t>Мирнинский</a:t>
            </a:r>
            <a:r>
              <a:rPr lang="ru-RU" sz="800" dirty="0"/>
              <a:t> район» Республики Саха (Якутия) </a:t>
            </a:r>
            <a:r>
              <a:rPr lang="ru-RU" sz="800" dirty="0" smtClean="0"/>
              <a:t>за </a:t>
            </a:r>
            <a:r>
              <a:rPr lang="ru-RU" sz="800" dirty="0"/>
              <a:t>2024 год»</a:t>
            </a:r>
            <a:endParaRPr lang="ru-RU" sz="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решению сессии </a:t>
            </a:r>
            <a:r>
              <a:rPr lang="ru-RU" sz="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Мирнинского</a:t>
            </a:r>
            <a:r>
              <a:rPr lang="ru-RU" sz="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районного Совета депутатов от </a:t>
            </a:r>
            <a:r>
              <a:rPr lang="ru-RU" sz="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24.09.2025 </a:t>
            </a:r>
            <a:r>
              <a:rPr lang="ru-RU" sz="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г. </a:t>
            </a:r>
            <a:r>
              <a:rPr lang="en-US" sz="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ru-RU" sz="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-№ </a:t>
            </a:r>
            <a:r>
              <a:rPr lang="ru-RU" sz="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19-2 </a:t>
            </a:r>
            <a:r>
              <a:rPr lang="ru-RU" sz="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«О </a:t>
            </a:r>
            <a:r>
              <a:rPr lang="ru-RU" sz="800" dirty="0"/>
              <a:t>внесении изменений и дополнений в решение сессии </a:t>
            </a:r>
            <a:r>
              <a:rPr lang="ru-RU" sz="800" dirty="0" err="1"/>
              <a:t>Мирнинского</a:t>
            </a:r>
            <a:r>
              <a:rPr lang="ru-RU" sz="800" dirty="0"/>
              <a:t> районного Совета депутатов от 18.12.2024 г. V-№ 13-15 «О бюджете муниципального района «</a:t>
            </a:r>
            <a:r>
              <a:rPr lang="ru-RU" sz="800" dirty="0" err="1"/>
              <a:t>Мирнинский</a:t>
            </a:r>
            <a:r>
              <a:rPr lang="ru-RU" sz="800" dirty="0"/>
              <a:t> район» Республики Саха (Якутия) на 2025 год и на плановый период 2026 и 2027 годов</a:t>
            </a:r>
            <a:r>
              <a:rPr lang="ru-RU" sz="800" dirty="0" smtClean="0"/>
              <a:t>»</a:t>
            </a:r>
          </a:p>
          <a:p>
            <a:pPr algn="just">
              <a:lnSpc>
                <a:spcPct val="115000"/>
              </a:lnSpc>
            </a:pPr>
            <a:endParaRPr lang="ru-RU" sz="800" dirty="0" smtClean="0"/>
          </a:p>
          <a:p>
            <a:pPr algn="just">
              <a:lnSpc>
                <a:spcPct val="115000"/>
              </a:lnSpc>
            </a:pPr>
            <a:endParaRPr lang="ru-RU" sz="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5824415"/>
              </p:ext>
            </p:extLst>
          </p:nvPr>
        </p:nvGraphicFramePr>
        <p:xfrm>
          <a:off x="733244" y="2924949"/>
          <a:ext cx="7782105" cy="325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3625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25965" y="55985"/>
            <a:ext cx="8910733" cy="7464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МП «Управление муниципальной собственностью на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2028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годы»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905077"/>
              </p:ext>
            </p:extLst>
          </p:nvPr>
        </p:nvGraphicFramePr>
        <p:xfrm>
          <a:off x="313060" y="1114020"/>
          <a:ext cx="8627084" cy="106465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 бюджет РС (Я)</a:t>
                      </a:r>
                    </a:p>
                    <a:p>
                      <a:pPr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Бюджет 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5 681,7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304 257,4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5</a:t>
                      </a:r>
                      <a:r>
                        <a:rPr lang="ru-RU" sz="14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681,7</a:t>
                      </a:r>
                      <a:endParaRPr lang="ru-RU" sz="1400" b="0" i="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288 112,2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309 939,1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293 793,9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65160" y="781144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83028" y="4587435"/>
            <a:ext cx="8596603" cy="1430187"/>
          </a:xfrm>
          <a:prstGeom prst="round2DiagRect">
            <a:avLst/>
          </a:prstGeom>
          <a:solidFill>
            <a:schemeClr val="accent3">
              <a:lumMod val="20000"/>
              <a:lumOff val="80000"/>
              <a:alpha val="5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В целях развития </a:t>
            </a:r>
            <a:r>
              <a:rPr lang="ru-RU" sz="1400" b="1" dirty="0">
                <a:solidFill>
                  <a:schemeClr val="tx1"/>
                </a:solidFill>
              </a:rPr>
              <a:t>индивидуального жилищного строительства </a:t>
            </a:r>
            <a:r>
              <a:rPr lang="ru-RU" sz="1400" dirty="0">
                <a:solidFill>
                  <a:schemeClr val="tx1"/>
                </a:solidFill>
              </a:rPr>
              <a:t>на территории Мирнинского района, проведена работа по предоставлению земельных участков гражданам под ИЖС, посредством публикации в СМИ (по сельским поселениям). В печатном издании опубликована информация о возможности предоставления </a:t>
            </a:r>
            <a:r>
              <a:rPr lang="ru-RU" sz="1400" dirty="0" smtClean="0">
                <a:solidFill>
                  <a:schemeClr val="tx1"/>
                </a:solidFill>
              </a:rPr>
              <a:t>10</a:t>
            </a:r>
            <a:r>
              <a:rPr lang="ru-RU" sz="1400" dirty="0" smtClean="0">
                <a:solidFill>
                  <a:srgbClr val="FF0000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земельных участков, из них по </a:t>
            </a:r>
            <a:r>
              <a:rPr lang="ru-RU" sz="1400" dirty="0" smtClean="0">
                <a:solidFill>
                  <a:schemeClr val="tx1"/>
                </a:solidFill>
              </a:rPr>
              <a:t>10 </a:t>
            </a:r>
            <a:r>
              <a:rPr lang="ru-RU" sz="1400" dirty="0">
                <a:solidFill>
                  <a:schemeClr val="tx1"/>
                </a:solidFill>
              </a:rPr>
              <a:t>земельным участкам приняты решения о предварительном согласовании предоставления земельных участков гражданам под </a:t>
            </a:r>
            <a:r>
              <a:rPr lang="ru-RU" sz="1400" dirty="0" smtClean="0">
                <a:solidFill>
                  <a:schemeClr val="tx1"/>
                </a:solidFill>
              </a:rPr>
              <a:t>ИЖС, </a:t>
            </a:r>
            <a:r>
              <a:rPr lang="ru-RU" sz="1300" dirty="0">
                <a:solidFill>
                  <a:schemeClr val="tx1"/>
                </a:solidFill>
              </a:rPr>
              <a:t>заключено 2 договора аренды</a:t>
            </a:r>
            <a:r>
              <a:rPr lang="ru-RU" sz="1300" dirty="0" smtClean="0">
                <a:solidFill>
                  <a:schemeClr val="tx1"/>
                </a:solidFill>
              </a:rPr>
              <a:t>.</a:t>
            </a:r>
            <a:endParaRPr lang="ru-RU" sz="13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83029" y="3726264"/>
            <a:ext cx="8596603" cy="655313"/>
          </a:xfrm>
          <a:prstGeom prst="round2DiagRect">
            <a:avLst/>
          </a:prstGeom>
          <a:solidFill>
            <a:srgbClr val="EBF1DE">
              <a:alpha val="49804"/>
            </a:srgb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В рамках </a:t>
            </a:r>
            <a:r>
              <a:rPr lang="ru-RU" sz="1400" b="1" dirty="0" smtClean="0">
                <a:solidFill>
                  <a:schemeClr val="tx1"/>
                </a:solidFill>
              </a:rPr>
              <a:t>ДАЛЬНЕВОСТОЧНОГО ГЕКТАРА </a:t>
            </a:r>
            <a:r>
              <a:rPr lang="ru-RU" sz="1400" dirty="0" smtClean="0">
                <a:solidFill>
                  <a:schemeClr val="tx1"/>
                </a:solidFill>
              </a:rPr>
              <a:t>в 2024 </a:t>
            </a:r>
            <a:r>
              <a:rPr lang="ru-RU" sz="1400" dirty="0">
                <a:solidFill>
                  <a:schemeClr val="tx1"/>
                </a:solidFill>
              </a:rPr>
              <a:t>году от граждан на предоставление земельных участков на территории Мирнинского района поступило </a:t>
            </a:r>
            <a:r>
              <a:rPr lang="ru-RU" sz="1400" b="1" dirty="0" smtClean="0">
                <a:solidFill>
                  <a:schemeClr val="tx1"/>
                </a:solidFill>
              </a:rPr>
              <a:t>65 заявлений </a:t>
            </a:r>
            <a:r>
              <a:rPr lang="ru-RU" sz="1400" dirty="0" smtClean="0">
                <a:solidFill>
                  <a:schemeClr val="tx1"/>
                </a:solidFill>
              </a:rPr>
              <a:t>на </a:t>
            </a:r>
            <a:r>
              <a:rPr lang="ru-RU" sz="1400" dirty="0">
                <a:solidFill>
                  <a:schemeClr val="tx1"/>
                </a:solidFill>
              </a:rPr>
              <a:t>общую площадь </a:t>
            </a:r>
            <a:r>
              <a:rPr lang="ru-RU" sz="1400" dirty="0" smtClean="0">
                <a:solidFill>
                  <a:schemeClr val="tx1"/>
                </a:solidFill>
              </a:rPr>
              <a:t>689,83 га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13057" y="2314423"/>
            <a:ext cx="8596603" cy="1205982"/>
          </a:xfrm>
          <a:prstGeom prst="round2DiagRect">
            <a:avLst/>
          </a:prstGeom>
          <a:solidFill>
            <a:srgbClr val="EBF1DE"/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В реестре муниципальной собственности </a:t>
            </a:r>
            <a:r>
              <a:rPr lang="ru-RU" sz="1400" dirty="0" smtClean="0">
                <a:solidFill>
                  <a:schemeClr val="tx1"/>
                </a:solidFill>
              </a:rPr>
              <a:t>МР </a:t>
            </a:r>
            <a:r>
              <a:rPr lang="ru-RU" sz="1400" dirty="0">
                <a:solidFill>
                  <a:schemeClr val="tx1"/>
                </a:solidFill>
              </a:rPr>
              <a:t>«Мирнинский район» РС(Я) по состоянию на </a:t>
            </a:r>
            <a:r>
              <a:rPr lang="ru-RU" sz="1400" dirty="0" smtClean="0">
                <a:solidFill>
                  <a:schemeClr val="tx1"/>
                </a:solidFill>
              </a:rPr>
              <a:t>01.01.2025 </a:t>
            </a:r>
            <a:r>
              <a:rPr lang="ru-RU" sz="1400" dirty="0">
                <a:solidFill>
                  <a:schemeClr val="tx1"/>
                </a:solidFill>
              </a:rPr>
              <a:t>г. числится имущество в количестве </a:t>
            </a:r>
            <a:r>
              <a:rPr lang="ru-RU" sz="1400" b="1" dirty="0">
                <a:solidFill>
                  <a:schemeClr val="tx1"/>
                </a:solidFill>
              </a:rPr>
              <a:t>73 </a:t>
            </a:r>
            <a:r>
              <a:rPr lang="ru-RU" sz="1400" b="1" dirty="0" smtClean="0">
                <a:solidFill>
                  <a:schemeClr val="tx1"/>
                </a:solidFill>
              </a:rPr>
              <a:t>675 331 </a:t>
            </a:r>
            <a:r>
              <a:rPr lang="ru-RU" sz="1400" dirty="0">
                <a:solidFill>
                  <a:schemeClr val="tx1"/>
                </a:solidFill>
              </a:rPr>
              <a:t>ед., в том числе недвижимого имущества в количестве </a:t>
            </a:r>
            <a:r>
              <a:rPr lang="ru-RU" sz="1400" dirty="0" smtClean="0">
                <a:solidFill>
                  <a:schemeClr val="tx1"/>
                </a:solidFill>
              </a:rPr>
              <a:t>561 </a:t>
            </a:r>
            <a:r>
              <a:rPr lang="ru-RU" sz="1400" dirty="0">
                <a:solidFill>
                  <a:schemeClr val="tx1"/>
                </a:solidFill>
              </a:rPr>
              <a:t>шт., </a:t>
            </a:r>
            <a:r>
              <a:rPr lang="ru-RU" sz="1400" dirty="0" smtClean="0">
                <a:solidFill>
                  <a:schemeClr val="tx1"/>
                </a:solidFill>
              </a:rPr>
              <a:t>2 объекта </a:t>
            </a:r>
            <a:r>
              <a:rPr lang="ru-RU" sz="1400" dirty="0">
                <a:solidFill>
                  <a:schemeClr val="tx1"/>
                </a:solidFill>
              </a:rPr>
              <a:t>незавершенного строительства, 4 автодороги, движимого имущества в количестве </a:t>
            </a:r>
            <a:r>
              <a:rPr lang="ru-RU" sz="1400" dirty="0" smtClean="0">
                <a:solidFill>
                  <a:schemeClr val="tx1"/>
                </a:solidFill>
              </a:rPr>
              <a:t>3 869 </a:t>
            </a:r>
            <a:r>
              <a:rPr lang="ru-RU" sz="1400" dirty="0">
                <a:solidFill>
                  <a:schemeClr val="tx1"/>
                </a:solidFill>
              </a:rPr>
              <a:t>шт., земельных участков в количестве </a:t>
            </a:r>
            <a:r>
              <a:rPr lang="ru-RU" sz="1400" dirty="0" smtClean="0">
                <a:solidFill>
                  <a:schemeClr val="tx1"/>
                </a:solidFill>
              </a:rPr>
              <a:t>229 </a:t>
            </a:r>
            <a:r>
              <a:rPr lang="ru-RU" sz="1400" dirty="0">
                <a:solidFill>
                  <a:schemeClr val="tx1"/>
                </a:solidFill>
              </a:rPr>
              <a:t>шт</a:t>
            </a:r>
            <a:r>
              <a:rPr lang="ru-RU" sz="1400" dirty="0" smtClean="0">
                <a:solidFill>
                  <a:schemeClr val="tx1"/>
                </a:solidFill>
              </a:rPr>
              <a:t>., материальных запасов – 128 328 шт., </a:t>
            </a:r>
            <a:r>
              <a:rPr lang="ru-RU" sz="1400" dirty="0">
                <a:solidFill>
                  <a:schemeClr val="tx1"/>
                </a:solidFill>
              </a:rPr>
              <a:t>акции АК «АЛРОСА» (ПАО</a:t>
            </a:r>
            <a:r>
              <a:rPr lang="ru-RU" sz="1400" dirty="0" smtClean="0">
                <a:solidFill>
                  <a:schemeClr val="tx1"/>
                </a:solidFill>
              </a:rPr>
              <a:t>).</a:t>
            </a:r>
          </a:p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Заключено договоров безвозмездного пользования земельными участками по району – </a:t>
            </a:r>
            <a:r>
              <a:rPr lang="ru-RU" sz="1400" dirty="0" smtClean="0">
                <a:solidFill>
                  <a:schemeClr val="tx1"/>
                </a:solidFill>
              </a:rPr>
              <a:t>39 </a:t>
            </a:r>
            <a:r>
              <a:rPr lang="ru-RU" sz="1400" dirty="0">
                <a:solidFill>
                  <a:schemeClr val="tx1"/>
                </a:solidFill>
              </a:rPr>
              <a:t>ед. </a:t>
            </a:r>
          </a:p>
        </p:txBody>
      </p:sp>
    </p:spTree>
    <p:extLst>
      <p:ext uri="{BB962C8B-B14F-4D97-AF65-F5344CB8AC3E}">
        <p14:creationId xmlns:p14="http://schemas.microsoft.com/office/powerpoint/2010/main" val="298766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612" y="0"/>
            <a:ext cx="8628382" cy="94297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 algn="ctr" defTabSz="914400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«РАЗВИТИЕ </a:t>
            </a:r>
            <a:r>
              <a:rPr lang="ru-RU" sz="2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ФИЗИЧЕСКОЙ КУЛЬТУРЫ И </a:t>
            </a: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СПОРТА» на 2024-2028 годы</a:t>
            </a:r>
            <a:r>
              <a:rPr lang="ru-RU" sz="2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C:\Users\a.shuyvan.ADM-MIRNY\AppData\Local\Microsoft\Windows\INetCache\Content.Word\695eb19d-9536-4718-8f2a-6124737c197d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921" y="942974"/>
            <a:ext cx="6856158" cy="3135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99785531-8558-4e1b-96d8-e3d4696a454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22" y="4250383"/>
            <a:ext cx="3041780" cy="22813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b3e83e1b-4113-497c-9c03-d6fdbe3d6ec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468" y="4250383"/>
            <a:ext cx="3139654" cy="23475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586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539" y="942974"/>
            <a:ext cx="8600543" cy="31083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ЦЕЛИ:</a:t>
            </a: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dirty="0" smtClean="0"/>
              <a:t>1</a:t>
            </a:r>
            <a:r>
              <a:rPr lang="ru-RU" sz="1600" dirty="0"/>
              <a:t>. </a:t>
            </a:r>
            <a:r>
              <a:rPr lang="ru-RU" sz="1600" dirty="0" smtClean="0"/>
              <a:t>Популяризация </a:t>
            </a:r>
            <a:r>
              <a:rPr lang="ru-RU" sz="1600" dirty="0"/>
              <a:t>здорового образа жизни </a:t>
            </a:r>
            <a:r>
              <a:rPr lang="ru-RU" sz="1600" dirty="0" smtClean="0"/>
              <a:t>населения, занятий </a:t>
            </a:r>
            <a:r>
              <a:rPr lang="ru-RU" sz="1600" dirty="0"/>
              <a:t>физической культурой и </a:t>
            </a:r>
            <a:r>
              <a:rPr lang="ru-RU" sz="1600" dirty="0" smtClean="0"/>
              <a:t>спортом.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dirty="0" smtClean="0"/>
              <a:t>2</a:t>
            </a:r>
            <a:r>
              <a:rPr lang="ru-RU" sz="1600" dirty="0"/>
              <a:t>. Повышение уровня спортивного мастерства </a:t>
            </a:r>
            <a:r>
              <a:rPr lang="ru-RU" sz="1600" dirty="0" smtClean="0"/>
              <a:t>лиц, занимающихся </a:t>
            </a:r>
            <a:r>
              <a:rPr lang="ru-RU" sz="1600" dirty="0"/>
              <a:t>спортом, и </a:t>
            </a:r>
            <a:r>
              <a:rPr lang="ru-RU" sz="1600" dirty="0" smtClean="0"/>
              <a:t> специалистов </a:t>
            </a:r>
            <a:r>
              <a:rPr lang="ru-RU" sz="1600" dirty="0"/>
              <a:t>в </a:t>
            </a:r>
            <a:r>
              <a:rPr lang="ru-RU" sz="1600" dirty="0" smtClean="0"/>
              <a:t>отрасли физической </a:t>
            </a:r>
            <a:r>
              <a:rPr lang="ru-RU" sz="1600" dirty="0"/>
              <a:t>культуры и спорта.</a:t>
            </a:r>
            <a:endParaRPr lang="ru-RU" sz="1600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600" dirty="0"/>
              <a:t>: </a:t>
            </a:r>
            <a:endParaRPr lang="ru-RU" sz="1600" dirty="0" smtClean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Популяризация физической культуры и спорта среди различных групп населения;</a:t>
            </a: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Повышение доступности и качества физкультурно-спортивных услуг, предоставляемых всем </a:t>
            </a:r>
            <a:r>
              <a:rPr lang="ru-RU" sz="1600" dirty="0" smtClean="0"/>
              <a:t>группам </a:t>
            </a:r>
            <a:r>
              <a:rPr lang="ru-RU" sz="1600" dirty="0"/>
              <a:t>населения Мирнинского района, в том числе инвалидам и лицам с ограниченными возможностями </a:t>
            </a:r>
            <a:r>
              <a:rPr lang="ru-RU" sz="1600" dirty="0" smtClean="0"/>
              <a:t>здоровья;</a:t>
            </a: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Расширение и обновление сети спортивной инфраструктуры </a:t>
            </a:r>
            <a:r>
              <a:rPr lang="ru-RU" sz="1600" dirty="0"/>
              <a:t>района для ведения здорового </a:t>
            </a:r>
            <a:r>
              <a:rPr lang="ru-RU" sz="1600" dirty="0" smtClean="0"/>
              <a:t>образа жизни </a:t>
            </a:r>
            <a:r>
              <a:rPr lang="ru-RU" sz="1600" dirty="0"/>
              <a:t>населением.</a:t>
            </a:r>
          </a:p>
          <a:p>
            <a:pPr marL="0" indent="0" algn="just">
              <a:lnSpc>
                <a:spcPct val="100000"/>
              </a:lnSpc>
              <a:buClr>
                <a:srgbClr val="C00000"/>
              </a:buClr>
              <a:buNone/>
            </a:pPr>
            <a:endParaRPr lang="ru-RU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332082" y="4369868"/>
            <a:ext cx="8728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C00000"/>
              </a:buClr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:         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 </a:t>
            </a:r>
            <a:endParaRPr lang="ru-RU" sz="14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012677"/>
              </p:ext>
            </p:extLst>
          </p:nvPr>
        </p:nvGraphicFramePr>
        <p:xfrm>
          <a:off x="332082" y="4844977"/>
          <a:ext cx="8532000" cy="139145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716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42 605,8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39 087,3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28 941,0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28 941,0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13 059,9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42 605,8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39 087,3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28 941,0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28 941,0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13 059,9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86612" y="0"/>
            <a:ext cx="8628382" cy="94297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 algn="ctr" defTabSz="914400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«РАЗВИТИЕ </a:t>
            </a:r>
            <a:r>
              <a:rPr lang="ru-RU" sz="2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ФИЗИЧЕСКОЙ КУЛЬТУРЫ И </a:t>
            </a: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СПОРТА» на 2024-2028 годы</a:t>
            </a:r>
            <a:r>
              <a:rPr lang="ru-RU" sz="2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26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25965" y="55985"/>
            <a:ext cx="8910733" cy="7464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МП «Развитие физической культуры и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спорта»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 2024-2028 годы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048975"/>
              </p:ext>
            </p:extLst>
          </p:nvPr>
        </p:nvGraphicFramePr>
        <p:xfrm>
          <a:off x="297817" y="1374375"/>
          <a:ext cx="8627084" cy="81704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Бюджет </a:t>
                      </a:r>
                      <a:r>
                        <a:rPr lang="ru-RU" sz="1400" b="0" dirty="0" smtClean="0">
                          <a:effectLst/>
                        </a:rPr>
                        <a:t>МР </a:t>
                      </a:r>
                      <a:r>
                        <a:rPr lang="ru-RU" sz="1400" b="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42 605,8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33 790,2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42 605,8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r>
                        <a:rPr lang="ru-RU" sz="1400" b="1" i="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790</a:t>
                      </a: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,2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65160" y="1022462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65160" y="2469093"/>
            <a:ext cx="8556934" cy="1655027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600" dirty="0">
                <a:solidFill>
                  <a:schemeClr val="tx1"/>
                </a:solidFill>
              </a:rPr>
              <a:t>Доля населения, систематически занимающегося физкультурой и спортом, в </a:t>
            </a:r>
            <a:r>
              <a:rPr lang="ru-RU" sz="1600" dirty="0" smtClean="0">
                <a:solidFill>
                  <a:schemeClr val="tx1"/>
                </a:solidFill>
              </a:rPr>
              <a:t>2024 </a:t>
            </a:r>
            <a:r>
              <a:rPr lang="ru-RU" sz="1600" dirty="0">
                <a:solidFill>
                  <a:schemeClr val="tx1"/>
                </a:solidFill>
              </a:rPr>
              <a:t>г. составляет </a:t>
            </a:r>
            <a:r>
              <a:rPr lang="ru-RU" sz="1600" b="1" dirty="0" smtClean="0">
                <a:solidFill>
                  <a:schemeClr val="tx1"/>
                </a:solidFill>
              </a:rPr>
              <a:t>51,9 %.</a:t>
            </a:r>
          </a:p>
          <a:p>
            <a:pPr indent="177800" algn="just">
              <a:spcBef>
                <a:spcPts val="600"/>
              </a:spcBef>
            </a:pPr>
            <a:r>
              <a:rPr lang="ru-RU" sz="1400" dirty="0" smtClean="0">
                <a:solidFill>
                  <a:schemeClr val="tx1"/>
                </a:solidFill>
              </a:rPr>
              <a:t>В </a:t>
            </a:r>
            <a:r>
              <a:rPr lang="ru-RU" sz="1400" dirty="0">
                <a:solidFill>
                  <a:schemeClr val="tx1"/>
                </a:solidFill>
              </a:rPr>
              <a:t>рамках </a:t>
            </a:r>
            <a:r>
              <a:rPr lang="ru-RU" sz="1400" dirty="0" smtClean="0">
                <a:solidFill>
                  <a:schemeClr val="tx1"/>
                </a:solidFill>
              </a:rPr>
              <a:t>программы: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/>
                </a:solidFill>
              </a:rPr>
              <a:t> проведено </a:t>
            </a:r>
            <a:r>
              <a:rPr lang="ru-RU" sz="1400" b="1" dirty="0" smtClean="0">
                <a:solidFill>
                  <a:schemeClr val="tx1"/>
                </a:solidFill>
              </a:rPr>
              <a:t>51 </a:t>
            </a:r>
            <a:r>
              <a:rPr lang="ru-RU" sz="1400" b="1" dirty="0">
                <a:solidFill>
                  <a:schemeClr val="tx1"/>
                </a:solidFill>
              </a:rPr>
              <a:t>спортивно-массовых и физкультурно-оздоровительных мероприятий </a:t>
            </a:r>
            <a:r>
              <a:rPr lang="ru-RU" sz="1400" dirty="0">
                <a:solidFill>
                  <a:schemeClr val="tx1"/>
                </a:solidFill>
              </a:rPr>
              <a:t>районного уровня, в т</a:t>
            </a:r>
            <a:r>
              <a:rPr lang="ru-RU" sz="1400" dirty="0" smtClean="0">
                <a:solidFill>
                  <a:schemeClr val="tx1"/>
                </a:solidFill>
              </a:rPr>
              <a:t>. ч</a:t>
            </a:r>
            <a:r>
              <a:rPr lang="ru-RU" sz="1400" dirty="0">
                <a:solidFill>
                  <a:schemeClr val="tx1"/>
                </a:solidFill>
              </a:rPr>
              <a:t>. в онлайн </a:t>
            </a:r>
            <a:r>
              <a:rPr lang="ru-RU" sz="1400" dirty="0" smtClean="0">
                <a:solidFill>
                  <a:schemeClr val="tx1"/>
                </a:solidFill>
              </a:rPr>
              <a:t>формате;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</a:rPr>
              <a:t>спортсмены Мирнинского района приняли участие </a:t>
            </a:r>
            <a:r>
              <a:rPr lang="ru-RU" sz="1400" b="1" dirty="0">
                <a:solidFill>
                  <a:schemeClr val="tx1"/>
                </a:solidFill>
              </a:rPr>
              <a:t>в 55 выездных соревнованиях </a:t>
            </a:r>
            <a:r>
              <a:rPr lang="ru-RU" sz="1400" dirty="0">
                <a:solidFill>
                  <a:schemeClr val="tx1"/>
                </a:solidFill>
              </a:rPr>
              <a:t>различного уровня, завоевав </a:t>
            </a:r>
            <a:r>
              <a:rPr lang="ru-RU" sz="1400" b="1" dirty="0" smtClean="0">
                <a:solidFill>
                  <a:schemeClr val="tx1"/>
                </a:solidFill>
              </a:rPr>
              <a:t>190 </a:t>
            </a:r>
            <a:r>
              <a:rPr lang="ru-RU" sz="1400" b="1" dirty="0">
                <a:solidFill>
                  <a:schemeClr val="tx1"/>
                </a:solidFill>
              </a:rPr>
              <a:t>медалей </a:t>
            </a:r>
            <a:r>
              <a:rPr lang="ru-RU" sz="1400" dirty="0">
                <a:solidFill>
                  <a:schemeClr val="tx1"/>
                </a:solidFill>
              </a:rPr>
              <a:t>различного </a:t>
            </a:r>
            <a:r>
              <a:rPr lang="ru-RU" sz="1400" dirty="0" smtClean="0">
                <a:solidFill>
                  <a:schemeClr val="tx1"/>
                </a:solidFill>
              </a:rPr>
              <a:t>ранга.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65160" y="4352392"/>
            <a:ext cx="8556934" cy="933983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Для участия спортсменов Мирнинского района в Чемпионатах РС (Я) по видам спорта </a:t>
            </a:r>
            <a:r>
              <a:rPr lang="ru-RU" sz="1400" b="1" i="1" dirty="0">
                <a:solidFill>
                  <a:schemeClr val="tx1"/>
                </a:solidFill>
              </a:rPr>
              <a:t>приобретена спортивная формы </a:t>
            </a:r>
            <a:r>
              <a:rPr lang="ru-RU" sz="1400" dirty="0">
                <a:solidFill>
                  <a:schemeClr val="tx1"/>
                </a:solidFill>
              </a:rPr>
              <a:t>на сумму </a:t>
            </a:r>
            <a:r>
              <a:rPr lang="ru-RU" sz="1400" dirty="0" smtClean="0">
                <a:solidFill>
                  <a:schemeClr val="tx1"/>
                </a:solidFill>
              </a:rPr>
              <a:t>864,5 </a:t>
            </a:r>
            <a:r>
              <a:rPr lang="ru-RU" sz="1400" dirty="0">
                <a:solidFill>
                  <a:schemeClr val="tx1"/>
                </a:solidFill>
              </a:rPr>
              <a:t>тыс</a:t>
            </a:r>
            <a:r>
              <a:rPr lang="ru-RU" sz="1400" dirty="0" smtClean="0">
                <a:solidFill>
                  <a:schemeClr val="tx1"/>
                </a:solidFill>
              </a:rPr>
              <a:t>. руб</a:t>
            </a:r>
            <a:r>
              <a:rPr lang="ru-RU" sz="1400" dirty="0">
                <a:solidFill>
                  <a:schemeClr val="tx1"/>
                </a:solidFill>
              </a:rPr>
              <a:t>., </a:t>
            </a:r>
            <a:r>
              <a:rPr lang="ru-RU" sz="1400" b="1" i="1" dirty="0">
                <a:solidFill>
                  <a:schemeClr val="tx1"/>
                </a:solidFill>
              </a:rPr>
              <a:t>приобретен спортивный инвентарь для зимних видов спорта </a:t>
            </a:r>
            <a:r>
              <a:rPr lang="ru-RU" sz="1400" dirty="0">
                <a:solidFill>
                  <a:schemeClr val="tx1"/>
                </a:solidFill>
              </a:rPr>
              <a:t>на общую сумму </a:t>
            </a:r>
            <a:r>
              <a:rPr lang="ru-RU" sz="1400" dirty="0" smtClean="0">
                <a:solidFill>
                  <a:schemeClr val="tx1"/>
                </a:solidFill>
              </a:rPr>
              <a:t>141,8 тыс. </a:t>
            </a:r>
            <a:r>
              <a:rPr lang="ru-RU" sz="1400" dirty="0">
                <a:solidFill>
                  <a:schemeClr val="tx1"/>
                </a:solidFill>
              </a:rPr>
              <a:t>руб. 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65160" y="5390607"/>
            <a:ext cx="8556934" cy="1288867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endParaRPr lang="ru-RU" sz="1400" dirty="0" smtClean="0">
              <a:solidFill>
                <a:schemeClr val="tx1"/>
              </a:solidFill>
            </a:endParaRPr>
          </a:p>
          <a:p>
            <a:pPr indent="177800" algn="just"/>
            <a:r>
              <a:rPr lang="ru-RU" sz="1400" dirty="0" smtClean="0">
                <a:solidFill>
                  <a:schemeClr val="tx1"/>
                </a:solidFill>
              </a:rPr>
              <a:t>За </a:t>
            </a:r>
            <a:r>
              <a:rPr lang="ru-RU" sz="1400" dirty="0">
                <a:solidFill>
                  <a:schemeClr val="tx1"/>
                </a:solidFill>
              </a:rPr>
              <a:t>высокие спортивные достижения Администрацией МР «</a:t>
            </a:r>
            <a:r>
              <a:rPr lang="ru-RU" sz="1400" dirty="0" err="1">
                <a:solidFill>
                  <a:schemeClr val="tx1"/>
                </a:solidFill>
              </a:rPr>
              <a:t>Мирнинский</a:t>
            </a:r>
            <a:r>
              <a:rPr lang="ru-RU" sz="1400" dirty="0">
                <a:solidFill>
                  <a:schemeClr val="tx1"/>
                </a:solidFill>
              </a:rPr>
              <a:t> район» РС (Я) премированы спортсмены, тренера в количестве 127 </a:t>
            </a:r>
            <a:r>
              <a:rPr lang="ru-RU" sz="1400" dirty="0" smtClean="0">
                <a:solidFill>
                  <a:schemeClr val="tx1"/>
                </a:solidFill>
              </a:rPr>
              <a:t>человек.</a:t>
            </a:r>
          </a:p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Ежегодно в июне месяце на бале выпускников «Алмазные зори» лучшим выпускникам школ, Администрация МР «</a:t>
            </a:r>
            <a:r>
              <a:rPr lang="ru-RU" sz="1400" dirty="0" err="1">
                <a:solidFill>
                  <a:schemeClr val="tx1"/>
                </a:solidFill>
              </a:rPr>
              <a:t>Мирнинский</a:t>
            </a:r>
            <a:r>
              <a:rPr lang="ru-RU" sz="1400" dirty="0">
                <a:solidFill>
                  <a:schemeClr val="tx1"/>
                </a:solidFill>
              </a:rPr>
              <a:t> район» РС (Я) вручена премия в размере 30 000 рублей за высокие достижения в области физической культуры и спорта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indent="177800" algn="just"/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94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125" y="0"/>
            <a:ext cx="8496300" cy="75521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 algn="ctr" defTabSz="914400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«СОЦИАЛЬНАЯ ПОДДЕРЖКА ГРАЖДАН» на 2024-2028 годы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2000" b="1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/>
            </a:r>
            <a:br>
              <a:rPr lang="ru-RU" sz="2000" b="1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7" name="Изображение 9" descr="photo_2024-03-06_16-43-15"/>
          <p:cNvPicPr/>
          <p:nvPr/>
        </p:nvPicPr>
        <p:blipFill>
          <a:blip r:embed="rId2"/>
          <a:srcRect t="17951"/>
          <a:stretch>
            <a:fillRect/>
          </a:stretch>
        </p:blipFill>
        <p:spPr>
          <a:xfrm>
            <a:off x="1604866" y="840189"/>
            <a:ext cx="5934269" cy="3675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Изображение 8" descr="photo_2024-03-06_16-43-10"/>
          <p:cNvPicPr/>
          <p:nvPr/>
        </p:nvPicPr>
        <p:blipFill rotWithShape="1">
          <a:blip r:embed="rId3"/>
          <a:srcRect t="10959"/>
          <a:stretch/>
        </p:blipFill>
        <p:spPr>
          <a:xfrm>
            <a:off x="555365" y="4600991"/>
            <a:ext cx="3335499" cy="2191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Изображение 10" descr="photo_2024-03-06_16-46-05"/>
          <p:cNvPicPr/>
          <p:nvPr/>
        </p:nvPicPr>
        <p:blipFill>
          <a:blip r:embed="rId4"/>
          <a:stretch>
            <a:fillRect/>
          </a:stretch>
        </p:blipFill>
        <p:spPr>
          <a:xfrm>
            <a:off x="5667659" y="4642977"/>
            <a:ext cx="2889485" cy="2107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6221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545" y="887137"/>
            <a:ext cx="8815622" cy="307754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16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600" dirty="0"/>
              <a:t>Создание условий, направленных на повышение </a:t>
            </a:r>
            <a:r>
              <a:rPr lang="ru-RU" sz="1600" dirty="0" smtClean="0"/>
              <a:t>уровня социальной </a:t>
            </a:r>
            <a:r>
              <a:rPr lang="ru-RU" sz="1600" dirty="0"/>
              <a:t>защищенности отдельных категорий граждан</a:t>
            </a:r>
            <a:r>
              <a:rPr lang="ru-RU" sz="1600" dirty="0" smtClean="0"/>
              <a:t>.</a:t>
            </a:r>
          </a:p>
          <a:p>
            <a:pPr marL="0" indent="0"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600" dirty="0"/>
              <a:t>: </a:t>
            </a:r>
            <a:endParaRPr lang="ru-RU" sz="1600" dirty="0" smtClean="0"/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Предоставление дополнительных мер социальной поддержки </a:t>
            </a:r>
            <a:r>
              <a:rPr lang="ru-RU" sz="1600" dirty="0"/>
              <a:t>отдельным категориям </a:t>
            </a:r>
            <a:r>
              <a:rPr lang="ru-RU" sz="1600" dirty="0" smtClean="0"/>
              <a:t>граждан;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Формирование доступной среды жизнедеятельности </a:t>
            </a:r>
            <a:r>
              <a:rPr lang="ru-RU" sz="1600" dirty="0" smtClean="0"/>
              <a:t>для инвалидов </a:t>
            </a:r>
            <a:r>
              <a:rPr lang="ru-RU" sz="1600" dirty="0"/>
              <a:t>и других маломобильных групп </a:t>
            </a:r>
            <a:r>
              <a:rPr lang="ru-RU" sz="1600" dirty="0" smtClean="0"/>
              <a:t>населения;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Вовлечение отдельных категорий граждан в </a:t>
            </a:r>
            <a:r>
              <a:rPr lang="ru-RU" sz="1600" dirty="0" smtClean="0"/>
              <a:t>активную жизнь </a:t>
            </a:r>
            <a:r>
              <a:rPr lang="ru-RU" sz="1600" dirty="0"/>
              <a:t>Мирнинского </a:t>
            </a:r>
            <a:r>
              <a:rPr lang="ru-RU" sz="1600" dirty="0" smtClean="0"/>
              <a:t>района;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Выявление и обеспечение законных прав по опеке </a:t>
            </a:r>
            <a:r>
              <a:rPr lang="ru-RU" sz="1600" dirty="0" smtClean="0"/>
              <a:t>и попечительству </a:t>
            </a:r>
            <a:r>
              <a:rPr lang="ru-RU" sz="1600" dirty="0"/>
              <a:t>лиц, признанных судом недееспособными </a:t>
            </a:r>
            <a:r>
              <a:rPr lang="ru-RU" sz="1600" dirty="0" smtClean="0"/>
              <a:t>или ограниченно </a:t>
            </a:r>
            <a:r>
              <a:rPr lang="ru-RU" sz="1600" dirty="0"/>
              <a:t>дееспособными, а также </a:t>
            </a:r>
            <a:r>
              <a:rPr lang="ru-RU" sz="1600" dirty="0" smtClean="0"/>
              <a:t>совершеннолетних дееспособных </a:t>
            </a:r>
            <a:r>
              <a:rPr lang="ru-RU" sz="1600" dirty="0"/>
              <a:t>граждан, которые по состоянию здоровья </a:t>
            </a:r>
            <a:r>
              <a:rPr lang="ru-RU" sz="1600" dirty="0" smtClean="0"/>
              <a:t>не могут </a:t>
            </a:r>
            <a:r>
              <a:rPr lang="ru-RU" sz="1600" dirty="0"/>
              <a:t>осуществлять или защищать свои права и </a:t>
            </a:r>
            <a:r>
              <a:rPr lang="ru-RU" sz="1600" dirty="0" smtClean="0"/>
              <a:t>исполнять обязанности</a:t>
            </a:r>
            <a:r>
              <a:rPr lang="ru-RU" sz="1600" dirty="0"/>
              <a:t>.</a:t>
            </a:r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238125" y="4110603"/>
            <a:ext cx="8774503" cy="3831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309992"/>
              </p:ext>
            </p:extLst>
          </p:nvPr>
        </p:nvGraphicFramePr>
        <p:xfrm>
          <a:off x="359376" y="4639704"/>
          <a:ext cx="8532000" cy="169003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716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</a:t>
                      </a:r>
                      <a:r>
                        <a:rPr lang="ru-RU" sz="1400" dirty="0" smtClean="0">
                          <a:effectLst/>
                        </a:rPr>
                        <a:t>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5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 бюджет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   2 923,5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     </a:t>
                      </a: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882,3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      838,5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aseline="0" dirty="0" smtClean="0">
                          <a:effectLst/>
                        </a:rPr>
                        <a:t>     838,5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1 239,5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4398146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100 903,7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161 480,3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 42 924,2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42 924,2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28 510,0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103 827,2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162 362,6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43 762,7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43 762,7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29 749,5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38125" y="0"/>
            <a:ext cx="8496300" cy="75521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 algn="ctr" defTabSz="914400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«СОЦИАЛЬНАЯ ПОДДЕРЖКА ГРАЖДАН» на 2024-2028 годы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2000" b="1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/>
            </a:r>
            <a:br>
              <a:rPr lang="ru-RU" sz="2000" b="1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10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25965" y="55985"/>
            <a:ext cx="8910733" cy="7464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МП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«Социальная поддержка граждан» на 2024-2028 годы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776376"/>
              </p:ext>
            </p:extLst>
          </p:nvPr>
        </p:nvGraphicFramePr>
        <p:xfrm>
          <a:off x="330474" y="1318399"/>
          <a:ext cx="8627084" cy="11225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Государственный бюджет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2 923,5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2 923,5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9131646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Бюджет </a:t>
                      </a:r>
                      <a:r>
                        <a:rPr lang="ru-RU" sz="1400" b="0" dirty="0" smtClean="0">
                          <a:effectLst/>
                        </a:rPr>
                        <a:t>МР </a:t>
                      </a:r>
                      <a:r>
                        <a:rPr lang="ru-RU" sz="1400" b="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100 903,7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98 184,1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103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827,2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101 107,6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65160" y="904574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65160" y="2698049"/>
            <a:ext cx="8556934" cy="677213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 smtClean="0">
                <a:solidFill>
                  <a:schemeClr val="tx1"/>
                </a:solidFill>
              </a:rPr>
              <a:t>В 2024 </a:t>
            </a:r>
            <a:r>
              <a:rPr lang="ru-RU" sz="1400" dirty="0">
                <a:solidFill>
                  <a:schemeClr val="tx1"/>
                </a:solidFill>
              </a:rPr>
              <a:t>году оказана материальная помощь гражданам, попавшим в трудную жизненную ситуацию, многодетным и неполным малообеспеченным семьям на сумму </a:t>
            </a:r>
            <a:r>
              <a:rPr lang="ru-RU" sz="1400" b="1" dirty="0" smtClean="0">
                <a:solidFill>
                  <a:schemeClr val="tx1"/>
                </a:solidFill>
              </a:rPr>
              <a:t>12 000,0 тыс. руб</a:t>
            </a:r>
            <a:r>
              <a:rPr lang="ru-RU" sz="1400" dirty="0" smtClean="0">
                <a:solidFill>
                  <a:schemeClr val="tx1"/>
                </a:solidFill>
              </a:rPr>
              <a:t>., </a:t>
            </a:r>
            <a:r>
              <a:rPr lang="ru-RU" sz="1400" dirty="0">
                <a:solidFill>
                  <a:schemeClr val="tx1"/>
                </a:solidFill>
              </a:rPr>
              <a:t>в том </a:t>
            </a:r>
            <a:r>
              <a:rPr lang="ru-RU" sz="1400" dirty="0" smtClean="0">
                <a:solidFill>
                  <a:schemeClr val="tx1"/>
                </a:solidFill>
              </a:rPr>
              <a:t>числе 48 </a:t>
            </a:r>
            <a:r>
              <a:rPr lang="ru-RU" sz="1400" dirty="0">
                <a:solidFill>
                  <a:schemeClr val="tx1"/>
                </a:solidFill>
              </a:rPr>
              <a:t>членам семей СВО на сумму </a:t>
            </a:r>
            <a:r>
              <a:rPr lang="ru-RU" sz="1400" dirty="0" smtClean="0">
                <a:solidFill>
                  <a:schemeClr val="tx1"/>
                </a:solidFill>
              </a:rPr>
              <a:t>5 774,0 тыс. руб. 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4012" y="3587357"/>
            <a:ext cx="8594638" cy="517805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 smtClean="0">
                <a:solidFill>
                  <a:schemeClr val="tx1"/>
                </a:solidFill>
              </a:rPr>
              <a:t>Оказана поддержка </a:t>
            </a:r>
            <a:r>
              <a:rPr lang="ru-RU" sz="1400" b="1" dirty="0" smtClean="0">
                <a:solidFill>
                  <a:schemeClr val="tx1"/>
                </a:solidFill>
              </a:rPr>
              <a:t>316 гражданам </a:t>
            </a:r>
            <a:r>
              <a:rPr lang="ru-RU" sz="1400" dirty="0" smtClean="0">
                <a:solidFill>
                  <a:schemeClr val="tx1"/>
                </a:solidFill>
              </a:rPr>
              <a:t>на сумму </a:t>
            </a:r>
            <a:r>
              <a:rPr lang="ru-RU" sz="1400" b="1" dirty="0" smtClean="0">
                <a:solidFill>
                  <a:schemeClr val="tx1"/>
                </a:solidFill>
              </a:rPr>
              <a:t>56 900,0 тыс. руб., </a:t>
            </a:r>
            <a:r>
              <a:rPr lang="ru-RU" sz="1400" dirty="0" smtClean="0">
                <a:solidFill>
                  <a:schemeClr val="tx1"/>
                </a:solidFill>
              </a:rPr>
              <a:t>74 военнослужащим в связи с ранением на сумму 5 800,0 тыс. руб., членам семей военнослужащих на сумму 6 200, 0 тыс. руб.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284012" y="4305110"/>
            <a:ext cx="8556934" cy="1048814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В рамках программы </a:t>
            </a:r>
            <a:r>
              <a:rPr lang="ru-RU" sz="1400" b="1" dirty="0">
                <a:solidFill>
                  <a:schemeClr val="tx1"/>
                </a:solidFill>
              </a:rPr>
              <a:t>«Активное Долголетие 60+» </a:t>
            </a:r>
            <a:r>
              <a:rPr lang="ru-RU" sz="1400" dirty="0">
                <a:solidFill>
                  <a:schemeClr val="tx1"/>
                </a:solidFill>
              </a:rPr>
              <a:t>для граждан старшего возраста проходят бесплатные занятия (обучение игре на </a:t>
            </a:r>
            <a:r>
              <a:rPr lang="ru-RU" sz="1400" dirty="0" err="1">
                <a:solidFill>
                  <a:schemeClr val="tx1"/>
                </a:solidFill>
              </a:rPr>
              <a:t>хомусе</a:t>
            </a:r>
            <a:r>
              <a:rPr lang="ru-RU" sz="1400" dirty="0">
                <a:solidFill>
                  <a:schemeClr val="tx1"/>
                </a:solidFill>
              </a:rPr>
              <a:t>, «</a:t>
            </a:r>
            <a:r>
              <a:rPr lang="ru-RU" sz="1400" dirty="0" err="1">
                <a:solidFill>
                  <a:schemeClr val="tx1"/>
                </a:solidFill>
              </a:rPr>
              <a:t>ИЗОтерапия</a:t>
            </a:r>
            <a:r>
              <a:rPr lang="ru-RU" sz="1400" dirty="0">
                <a:solidFill>
                  <a:schemeClr val="tx1"/>
                </a:solidFill>
              </a:rPr>
              <a:t>», «Мое здоровье», «Рукоделие» и др.). Проведен фестиваль </a:t>
            </a:r>
            <a:r>
              <a:rPr lang="ru-RU" sz="1400" dirty="0" smtClean="0">
                <a:solidFill>
                  <a:schemeClr val="tx1"/>
                </a:solidFill>
              </a:rPr>
              <a:t>творчества для граждан старшего возраста «Серебряная весна», развлекательное </a:t>
            </a:r>
            <a:r>
              <a:rPr lang="ru-RU" sz="1400" dirty="0">
                <a:solidFill>
                  <a:schemeClr val="tx1"/>
                </a:solidFill>
              </a:rPr>
              <a:t>мероприятие «Ах, мое пионерское лето!», которое собрало более </a:t>
            </a:r>
            <a:r>
              <a:rPr lang="ru-RU" sz="1400" dirty="0" smtClean="0">
                <a:solidFill>
                  <a:schemeClr val="tx1"/>
                </a:solidFill>
              </a:rPr>
              <a:t>170</a:t>
            </a:r>
            <a:r>
              <a:rPr lang="ru-RU" sz="1400" b="1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участников со всего района. Проводятся уроки финансовой грамотности.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84012" y="5453767"/>
            <a:ext cx="8556934" cy="592426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В рамках мероприятий  ко Дню Победы оказана  </a:t>
            </a:r>
            <a:r>
              <a:rPr lang="ru-RU" sz="1400" b="1" dirty="0">
                <a:solidFill>
                  <a:schemeClr val="tx1"/>
                </a:solidFill>
              </a:rPr>
              <a:t>материальная поддержка ветеранам трудового фронта</a:t>
            </a:r>
            <a:r>
              <a:rPr lang="ru-RU" sz="1400" dirty="0">
                <a:solidFill>
                  <a:schemeClr val="tx1"/>
                </a:solidFill>
              </a:rPr>
              <a:t>, вдовам участников Великой Отечественной войны по </a:t>
            </a:r>
            <a:r>
              <a:rPr lang="ru-RU" sz="1400" dirty="0" smtClean="0">
                <a:solidFill>
                  <a:schemeClr val="tx1"/>
                </a:solidFill>
              </a:rPr>
              <a:t>30 </a:t>
            </a:r>
            <a:r>
              <a:rPr lang="ru-RU" sz="1400" dirty="0">
                <a:solidFill>
                  <a:schemeClr val="tx1"/>
                </a:solidFill>
              </a:rPr>
              <a:t>тысяч рублей каждому.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265160" y="6146036"/>
            <a:ext cx="8556934" cy="556899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Ежегодно предоставляется </a:t>
            </a:r>
            <a:r>
              <a:rPr lang="ru-RU" sz="1400" b="1" dirty="0">
                <a:solidFill>
                  <a:schemeClr val="tx1"/>
                </a:solidFill>
              </a:rPr>
              <a:t>льготный проезд на пассажирском автомобильном и авиационном транспорте </a:t>
            </a:r>
            <a:r>
              <a:rPr lang="ru-RU" sz="1400" dirty="0">
                <a:solidFill>
                  <a:schemeClr val="tx1"/>
                </a:solidFill>
              </a:rPr>
              <a:t>между поселениями в границах Мирнинского </a:t>
            </a:r>
            <a:r>
              <a:rPr lang="ru-RU" sz="1400" dirty="0" smtClean="0">
                <a:solidFill>
                  <a:schemeClr val="tx1"/>
                </a:solidFill>
              </a:rPr>
              <a:t>района для льготной категории граждан.</a:t>
            </a:r>
          </a:p>
        </p:txBody>
      </p:sp>
    </p:spTree>
    <p:extLst>
      <p:ext uri="{BB962C8B-B14F-4D97-AF65-F5344CB8AC3E}">
        <p14:creationId xmlns:p14="http://schemas.microsoft.com/office/powerpoint/2010/main" val="291066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318" y="0"/>
            <a:ext cx="9041363" cy="847401"/>
          </a:xfrm>
          <a:solidFill>
            <a:schemeClr val="accent3">
              <a:lumMod val="40000"/>
              <a:lumOff val="60000"/>
            </a:schemeClr>
          </a:solidFill>
          <a:ln/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 defTabSz="914400">
              <a:lnSpc>
                <a:spcPct val="100000"/>
              </a:lnSpc>
              <a:spcBef>
                <a:spcPts val="0"/>
              </a:spcBef>
            </a:pPr>
            <a:r>
              <a:rPr lang="ru-RU" sz="19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19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  <a:br>
              <a:rPr lang="ru-RU" sz="19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9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«ПОДДЕРЖКА </a:t>
            </a:r>
            <a:r>
              <a:rPr lang="ru-RU" sz="19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ОБЩЕСТВЕННЫХ И ГРАЖДАНСКИХ </a:t>
            </a:r>
            <a:r>
              <a:rPr lang="ru-RU" sz="19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ИНИЦИАТИВ» на 2024-2028 годы</a:t>
            </a:r>
            <a:endParaRPr lang="ru-RU" sz="1900" dirty="0">
              <a:solidFill>
                <a:schemeClr val="tx1"/>
              </a:solidFill>
            </a:endParaRPr>
          </a:p>
        </p:txBody>
      </p:sp>
      <p:pic>
        <p:nvPicPr>
          <p:cNvPr id="5" name="Изображение 7" descr="photo_2024-03-18_15-17-21"/>
          <p:cNvPicPr/>
          <p:nvPr/>
        </p:nvPicPr>
        <p:blipFill>
          <a:blip r:embed="rId2"/>
          <a:stretch>
            <a:fillRect/>
          </a:stretch>
        </p:blipFill>
        <p:spPr>
          <a:xfrm>
            <a:off x="2267339" y="847400"/>
            <a:ext cx="4945223" cy="3024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59" y="3872203"/>
            <a:ext cx="3520750" cy="2640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22" b="34013"/>
          <a:stretch/>
        </p:blipFill>
        <p:spPr>
          <a:xfrm>
            <a:off x="5449076" y="4180114"/>
            <a:ext cx="3086100" cy="2164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0349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617" y="942974"/>
            <a:ext cx="8797149" cy="28639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600" dirty="0" smtClean="0"/>
              <a:t>Развитие </a:t>
            </a:r>
            <a:r>
              <a:rPr lang="ru-RU" sz="1600" dirty="0"/>
              <a:t>институтов гражданского общества через поддержку общественных и гражданских инициатив, направленных на решение социально значимых проблем населения </a:t>
            </a:r>
            <a:r>
              <a:rPr lang="ru-RU" sz="1600" dirty="0" smtClean="0"/>
              <a:t>МР </a:t>
            </a:r>
            <a:r>
              <a:rPr lang="ru-RU" sz="1600" dirty="0"/>
              <a:t>«Мирнинский </a:t>
            </a:r>
            <a:r>
              <a:rPr lang="ru-RU" sz="1600" dirty="0" smtClean="0"/>
              <a:t>район».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800" dirty="0"/>
              <a:t>: </a:t>
            </a:r>
            <a:endParaRPr lang="ru-RU" sz="1800" dirty="0" smtClean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Реализация гражданских инициатив социально-ориентированных некоммерческих организаций и общественных объединений </a:t>
            </a:r>
            <a:r>
              <a:rPr lang="ru-RU" sz="1600" dirty="0" smtClean="0"/>
              <a:t>граждан;</a:t>
            </a:r>
            <a:endParaRPr lang="ru-RU" sz="1600" dirty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Содействие в развитии территориальных общественных самоуправлений, направленных на социально-экономическое развитие территории Мирнинского района</a:t>
            </a:r>
            <a:r>
              <a:rPr lang="ru-RU" sz="1600" dirty="0" smtClean="0"/>
              <a:t>;</a:t>
            </a:r>
            <a:endParaRPr lang="ru-RU" sz="1600" dirty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Развитие местных инициатив граждан, направленных </a:t>
            </a:r>
            <a:r>
              <a:rPr lang="ru-RU" sz="1600" dirty="0" smtClean="0"/>
              <a:t>на улучшение </a:t>
            </a:r>
            <a:r>
              <a:rPr lang="ru-RU" sz="1600" dirty="0"/>
              <a:t>социальной среды, благосостояния и </a:t>
            </a:r>
            <a:r>
              <a:rPr lang="ru-RU" sz="1600" dirty="0" smtClean="0"/>
              <a:t>развития территории </a:t>
            </a:r>
            <a:r>
              <a:rPr lang="ru-RU" sz="1600" dirty="0"/>
              <a:t>Мирнинского района.</a:t>
            </a:r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276601" y="4182382"/>
            <a:ext cx="8507180" cy="3831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 </a:t>
            </a:r>
            <a:endParaRPr lang="ru-RU" sz="14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826485"/>
              </p:ext>
            </p:extLst>
          </p:nvPr>
        </p:nvGraphicFramePr>
        <p:xfrm>
          <a:off x="305999" y="4670467"/>
          <a:ext cx="8532000" cy="139145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716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</a:t>
                      </a:r>
                      <a:r>
                        <a:rPr lang="ru-RU" sz="1400" dirty="0" smtClean="0">
                          <a:effectLst/>
                        </a:rPr>
                        <a:t>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2 476,7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6 661,2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2 109,9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2 109,9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9 580,5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2 476,7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6 661,2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2 109,9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2 109,9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9 580,5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51318" y="0"/>
            <a:ext cx="9041363" cy="847401"/>
          </a:xfrm>
          <a:solidFill>
            <a:schemeClr val="accent3">
              <a:lumMod val="40000"/>
              <a:lumOff val="60000"/>
            </a:schemeClr>
          </a:solidFill>
          <a:ln/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 defTabSz="914400">
              <a:lnSpc>
                <a:spcPct val="100000"/>
              </a:lnSpc>
              <a:spcBef>
                <a:spcPts val="0"/>
              </a:spcBef>
            </a:pPr>
            <a:r>
              <a:rPr lang="ru-RU" sz="19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19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  <a:br>
              <a:rPr lang="ru-RU" sz="19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9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«ПОДДЕРЖКА </a:t>
            </a:r>
            <a:r>
              <a:rPr lang="ru-RU" sz="19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ОБЩЕСТВЕННЫХ И ГРАЖДАНСКИХ </a:t>
            </a:r>
            <a:r>
              <a:rPr lang="ru-RU" sz="19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ИНИЦИАТИВ» на 2024-2028 годы</a:t>
            </a:r>
            <a:endParaRPr lang="ru-RU" sz="1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02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25965" y="55985"/>
            <a:ext cx="8910733" cy="7464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за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МП «Поддержка общественных и гражданских инициатив»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на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2024-2028 годы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316036"/>
              </p:ext>
            </p:extLst>
          </p:nvPr>
        </p:nvGraphicFramePr>
        <p:xfrm>
          <a:off x="330474" y="1142415"/>
          <a:ext cx="8627085" cy="81704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</a:t>
                      </a:r>
                      <a:r>
                        <a:rPr lang="ru-RU" sz="1400" dirty="0" smtClean="0">
                          <a:effectLst/>
                        </a:rPr>
                        <a:t>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Бюджет </a:t>
                      </a:r>
                      <a:r>
                        <a:rPr lang="ru-RU" sz="1400" b="0" dirty="0" smtClean="0">
                          <a:effectLst/>
                        </a:rPr>
                        <a:t>МР </a:t>
                      </a:r>
                      <a:r>
                        <a:rPr lang="ru-RU" sz="1400" b="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2 476,7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1 686,7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2 476,7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1 686,7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65160" y="820502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35132" y="2046307"/>
            <a:ext cx="8692398" cy="1771147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200" dirty="0">
                <a:solidFill>
                  <a:schemeClr val="tx1"/>
                </a:solidFill>
              </a:rPr>
              <a:t>В </a:t>
            </a:r>
            <a:r>
              <a:rPr lang="ru-RU" sz="1200" dirty="0" smtClean="0">
                <a:solidFill>
                  <a:schemeClr val="tx1"/>
                </a:solidFill>
              </a:rPr>
              <a:t>2023 </a:t>
            </a:r>
            <a:r>
              <a:rPr lang="ru-RU" sz="1200" dirty="0">
                <a:solidFill>
                  <a:schemeClr val="tx1"/>
                </a:solidFill>
              </a:rPr>
              <a:t>году на поддержку деятельности общественных объединений и организаций </a:t>
            </a:r>
            <a:r>
              <a:rPr lang="ru-RU" sz="1200" dirty="0" smtClean="0">
                <a:solidFill>
                  <a:schemeClr val="tx1"/>
                </a:solidFill>
              </a:rPr>
              <a:t>были заключены соглашения о предоставлении субсидий (со сроком реализации в период 2024 года) по следующим социальным проектам:</a:t>
            </a:r>
          </a:p>
          <a:p>
            <a:pPr marL="285750" indent="161925" algn="just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</a:rPr>
              <a:t>Проект «Мототерапия. Развитие» - инициатор ОО Автомобильно-мотоциклетный клуб </a:t>
            </a:r>
            <a:r>
              <a:rPr lang="ru-RU" sz="1200" dirty="0" err="1" smtClean="0">
                <a:solidFill>
                  <a:schemeClr val="tx1"/>
                </a:solidFill>
              </a:rPr>
              <a:t>Мирнинского</a:t>
            </a:r>
            <a:r>
              <a:rPr lang="ru-RU" sz="1200" dirty="0" smtClean="0">
                <a:solidFill>
                  <a:schemeClr val="tx1"/>
                </a:solidFill>
              </a:rPr>
              <a:t> района «</a:t>
            </a:r>
            <a:r>
              <a:rPr lang="ru-RU" sz="1200" dirty="0" err="1" smtClean="0">
                <a:solidFill>
                  <a:schemeClr val="tx1"/>
                </a:solidFill>
              </a:rPr>
              <a:t>Байанай</a:t>
            </a:r>
            <a:r>
              <a:rPr lang="ru-RU" sz="1200" dirty="0" smtClean="0">
                <a:solidFill>
                  <a:schemeClr val="tx1"/>
                </a:solidFill>
              </a:rPr>
              <a:t>»;</a:t>
            </a:r>
          </a:p>
          <a:p>
            <a:pPr marL="285750" indent="161925" algn="just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</a:rPr>
              <a:t>Проект «Субботний день» - инициатор АНО «Центр развития и творчества «Дебют»;</a:t>
            </a:r>
          </a:p>
          <a:p>
            <a:pPr marL="285750" indent="161925" algn="just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</a:rPr>
              <a:t>Проект «Бездомность животных» общественной </a:t>
            </a:r>
            <a:r>
              <a:rPr lang="ru-RU" sz="1200" dirty="0">
                <a:solidFill>
                  <a:schemeClr val="tx1"/>
                </a:solidFill>
              </a:rPr>
              <a:t>организации «Приют для бездомных животных» «Верный друг» </a:t>
            </a:r>
            <a:r>
              <a:rPr lang="ru-RU" sz="1200" dirty="0" smtClean="0">
                <a:solidFill>
                  <a:schemeClr val="tx1"/>
                </a:solidFill>
              </a:rPr>
              <a:t>   </a:t>
            </a:r>
            <a:r>
              <a:rPr lang="ru-RU" sz="1200" dirty="0" err="1" smtClean="0">
                <a:solidFill>
                  <a:schemeClr val="tx1"/>
                </a:solidFill>
              </a:rPr>
              <a:t>п.Айхал</a:t>
            </a:r>
            <a:r>
              <a:rPr lang="ru-RU" sz="1200" dirty="0">
                <a:solidFill>
                  <a:schemeClr val="tx1"/>
                </a:solidFill>
              </a:rPr>
              <a:t>;</a:t>
            </a:r>
            <a:endParaRPr lang="ru-RU" sz="1200" dirty="0" smtClean="0">
              <a:solidFill>
                <a:schemeClr val="tx1"/>
              </a:solidFill>
            </a:endParaRPr>
          </a:p>
          <a:p>
            <a:pPr marL="285750" indent="161925" algn="just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</a:rPr>
              <a:t>Проект «Мы многонациональное общество, мы единый народ России» - инициатор ОД МО Ассамблея народов Республики Саха (Якутия);</a:t>
            </a:r>
          </a:p>
          <a:p>
            <a:pPr marL="285750" indent="161925" algn="just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</a:rPr>
              <a:t>Проект «Досуг выходного дня»  ОО </a:t>
            </a:r>
            <a:r>
              <a:rPr lang="ru-RU" sz="1200" dirty="0">
                <a:solidFill>
                  <a:schemeClr val="tx1"/>
                </a:solidFill>
              </a:rPr>
              <a:t>Мирнинского отделения ЯРО Всероссийского общества </a:t>
            </a:r>
            <a:r>
              <a:rPr lang="ru-RU" sz="1200" dirty="0" smtClean="0">
                <a:solidFill>
                  <a:schemeClr val="tx1"/>
                </a:solidFill>
              </a:rPr>
              <a:t>инвалидов.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65160" y="3895873"/>
            <a:ext cx="8692398" cy="597707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tx1"/>
                </a:solidFill>
              </a:rPr>
              <a:t>      В 2024 году целях </a:t>
            </a:r>
            <a:r>
              <a:rPr lang="ru-RU" sz="1200" dirty="0">
                <a:solidFill>
                  <a:schemeClr val="tx1"/>
                </a:solidFill>
              </a:rPr>
              <a:t>обеспечения деятельности ресурсного центра поддержки социально ориентированных некоммерческих организаций и социального предпринимательства выделены средства в размере 1 686 729,62 руб. для МАУ «ЦРП».</a:t>
            </a:r>
            <a:endParaRPr lang="ru-RU" sz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35132" y="4735482"/>
            <a:ext cx="8692398" cy="1176204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200" dirty="0" smtClean="0">
                <a:solidFill>
                  <a:schemeClr val="tx1"/>
                </a:solidFill>
              </a:rPr>
              <a:t>Также в рамках данной программы реализуются </a:t>
            </a:r>
            <a:r>
              <a:rPr lang="ru-RU" sz="1200" b="1" dirty="0">
                <a:solidFill>
                  <a:schemeClr val="tx1"/>
                </a:solidFill>
              </a:rPr>
              <a:t>программы поддержки местных инициатив (ППМИ</a:t>
            </a:r>
            <a:r>
              <a:rPr lang="ru-RU" sz="1200" b="1" dirty="0" smtClean="0">
                <a:solidFill>
                  <a:schemeClr val="tx1"/>
                </a:solidFill>
              </a:rPr>
              <a:t>). </a:t>
            </a:r>
            <a:r>
              <a:rPr lang="ru-RU" sz="1200" dirty="0" smtClean="0">
                <a:solidFill>
                  <a:schemeClr val="tx1"/>
                </a:solidFill>
              </a:rPr>
              <a:t>В 2024 году субсидии из государственного бюджета РС (Я) на софинансирование ППМИ получили:</a:t>
            </a:r>
          </a:p>
          <a:p>
            <a:pPr indent="177800" algn="just"/>
            <a:r>
              <a:rPr lang="ru-RU" sz="1200" dirty="0" smtClean="0">
                <a:solidFill>
                  <a:schemeClr val="tx1"/>
                </a:solidFill>
              </a:rPr>
              <a:t>г</a:t>
            </a:r>
            <a:r>
              <a:rPr lang="ru-RU" sz="1200" dirty="0">
                <a:solidFill>
                  <a:schemeClr val="tx1"/>
                </a:solidFill>
              </a:rPr>
              <a:t>. Мирный – благоустройство дворовой территории по улице </a:t>
            </a:r>
            <a:r>
              <a:rPr lang="ru-RU" sz="1200" dirty="0" smtClean="0">
                <a:solidFill>
                  <a:schemeClr val="tx1"/>
                </a:solidFill>
              </a:rPr>
              <a:t>Павлова, </a:t>
            </a:r>
            <a:r>
              <a:rPr lang="ru-RU" sz="1200" dirty="0">
                <a:solidFill>
                  <a:schemeClr val="tx1"/>
                </a:solidFill>
              </a:rPr>
              <a:t>дом </a:t>
            </a:r>
            <a:r>
              <a:rPr lang="ru-RU" sz="1200" dirty="0" smtClean="0">
                <a:solidFill>
                  <a:schemeClr val="tx1"/>
                </a:solidFill>
              </a:rPr>
              <a:t>№12 и №14 </a:t>
            </a:r>
            <a:r>
              <a:rPr lang="ru-RU" sz="1200" dirty="0">
                <a:solidFill>
                  <a:schemeClr val="tx1"/>
                </a:solidFill>
              </a:rPr>
              <a:t>(обустройство </a:t>
            </a:r>
            <a:r>
              <a:rPr lang="ru-RU" sz="1200" dirty="0" smtClean="0">
                <a:solidFill>
                  <a:schemeClr val="tx1"/>
                </a:solidFill>
              </a:rPr>
              <a:t>сквера)</a:t>
            </a:r>
            <a:endParaRPr lang="ru-RU" sz="1200" dirty="0">
              <a:solidFill>
                <a:schemeClr val="tx1"/>
              </a:solidFill>
            </a:endParaRPr>
          </a:p>
          <a:p>
            <a:pPr indent="177800" algn="just"/>
            <a:r>
              <a:rPr lang="ru-RU" sz="1200" dirty="0">
                <a:solidFill>
                  <a:schemeClr val="tx1"/>
                </a:solidFill>
              </a:rPr>
              <a:t>г. Мирный – благоустройство по </a:t>
            </a:r>
            <a:r>
              <a:rPr lang="ru-RU" sz="1200" dirty="0" smtClean="0">
                <a:solidFill>
                  <a:schemeClr val="tx1"/>
                </a:solidFill>
              </a:rPr>
              <a:t>ул. </a:t>
            </a:r>
            <a:r>
              <a:rPr lang="ru-RU" sz="1200" dirty="0">
                <a:solidFill>
                  <a:schemeClr val="tx1"/>
                </a:solidFill>
              </a:rPr>
              <a:t>Газовиков, з/у №31б </a:t>
            </a:r>
            <a:r>
              <a:rPr lang="ru-RU" sz="1200" dirty="0" smtClean="0">
                <a:solidFill>
                  <a:schemeClr val="tx1"/>
                </a:solidFill>
              </a:rPr>
              <a:t>(обустройство детской </a:t>
            </a:r>
            <a:r>
              <a:rPr lang="ru-RU" sz="1200" dirty="0">
                <a:solidFill>
                  <a:schemeClr val="tx1"/>
                </a:solidFill>
              </a:rPr>
              <a:t>площадки)</a:t>
            </a:r>
          </a:p>
          <a:p>
            <a:pPr indent="177800" algn="just"/>
            <a:r>
              <a:rPr lang="ru-RU" sz="1200" dirty="0">
                <a:solidFill>
                  <a:schemeClr val="tx1"/>
                </a:solidFill>
              </a:rPr>
              <a:t>г. Мирный – благоустройство дворовой территории по ш</a:t>
            </a:r>
            <a:r>
              <a:rPr lang="ru-RU" sz="1200" dirty="0" smtClean="0">
                <a:solidFill>
                  <a:schemeClr val="tx1"/>
                </a:solidFill>
              </a:rPr>
              <a:t>. 50 лет Октября , </a:t>
            </a:r>
            <a:r>
              <a:rPr lang="ru-RU" sz="1200" dirty="0">
                <a:solidFill>
                  <a:schemeClr val="tx1"/>
                </a:solidFill>
              </a:rPr>
              <a:t>дом </a:t>
            </a:r>
            <a:r>
              <a:rPr lang="ru-RU" sz="1200" dirty="0" smtClean="0">
                <a:solidFill>
                  <a:schemeClr val="tx1"/>
                </a:solidFill>
              </a:rPr>
              <a:t>№2/1.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57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250" y="263742"/>
            <a:ext cx="8606585" cy="45005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996600"/>
                </a:solidFill>
                <a:latin typeface="+mn-lt"/>
                <a:cs typeface="Times New Roman" panose="02020603050405020304" pitchFamily="18" charset="0"/>
              </a:rPr>
              <a:t>СТРУКТУРА СОБСТВЕННЫХ ДОХОДОВ БЮДЖЕТА </a:t>
            </a:r>
            <a:br>
              <a:rPr lang="ru-RU" sz="2000" b="1" dirty="0" smtClean="0">
                <a:solidFill>
                  <a:srgbClr val="996600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996600"/>
                </a:solidFill>
                <a:latin typeface="+mn-lt"/>
                <a:cs typeface="Times New Roman" panose="02020603050405020304" pitchFamily="18" charset="0"/>
              </a:rPr>
              <a:t>МР «МИРНИНСКИЙ РАЙОН» В 2024 ГОДУ</a:t>
            </a:r>
            <a:endParaRPr lang="ru-RU" sz="2000" b="1" dirty="0">
              <a:solidFill>
                <a:srgbClr val="996600"/>
              </a:solidFill>
              <a:latin typeface="+mn-lt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470163"/>
              </p:ext>
            </p:extLst>
          </p:nvPr>
        </p:nvGraphicFramePr>
        <p:xfrm>
          <a:off x="95943" y="859549"/>
          <a:ext cx="4519599" cy="5849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518425128"/>
              </p:ext>
            </p:extLst>
          </p:nvPr>
        </p:nvGraphicFramePr>
        <p:xfrm>
          <a:off x="4394717" y="859549"/>
          <a:ext cx="4674637" cy="6108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Овал 2"/>
          <p:cNvSpPr/>
          <p:nvPr/>
        </p:nvSpPr>
        <p:spPr>
          <a:xfrm>
            <a:off x="5271796" y="3442996"/>
            <a:ext cx="1250303" cy="113083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635 629,95 тыс. руб.</a:t>
            </a:r>
            <a:endParaRPr lang="ru-RU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28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17794" y="83977"/>
            <a:ext cx="8708413" cy="6875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800" b="1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sz="1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МУНИЦИПАЛЬНАЯ ПРОГРАММА</a:t>
            </a:r>
          </a:p>
          <a:p>
            <a:pPr algn="ctr"/>
            <a:r>
              <a:rPr lang="ru-RU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«ПОДДЕРЖКА СЕМЬИ, МАТЕРИНСТВА, ОТЦОВСТВА И ДЕТСТВА» на 2024-2028 годы</a:t>
            </a: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ru-RU" sz="1800" dirty="0"/>
          </a:p>
        </p:txBody>
      </p:sp>
      <p:pic>
        <p:nvPicPr>
          <p:cNvPr id="8" name="Рисунок 7" descr="M:\Хранилище\УСП\Общая папка\Программы УСП\НОВЫЕ ПРОГРАММЫ  2024-28\Бюджет для граждан\IMG-20230705-WA000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93" y="3554964"/>
            <a:ext cx="4979357" cy="3303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232" y="867747"/>
            <a:ext cx="5199677" cy="3675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a.trifonova\AppData\Local\Microsoft\Windows\INetCache\Content.Word\b10c4fc3ce74cfa0dcdbc7f4b9ca237e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045" y="4659545"/>
            <a:ext cx="3243864" cy="2081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1438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305" y="771524"/>
            <a:ext cx="8708413" cy="340566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ЦЕЛИ:</a:t>
            </a:r>
            <a:endParaRPr lang="ru-RU" sz="1600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1778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dirty="0" smtClean="0"/>
              <a:t>1. </a:t>
            </a:r>
            <a:r>
              <a:rPr lang="ru-RU" sz="1600" dirty="0"/>
              <a:t>Предоставление мер социальной поддержки семьям </a:t>
            </a:r>
            <a:r>
              <a:rPr lang="ru-RU" sz="1600" dirty="0" smtClean="0"/>
              <a:t>с детьми, нуждающихся в социальной находящимся </a:t>
            </a:r>
            <a:r>
              <a:rPr lang="ru-RU" sz="1600" dirty="0"/>
              <a:t>в трудной жизненной ситуации;</a:t>
            </a:r>
          </a:p>
          <a:p>
            <a:pPr marL="0" indent="1778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dirty="0" smtClean="0"/>
              <a:t>2. </a:t>
            </a:r>
            <a:r>
              <a:rPr lang="ru-RU" sz="1600" dirty="0"/>
              <a:t>Поддержка деятельности талантливых </a:t>
            </a:r>
            <a:r>
              <a:rPr lang="ru-RU" sz="1600" dirty="0" smtClean="0"/>
              <a:t>детей;</a:t>
            </a:r>
          </a:p>
          <a:p>
            <a:pPr marL="0" indent="1778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dirty="0" smtClean="0"/>
              <a:t>3. </a:t>
            </a:r>
            <a:r>
              <a:rPr lang="ru-RU" sz="1600" dirty="0"/>
              <a:t>Пропаганда института семьи</a:t>
            </a:r>
            <a:r>
              <a:rPr lang="ru-RU" sz="1600" dirty="0" smtClean="0"/>
              <a:t>.</a:t>
            </a:r>
          </a:p>
          <a:p>
            <a:pPr marL="0" indent="0" algn="just"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600" dirty="0"/>
              <a:t>: </a:t>
            </a:r>
            <a:endParaRPr lang="ru-RU" sz="1600" dirty="0" smtClean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Оказание </a:t>
            </a:r>
            <a:r>
              <a:rPr lang="ru-RU" sz="1600" dirty="0"/>
              <a:t>социальной поддержки семьям, находящимся </a:t>
            </a:r>
            <a:r>
              <a:rPr lang="ru-RU" sz="1600" dirty="0" smtClean="0"/>
              <a:t>в трудной </a:t>
            </a:r>
            <a:r>
              <a:rPr lang="ru-RU" sz="1600" dirty="0"/>
              <a:t>жизненной ситуации;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Оказание </a:t>
            </a:r>
            <a:r>
              <a:rPr lang="ru-RU" sz="1600" dirty="0"/>
              <a:t>социальной поддержки детям-инвалидам </a:t>
            </a:r>
            <a:r>
              <a:rPr lang="ru-RU" sz="1600" dirty="0" smtClean="0"/>
              <a:t>и детям </a:t>
            </a:r>
            <a:r>
              <a:rPr lang="ru-RU" sz="1600" dirty="0"/>
              <a:t>с ограниченными возможностями здоровья;</a:t>
            </a:r>
          </a:p>
          <a:p>
            <a:pPr indent="635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Стимулирование </a:t>
            </a:r>
            <a:r>
              <a:rPr lang="ru-RU" sz="1600" dirty="0"/>
              <a:t>активной деятельности школьников </a:t>
            </a:r>
            <a:r>
              <a:rPr lang="ru-RU" sz="1600" dirty="0" smtClean="0"/>
              <a:t>по реализации </a:t>
            </a:r>
            <a:r>
              <a:rPr lang="ru-RU" sz="1600" dirty="0"/>
              <a:t>социальных проектов, поощрение </a:t>
            </a:r>
            <a:r>
              <a:rPr lang="ru-RU" sz="1600" dirty="0" smtClean="0"/>
              <a:t>талантливых детей </a:t>
            </a:r>
            <a:r>
              <a:rPr lang="ru-RU" sz="1600" dirty="0"/>
              <a:t>и их инициатив;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Организация семейных многодетных </a:t>
            </a:r>
            <a:r>
              <a:rPr lang="ru-RU" sz="1600" dirty="0"/>
              <a:t>матерей, семей с новорожденными </a:t>
            </a:r>
            <a:r>
              <a:rPr lang="ru-RU" sz="1600" dirty="0" smtClean="0"/>
              <a:t>детьми, просвещение </a:t>
            </a:r>
            <a:r>
              <a:rPr lang="ru-RU" sz="1600" dirty="0"/>
              <a:t>населения по вопросам семьи, </a:t>
            </a:r>
            <a:r>
              <a:rPr lang="ru-RU" sz="1600" dirty="0" smtClean="0"/>
              <a:t>материнства, отцовства </a:t>
            </a:r>
            <a:r>
              <a:rPr lang="ru-RU" sz="1600" dirty="0"/>
              <a:t>и </a:t>
            </a:r>
            <a:r>
              <a:rPr lang="ru-RU" sz="1600" dirty="0" smtClean="0"/>
              <a:t>детства.</a:t>
            </a:r>
            <a:endParaRPr lang="ru-RU" sz="1800" dirty="0"/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201304" y="4344206"/>
            <a:ext cx="8499349" cy="3831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7794" y="60697"/>
            <a:ext cx="8708413" cy="6282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800" b="1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sz="1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МУНИЦИПАЛЬНАЯ ПРОГРАММА</a:t>
            </a:r>
          </a:p>
          <a:p>
            <a:pPr algn="ctr"/>
            <a:r>
              <a:rPr lang="ru-RU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«ПОДДЕРЖКА СЕМЬИ, МАТЕРИНСТВА, ОТЦОВСТВА И ДЕТСТВА» на 2024-2028 годы</a:t>
            </a: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ru-RU" sz="180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823226"/>
              </p:ext>
            </p:extLst>
          </p:nvPr>
        </p:nvGraphicFramePr>
        <p:xfrm>
          <a:off x="289510" y="4894402"/>
          <a:ext cx="8532000" cy="139145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716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</a:t>
                      </a:r>
                      <a:r>
                        <a:rPr lang="ru-RU" sz="1400" dirty="0" smtClean="0">
                          <a:effectLst/>
                        </a:rPr>
                        <a:t>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14 099,8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8 965,7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13 094,8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13 094,8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13 094,8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14 099,8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8 965,7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13 094,8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13 094,8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13 094,8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728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>
          <a:xfrm>
            <a:off x="125965" y="55985"/>
            <a:ext cx="8910733" cy="7464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за 2024 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«Поддержка семьи, материнства, отцовства и детства»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на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2028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годы 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336519"/>
              </p:ext>
            </p:extLst>
          </p:nvPr>
        </p:nvGraphicFramePr>
        <p:xfrm>
          <a:off x="330474" y="1142415"/>
          <a:ext cx="8627084" cy="81704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</a:t>
                      </a:r>
                      <a:r>
                        <a:rPr lang="ru-RU" sz="1400" dirty="0" smtClean="0">
                          <a:effectLst/>
                        </a:rPr>
                        <a:t>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Бюджет </a:t>
                      </a:r>
                      <a:r>
                        <a:rPr lang="ru-RU" sz="1400" b="0" dirty="0" smtClean="0">
                          <a:effectLst/>
                        </a:rPr>
                        <a:t>МР </a:t>
                      </a:r>
                      <a:r>
                        <a:rPr lang="ru-RU" sz="1400" b="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14 099,8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13 457,8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14 099,8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13 457,8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65160" y="820502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65160" y="2081201"/>
            <a:ext cx="8692398" cy="1273902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В </a:t>
            </a:r>
            <a:r>
              <a:rPr lang="ru-RU" sz="1400" dirty="0" smtClean="0">
                <a:solidFill>
                  <a:schemeClr val="tx1"/>
                </a:solidFill>
              </a:rPr>
              <a:t>2024 году </a:t>
            </a:r>
            <a:r>
              <a:rPr lang="ru-RU" sz="1400" dirty="0">
                <a:solidFill>
                  <a:schemeClr val="tx1"/>
                </a:solidFill>
              </a:rPr>
              <a:t>проведен прием граждан по различным социальным вопросам, оказана консультационная, социальная и материальная помощь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</a:p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В целях поддержки семей участников СВО и малоимущих семей приобретены продуктовые наборы в количестве </a:t>
            </a:r>
            <a:r>
              <a:rPr lang="ru-RU" sz="1400" dirty="0" smtClean="0">
                <a:solidFill>
                  <a:schemeClr val="tx1"/>
                </a:solidFill>
              </a:rPr>
              <a:t>145 штуки, </a:t>
            </a:r>
            <a:r>
              <a:rPr lang="ru-RU" sz="1400" dirty="0">
                <a:solidFill>
                  <a:schemeClr val="tx1"/>
                </a:solidFill>
              </a:rPr>
              <a:t>школьные товары </a:t>
            </a:r>
            <a:r>
              <a:rPr lang="ru-RU" sz="1400" dirty="0" smtClean="0">
                <a:solidFill>
                  <a:schemeClr val="tx1"/>
                </a:solidFill>
              </a:rPr>
              <a:t>200 </a:t>
            </a:r>
            <a:r>
              <a:rPr lang="ru-RU" sz="1400" dirty="0">
                <a:solidFill>
                  <a:schemeClr val="tx1"/>
                </a:solidFill>
              </a:rPr>
              <a:t>шт., новогодние подарки </a:t>
            </a:r>
            <a:r>
              <a:rPr lang="ru-RU" sz="1400" dirty="0" smtClean="0">
                <a:solidFill>
                  <a:schemeClr val="tx1"/>
                </a:solidFill>
              </a:rPr>
              <a:t>215 </a:t>
            </a:r>
            <a:r>
              <a:rPr lang="ru-RU" sz="1400" dirty="0">
                <a:solidFill>
                  <a:schemeClr val="tx1"/>
                </a:solidFill>
              </a:rPr>
              <a:t>шт. При </a:t>
            </a:r>
            <a:r>
              <a:rPr lang="ru-RU" sz="1400" dirty="0" err="1">
                <a:solidFill>
                  <a:schemeClr val="tx1"/>
                </a:solidFill>
              </a:rPr>
              <a:t>софинанасировании</a:t>
            </a:r>
            <a:r>
              <a:rPr lang="ru-RU" sz="1400" dirty="0">
                <a:solidFill>
                  <a:schemeClr val="tx1"/>
                </a:solidFill>
              </a:rPr>
              <a:t> АК «АЛРОСА» (ПАО) </a:t>
            </a:r>
            <a:r>
              <a:rPr lang="ru-RU" sz="1400" dirty="0" smtClean="0">
                <a:solidFill>
                  <a:schemeClr val="tx1"/>
                </a:solidFill>
              </a:rPr>
              <a:t>45 </a:t>
            </a:r>
            <a:r>
              <a:rPr lang="ru-RU" sz="1400" dirty="0">
                <a:solidFill>
                  <a:schemeClr val="tx1"/>
                </a:solidFill>
              </a:rPr>
              <a:t>детям участников СВО и детям, находящимся в трудной жизненной ситуации, были предоставлены путевки в ДОЛ «Орленок» на сумму 3 </a:t>
            </a:r>
            <a:r>
              <a:rPr lang="ru-RU" sz="1400" dirty="0" smtClean="0">
                <a:solidFill>
                  <a:schemeClr val="tx1"/>
                </a:solidFill>
              </a:rPr>
              <a:t>098,3 тыс. </a:t>
            </a:r>
            <a:r>
              <a:rPr lang="ru-RU" sz="1400" dirty="0">
                <a:solidFill>
                  <a:schemeClr val="tx1"/>
                </a:solidFill>
              </a:rPr>
              <a:t>руб.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35132" y="3454932"/>
            <a:ext cx="8692398" cy="1085687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 smtClean="0">
                <a:solidFill>
                  <a:schemeClr val="tx1"/>
                </a:solidFill>
              </a:rPr>
              <a:t>По </a:t>
            </a:r>
            <a:r>
              <a:rPr lang="ru-RU" sz="1400" dirty="0">
                <a:solidFill>
                  <a:schemeClr val="tx1"/>
                </a:solidFill>
              </a:rPr>
              <a:t>направлению </a:t>
            </a:r>
            <a:r>
              <a:rPr lang="ru-RU" sz="1400" b="1" dirty="0">
                <a:solidFill>
                  <a:schemeClr val="tx1"/>
                </a:solidFill>
              </a:rPr>
              <a:t>«Помощь детям-инвалидам, детям с ограниченными возможностями здоровья, охрана здоровья детей» </a:t>
            </a:r>
            <a:r>
              <a:rPr lang="ru-RU" sz="1400" dirty="0">
                <a:solidFill>
                  <a:schemeClr val="tx1"/>
                </a:solidFill>
              </a:rPr>
              <a:t>оказана материальная помощь </a:t>
            </a:r>
            <a:r>
              <a:rPr lang="ru-RU" sz="1400" dirty="0" smtClean="0">
                <a:solidFill>
                  <a:schemeClr val="tx1"/>
                </a:solidFill>
              </a:rPr>
              <a:t>39 </a:t>
            </a:r>
            <a:r>
              <a:rPr lang="ru-RU" sz="1400" dirty="0">
                <a:solidFill>
                  <a:schemeClr val="tx1"/>
                </a:solidFill>
              </a:rPr>
              <a:t>детям-инвалидам с тяжелой патологией, </a:t>
            </a:r>
            <a:r>
              <a:rPr lang="ru-RU" sz="1400" dirty="0" smtClean="0">
                <a:solidFill>
                  <a:schemeClr val="tx1"/>
                </a:solidFill>
              </a:rPr>
              <a:t>ежемесячно </a:t>
            </a:r>
            <a:r>
              <a:rPr lang="ru-RU" sz="1400" dirty="0">
                <a:solidFill>
                  <a:schemeClr val="tx1"/>
                </a:solidFill>
              </a:rPr>
              <a:t>предоставлялись молоко и кефир </a:t>
            </a:r>
            <a:r>
              <a:rPr lang="ru-RU" sz="1400" dirty="0" smtClean="0">
                <a:solidFill>
                  <a:schemeClr val="tx1"/>
                </a:solidFill>
              </a:rPr>
              <a:t>128 </a:t>
            </a:r>
            <a:r>
              <a:rPr lang="ru-RU" sz="1400" dirty="0">
                <a:solidFill>
                  <a:schemeClr val="tx1"/>
                </a:solidFill>
              </a:rPr>
              <a:t>детям-инвалидам, проживающим во всех поселениях района на сумму </a:t>
            </a:r>
            <a:r>
              <a:rPr lang="ru-RU" sz="1400" dirty="0" smtClean="0">
                <a:solidFill>
                  <a:schemeClr val="tx1"/>
                </a:solidFill>
              </a:rPr>
              <a:t>442,4 тыс. </a:t>
            </a:r>
            <a:r>
              <a:rPr lang="ru-RU" sz="1400" dirty="0">
                <a:solidFill>
                  <a:schemeClr val="tx1"/>
                </a:solidFill>
              </a:rPr>
              <a:t>руб. </a:t>
            </a:r>
            <a:r>
              <a:rPr lang="ru-RU" sz="1400" dirty="0" smtClean="0">
                <a:solidFill>
                  <a:schemeClr val="tx1"/>
                </a:solidFill>
              </a:rPr>
              <a:t>Организован </a:t>
            </a:r>
            <a:r>
              <a:rPr lang="ru-RU" sz="1400" dirty="0">
                <a:solidFill>
                  <a:schemeClr val="tx1"/>
                </a:solidFill>
              </a:rPr>
              <a:t>трудовой лагерь для 20 детей-инвалидов и детей с ограниченными возможностями здоровья на базе ЦДОД г</a:t>
            </a:r>
            <a:r>
              <a:rPr lang="ru-RU" sz="1400" dirty="0" smtClean="0">
                <a:solidFill>
                  <a:schemeClr val="tx1"/>
                </a:solidFill>
              </a:rPr>
              <a:t>. Мирного</a:t>
            </a:r>
            <a:r>
              <a:rPr lang="ru-RU" sz="1400" dirty="0">
                <a:solidFill>
                  <a:schemeClr val="tx1"/>
                </a:solidFill>
              </a:rPr>
              <a:t>. 	</a:t>
            </a:r>
            <a:endParaRPr lang="ru-RU" sz="1400" dirty="0" smtClean="0">
              <a:solidFill>
                <a:schemeClr val="tx1"/>
              </a:solidFill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235132" y="4609337"/>
            <a:ext cx="8692398" cy="1664238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По направлению </a:t>
            </a:r>
            <a:r>
              <a:rPr lang="ru-RU" sz="1400" b="1" dirty="0">
                <a:solidFill>
                  <a:schemeClr val="tx1"/>
                </a:solidFill>
              </a:rPr>
              <a:t>«Стимулирование активной деятельности школьников по реализации социальных проектов; поддержка одаренных детей» </a:t>
            </a:r>
            <a:r>
              <a:rPr lang="ru-RU" sz="1400" dirty="0">
                <a:solidFill>
                  <a:schemeClr val="tx1"/>
                </a:solidFill>
              </a:rPr>
              <a:t>вручена </a:t>
            </a:r>
            <a:r>
              <a:rPr lang="ru-RU" sz="1400" dirty="0" smtClean="0">
                <a:solidFill>
                  <a:schemeClr val="tx1"/>
                </a:solidFill>
              </a:rPr>
              <a:t>Премия Главы района 20 </a:t>
            </a:r>
            <a:r>
              <a:rPr lang="ru-RU" sz="1400" dirty="0">
                <a:solidFill>
                  <a:schemeClr val="tx1"/>
                </a:solidFill>
              </a:rPr>
              <a:t>детям в размере 10 тыс. руб. </a:t>
            </a:r>
            <a:r>
              <a:rPr lang="ru-RU" sz="1400" dirty="0" smtClean="0">
                <a:solidFill>
                  <a:schemeClr val="tx1"/>
                </a:solidFill>
              </a:rPr>
              <a:t>каждому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  <a:r>
              <a:rPr lang="ru-RU" sz="1400" dirty="0" smtClean="0">
                <a:solidFill>
                  <a:schemeClr val="tx1"/>
                </a:solidFill>
              </a:rPr>
              <a:t>Организован </a:t>
            </a:r>
            <a:r>
              <a:rPr lang="ru-RU" sz="1400" dirty="0">
                <a:solidFill>
                  <a:schemeClr val="tx1"/>
                </a:solidFill>
              </a:rPr>
              <a:t>конкурс социальных проектов «Дети-детям». На конкурс поступило 26 </a:t>
            </a:r>
            <a:r>
              <a:rPr lang="ru-RU" sz="1400" dirty="0" smtClean="0">
                <a:solidFill>
                  <a:schemeClr val="tx1"/>
                </a:solidFill>
              </a:rPr>
              <a:t>проектов</a:t>
            </a:r>
            <a:r>
              <a:rPr lang="ru-RU" sz="1400" dirty="0">
                <a:solidFill>
                  <a:schemeClr val="tx1"/>
                </a:solidFill>
              </a:rPr>
              <a:t>, победителями конкурса </a:t>
            </a:r>
            <a:r>
              <a:rPr lang="ru-RU" sz="1400" dirty="0" smtClean="0">
                <a:solidFill>
                  <a:schemeClr val="tx1"/>
                </a:solidFill>
              </a:rPr>
              <a:t>стали:</a:t>
            </a:r>
          </a:p>
          <a:p>
            <a:pPr indent="177800" algn="just"/>
            <a:r>
              <a:rPr lang="ru-RU" sz="1200" dirty="0">
                <a:solidFill>
                  <a:schemeClr val="tx1"/>
                </a:solidFill>
              </a:rPr>
              <a:t>Проект </a:t>
            </a:r>
            <a:r>
              <a:rPr lang="ru-RU" sz="1200" dirty="0" smtClean="0">
                <a:solidFill>
                  <a:schemeClr val="tx1"/>
                </a:solidFill>
              </a:rPr>
              <a:t>«</a:t>
            </a:r>
            <a:r>
              <a:rPr lang="ru-RU" sz="1200" dirty="0" err="1" smtClean="0">
                <a:solidFill>
                  <a:schemeClr val="tx1"/>
                </a:solidFill>
              </a:rPr>
              <a:t>Футзал</a:t>
            </a:r>
            <a:r>
              <a:rPr lang="ru-RU" sz="1200" dirty="0" smtClean="0">
                <a:solidFill>
                  <a:schemeClr val="tx1"/>
                </a:solidFill>
              </a:rPr>
              <a:t> в школу» (СОШ №7) – 54,5 тыс. руб.;</a:t>
            </a:r>
          </a:p>
          <a:p>
            <a:pPr indent="177800" algn="just"/>
            <a:r>
              <a:rPr lang="ru-RU" sz="1200" dirty="0">
                <a:solidFill>
                  <a:schemeClr val="tx1"/>
                </a:solidFill>
              </a:rPr>
              <a:t>Проект «</a:t>
            </a:r>
            <a:r>
              <a:rPr lang="ru-RU" sz="1200" dirty="0" smtClean="0">
                <a:solidFill>
                  <a:schemeClr val="tx1"/>
                </a:solidFill>
              </a:rPr>
              <a:t>Школа выживания», СОШ №24 - 44,0 тыс. руб.</a:t>
            </a:r>
          </a:p>
          <a:p>
            <a:pPr indent="177800" algn="just"/>
            <a:r>
              <a:rPr lang="ru-RU" sz="1200" dirty="0">
                <a:solidFill>
                  <a:schemeClr val="tx1"/>
                </a:solidFill>
              </a:rPr>
              <a:t>Проект </a:t>
            </a:r>
            <a:r>
              <a:rPr lang="ru-RU" sz="1200" dirty="0" smtClean="0">
                <a:solidFill>
                  <a:schemeClr val="tx1"/>
                </a:solidFill>
              </a:rPr>
              <a:t>«Вгоним стены в краску», МБУ ДО «ЦДО» г. Удачный - 30,9 тыс. руб.</a:t>
            </a:r>
          </a:p>
          <a:p>
            <a:pPr indent="177800" algn="just"/>
            <a:r>
              <a:rPr lang="ru-RU" sz="1200" dirty="0">
                <a:solidFill>
                  <a:schemeClr val="tx1"/>
                </a:solidFill>
              </a:rPr>
              <a:t>Проект </a:t>
            </a:r>
            <a:r>
              <a:rPr lang="ru-RU" sz="1200" dirty="0" smtClean="0">
                <a:solidFill>
                  <a:schemeClr val="tx1"/>
                </a:solidFill>
              </a:rPr>
              <a:t>«Станем заметнее на дороге», МАОУ «СОШ №8»  – 24,8 </a:t>
            </a:r>
            <a:r>
              <a:rPr lang="ru-RU" sz="1200" dirty="0" err="1" smtClean="0">
                <a:solidFill>
                  <a:schemeClr val="tx1"/>
                </a:solidFill>
              </a:rPr>
              <a:t>тыс.руб</a:t>
            </a:r>
            <a:r>
              <a:rPr lang="ru-RU" sz="1200" dirty="0" smtClean="0">
                <a:solidFill>
                  <a:schemeClr val="tx1"/>
                </a:solidFill>
              </a:rPr>
              <a:t>. и др.</a:t>
            </a:r>
            <a:endParaRPr lang="ru-RU" sz="1400" dirty="0" smtClean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65160" y="6342293"/>
            <a:ext cx="8692398" cy="420202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По направлению «</a:t>
            </a:r>
            <a:r>
              <a:rPr lang="ru-RU" sz="1400" b="1" dirty="0">
                <a:solidFill>
                  <a:schemeClr val="tx1"/>
                </a:solidFill>
              </a:rPr>
              <a:t>Пропаганда семейных ценностей, просвещение по вопросам семьи и детства» </a:t>
            </a:r>
            <a:r>
              <a:rPr lang="ru-RU" sz="1400" dirty="0">
                <a:solidFill>
                  <a:schemeClr val="tx1"/>
                </a:solidFill>
              </a:rPr>
              <a:t>в</a:t>
            </a:r>
            <a:r>
              <a:rPr lang="ru-RU" sz="1400" dirty="0" smtClean="0">
                <a:solidFill>
                  <a:schemeClr val="tx1"/>
                </a:solidFill>
              </a:rPr>
              <a:t>ыдано подарков для новорожденных в количестве 545 штук.   </a:t>
            </a:r>
          </a:p>
        </p:txBody>
      </p:sp>
    </p:spTree>
    <p:extLst>
      <p:ext uri="{BB962C8B-B14F-4D97-AF65-F5344CB8AC3E}">
        <p14:creationId xmlns:p14="http://schemas.microsoft.com/office/powerpoint/2010/main" val="109567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98580" y="0"/>
            <a:ext cx="8546840" cy="9616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b="1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</a:p>
          <a:p>
            <a:pPr algn="ctr"/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«МЕРЫ СОЦИАЛЬНОЙ ПОДДЕРЖКИ ДЕТЕЙ-СИРОТ И ДЕТЕЙ, ОСТАВШИХСЯ БЕЗ</a:t>
            </a:r>
          </a:p>
          <a:p>
            <a:pPr algn="ctr"/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ПОПЕЧЕНИЯ РОДИТЕЛЕЙ, И ЛИЦ ИЗ ИХ ЧИСЛА В МИРНИНСКОМ РАЙОНЕ» на 2024-2028 годы</a:t>
            </a:r>
            <a:r>
              <a:rPr lang="en-US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ru-RU" sz="1600" dirty="0"/>
          </a:p>
        </p:txBody>
      </p:sp>
      <p:pic>
        <p:nvPicPr>
          <p:cNvPr id="6" name="Рисунок 5" descr="Отдел по опеке и попечительству, защите прав несовершеннолетних /  Администрация городского округа Семеновский Нижегородской област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526" y="1454558"/>
            <a:ext cx="6125754" cy="3779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8007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794" y="961622"/>
            <a:ext cx="8708413" cy="335845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16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600" dirty="0"/>
              <a:t>П</a:t>
            </a:r>
            <a:r>
              <a:rPr lang="ru-RU" sz="1600" dirty="0" smtClean="0"/>
              <a:t>редоставление </a:t>
            </a:r>
            <a:r>
              <a:rPr lang="ru-RU" sz="1600" dirty="0"/>
              <a:t>мер социальной поддержки детям-сиротам и </a:t>
            </a:r>
            <a:r>
              <a:rPr lang="ru-RU" sz="1600" dirty="0" smtClean="0"/>
              <a:t>детям, оставшимся </a:t>
            </a:r>
            <a:r>
              <a:rPr lang="ru-RU" sz="1600" dirty="0"/>
              <a:t>без попечения родителей, лицам из числа детей-сирот и </a:t>
            </a:r>
            <a:r>
              <a:rPr lang="ru-RU" sz="1600" dirty="0" smtClean="0"/>
              <a:t>детей, оставшихся </a:t>
            </a:r>
            <a:r>
              <a:rPr lang="ru-RU" sz="1600" dirty="0"/>
              <a:t>без попечения родителей, опекунам (попечителям</a:t>
            </a:r>
            <a:r>
              <a:rPr lang="ru-RU" sz="1600" dirty="0" smtClean="0"/>
              <a:t>), усыновителям</a:t>
            </a:r>
            <a:r>
              <a:rPr lang="ru-RU" sz="1600" dirty="0"/>
              <a:t>, приемным родителям.</a:t>
            </a:r>
            <a:endParaRPr lang="ru-RU" sz="1600" dirty="0" smtClean="0"/>
          </a:p>
          <a:p>
            <a:pPr marL="0" indent="0" algn="just"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600" dirty="0"/>
              <a:t>: </a:t>
            </a:r>
            <a:endParaRPr lang="ru-RU" sz="1600" dirty="0" smtClean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Материальная поддержка семей с детьми-сиротами и детьми, </a:t>
            </a:r>
            <a:r>
              <a:rPr lang="ru-RU" sz="1600" dirty="0" smtClean="0"/>
              <a:t>оставшимися без </a:t>
            </a:r>
            <a:r>
              <a:rPr lang="ru-RU" sz="1600" dirty="0"/>
              <a:t>попечения родителей, лиц из числа детей-сирот и детей, оставшихся </a:t>
            </a:r>
            <a:r>
              <a:rPr lang="ru-RU" sz="1600" dirty="0" smtClean="0"/>
              <a:t>без попечения </a:t>
            </a:r>
            <a:r>
              <a:rPr lang="ru-RU" sz="1600" dirty="0"/>
              <a:t>родителей;</a:t>
            </a: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Обеспечение </a:t>
            </a:r>
            <a:r>
              <a:rPr lang="ru-RU" sz="1600" dirty="0"/>
              <a:t>подготовки лиц, желающих принять на воспитание в </a:t>
            </a:r>
            <a:r>
              <a:rPr lang="ru-RU" sz="1600" dirty="0" smtClean="0"/>
              <a:t>свою семью </a:t>
            </a:r>
            <a:r>
              <a:rPr lang="ru-RU" sz="1600" dirty="0"/>
              <a:t>ребенка, оставшегося без попечения </a:t>
            </a:r>
            <a:r>
              <a:rPr lang="ru-RU" sz="1600" dirty="0" smtClean="0"/>
              <a:t>родителей;</a:t>
            </a:r>
            <a:endParaRPr lang="ru-RU" sz="1600" dirty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Организация </a:t>
            </a:r>
            <a:r>
              <a:rPr lang="ru-RU" sz="1600" dirty="0"/>
              <a:t>работы по защите жилищных прав граждан, относящихся </a:t>
            </a:r>
            <a:r>
              <a:rPr lang="ru-RU" sz="1600" dirty="0" smtClean="0"/>
              <a:t>к категории </a:t>
            </a:r>
            <a:r>
              <a:rPr lang="ru-RU" sz="1600" dirty="0"/>
              <a:t>детей-сирот и детей, оставшихся без попечения родителей, лиц </a:t>
            </a:r>
            <a:r>
              <a:rPr lang="ru-RU" sz="1600" dirty="0" smtClean="0"/>
              <a:t>из числа </a:t>
            </a:r>
            <a:r>
              <a:rPr lang="ru-RU" sz="1600" dirty="0"/>
              <a:t>детей-сирот и детей, оставшихся без попечения </a:t>
            </a:r>
            <a:r>
              <a:rPr lang="ru-RU" sz="1600" dirty="0" smtClean="0"/>
              <a:t>родителей;</a:t>
            </a:r>
            <a:endParaRPr lang="ru-RU" sz="1600" dirty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Выполнение </a:t>
            </a:r>
            <a:r>
              <a:rPr lang="ru-RU" sz="1600" dirty="0"/>
              <a:t>отдельных государственных полномочий по </a:t>
            </a:r>
            <a:r>
              <a:rPr lang="ru-RU" sz="1600" dirty="0" smtClean="0"/>
              <a:t>осуществлению деятельности </a:t>
            </a:r>
            <a:r>
              <a:rPr lang="ru-RU" sz="1600" dirty="0"/>
              <a:t>по опеке и попечительству.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98580" y="0"/>
            <a:ext cx="8546840" cy="9616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600" b="1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</a:p>
          <a:p>
            <a:pPr algn="ctr"/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«МЕРЫ СОЦИАЛЬНОЙ ПОДДЕРЖКИ ДЕТЕЙ-СИРОТ И ДЕТЕЙ, ОСТАВШИХСЯ БЕЗ</a:t>
            </a:r>
          </a:p>
          <a:p>
            <a:pPr algn="ctr"/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ПОПЕЧЕНИЯ РОДИТЕЛЕЙ, И ЛИЦ ИЗ ИХ ЧИСЛА В МИРНИНСКОМ РАЙОНЕ» на 2024-2028 годы</a:t>
            </a:r>
            <a:r>
              <a:rPr lang="en-US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ru-RU" sz="1600" dirty="0"/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315607" y="4320074"/>
            <a:ext cx="8610600" cy="3416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 </a:t>
            </a:r>
            <a:endParaRPr lang="ru-RU" sz="14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206232"/>
              </p:ext>
            </p:extLst>
          </p:nvPr>
        </p:nvGraphicFramePr>
        <p:xfrm>
          <a:off x="298581" y="4717121"/>
          <a:ext cx="8532000" cy="170592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7160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</a:t>
                      </a:r>
                      <a:r>
                        <a:rPr lang="ru-RU" sz="1400" dirty="0" smtClean="0">
                          <a:effectLst/>
                        </a:rPr>
                        <a:t>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4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 бюджет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78 370,8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95 407,9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77 899,9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78 212,8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76 613,3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901204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      315,1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    315,1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    315,1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   315,1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     300,0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78 685,9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95 723,0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78 215,0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78 527,9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76 913,3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718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25965" y="55985"/>
            <a:ext cx="8910733" cy="7464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за 2024 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«Меры социальной поддержки детей-сирот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и детей, оставшихся без попечения родителей,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и лиц из их числа в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Мирнинском районе на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2024-2028 годы»  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951137"/>
              </p:ext>
            </p:extLst>
          </p:nvPr>
        </p:nvGraphicFramePr>
        <p:xfrm>
          <a:off x="330474" y="1647978"/>
          <a:ext cx="8627084" cy="11225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</a:t>
                      </a:r>
                      <a:r>
                        <a:rPr lang="ru-RU" sz="1400" dirty="0" smtClean="0">
                          <a:effectLst/>
                        </a:rPr>
                        <a:t>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Государственный</a:t>
                      </a:r>
                      <a:r>
                        <a:rPr lang="ru-RU" sz="14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бюджет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78 370,8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78 370,8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1339828"/>
                  </a:ext>
                </a:extLst>
              </a:tr>
              <a:tr h="3055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Бюджет </a:t>
                      </a:r>
                      <a:r>
                        <a:rPr lang="ru-RU" sz="1400" b="0" dirty="0" smtClean="0">
                          <a:effectLst/>
                        </a:rPr>
                        <a:t>МР </a:t>
                      </a:r>
                      <a:r>
                        <a:rPr lang="ru-RU" sz="1400" b="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315,1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315,1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78 685,9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78 685,9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65160" y="1302307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44300" y="3005356"/>
            <a:ext cx="8692398" cy="1062645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В Мирнинском районе количество детей, находящихся под опекой, составляет </a:t>
            </a:r>
            <a:r>
              <a:rPr lang="ru-RU" sz="1400" dirty="0" smtClean="0">
                <a:solidFill>
                  <a:schemeClr val="tx1"/>
                </a:solidFill>
              </a:rPr>
              <a:t>114 </a:t>
            </a:r>
            <a:r>
              <a:rPr lang="ru-RU" sz="1400" dirty="0">
                <a:solidFill>
                  <a:schemeClr val="tx1"/>
                </a:solidFill>
              </a:rPr>
              <a:t>человек, из них </a:t>
            </a:r>
            <a:r>
              <a:rPr lang="ru-RU" sz="1400" dirty="0" smtClean="0">
                <a:solidFill>
                  <a:schemeClr val="tx1"/>
                </a:solidFill>
              </a:rPr>
              <a:t>33 сироты. </a:t>
            </a:r>
            <a:r>
              <a:rPr lang="ru-RU" sz="1400" dirty="0">
                <a:solidFill>
                  <a:schemeClr val="tx1"/>
                </a:solidFill>
              </a:rPr>
              <a:t>В 6-и приемных семьях находятся 15 детей. За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г. опекунами (попечителями) было усыновлено </a:t>
            </a:r>
            <a:r>
              <a:rPr lang="ru-RU" sz="1400" dirty="0" smtClean="0">
                <a:solidFill>
                  <a:schemeClr val="tx1"/>
                </a:solidFill>
              </a:rPr>
              <a:t>3 </a:t>
            </a:r>
            <a:r>
              <a:rPr lang="ru-RU" sz="1400" dirty="0">
                <a:solidFill>
                  <a:schemeClr val="tx1"/>
                </a:solidFill>
              </a:rPr>
              <a:t>детей. Так же в </a:t>
            </a:r>
            <a:r>
              <a:rPr lang="ru-RU" sz="1400" dirty="0" smtClean="0">
                <a:solidFill>
                  <a:schemeClr val="tx1"/>
                </a:solidFill>
              </a:rPr>
              <a:t> отделе опеки и попечительства </a:t>
            </a:r>
            <a:r>
              <a:rPr lang="ru-RU" sz="1400" dirty="0">
                <a:solidFill>
                  <a:schemeClr val="tx1"/>
                </a:solidFill>
              </a:rPr>
              <a:t>состоит на учете </a:t>
            </a:r>
            <a:r>
              <a:rPr lang="ru-RU" sz="1400" dirty="0" smtClean="0">
                <a:solidFill>
                  <a:schemeClr val="tx1"/>
                </a:solidFill>
              </a:rPr>
              <a:t>54 гражданина, </a:t>
            </a:r>
            <a:r>
              <a:rPr lang="ru-RU" sz="1400" dirty="0">
                <a:solidFill>
                  <a:schemeClr val="tx1"/>
                </a:solidFill>
              </a:rPr>
              <a:t>признанных судом недееспособными, 6 взрослых граждан, которым назначено попечительство в форме патронажа.</a:t>
            </a: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30474" y="4338450"/>
            <a:ext cx="8692398" cy="1011851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Важное направление работы семейной политики – повышение эффективности мер поддержки опекунских семей. Предоставляется компенсация расходов на обследование и лечение детей-сирот и детей, оставшихся без попечения родителей, приобретение лекарственных препаратов. В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году </a:t>
            </a:r>
            <a:r>
              <a:rPr lang="ru-RU" sz="1400" dirty="0" smtClean="0">
                <a:solidFill>
                  <a:schemeClr val="tx1"/>
                </a:solidFill>
              </a:rPr>
              <a:t>путевку </a:t>
            </a:r>
            <a:r>
              <a:rPr lang="ru-RU" sz="1400" dirty="0">
                <a:solidFill>
                  <a:schemeClr val="tx1"/>
                </a:solidFill>
              </a:rPr>
              <a:t>в </a:t>
            </a:r>
            <a:r>
              <a:rPr lang="ru-RU" sz="1400" dirty="0" smtClean="0">
                <a:solidFill>
                  <a:schemeClr val="tx1"/>
                </a:solidFill>
              </a:rPr>
              <a:t>летний оздоровительный лагерь </a:t>
            </a:r>
            <a:r>
              <a:rPr lang="ru-RU" sz="1400" dirty="0">
                <a:solidFill>
                  <a:schemeClr val="tx1"/>
                </a:solidFill>
              </a:rPr>
              <a:t>«Орленок</a:t>
            </a:r>
            <a:r>
              <a:rPr lang="ru-RU" sz="1400" dirty="0" smtClean="0">
                <a:solidFill>
                  <a:schemeClr val="tx1"/>
                </a:solidFill>
              </a:rPr>
              <a:t>» получили 12 </a:t>
            </a:r>
            <a:r>
              <a:rPr lang="ru-RU" sz="1400" dirty="0">
                <a:solidFill>
                  <a:schemeClr val="tx1"/>
                </a:solidFill>
              </a:rPr>
              <a:t>человек. 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65160" y="5625788"/>
            <a:ext cx="8692398" cy="885934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Одно из направлений </a:t>
            </a:r>
            <a:r>
              <a:rPr lang="ru-RU" sz="1400" dirty="0" smtClean="0">
                <a:solidFill>
                  <a:schemeClr val="tx1"/>
                </a:solidFill>
              </a:rPr>
              <a:t>программы - </a:t>
            </a:r>
            <a:r>
              <a:rPr lang="ru-RU" sz="1400" dirty="0">
                <a:solidFill>
                  <a:schemeClr val="tx1"/>
                </a:solidFill>
              </a:rPr>
              <a:t>это </a:t>
            </a:r>
            <a:r>
              <a:rPr lang="ru-RU" sz="1400" b="1" dirty="0">
                <a:solidFill>
                  <a:schemeClr val="tx1"/>
                </a:solidFill>
              </a:rPr>
              <a:t>обеспечение жилыми помещениями </a:t>
            </a:r>
            <a:r>
              <a:rPr lang="ru-RU" sz="1400" dirty="0">
                <a:solidFill>
                  <a:schemeClr val="tx1"/>
                </a:solidFill>
              </a:rPr>
              <a:t>граждан из категории детей-сирот и детей, оставшихся без попечения </a:t>
            </a:r>
            <a:r>
              <a:rPr lang="ru-RU" sz="1400" dirty="0" smtClean="0">
                <a:solidFill>
                  <a:schemeClr val="tx1"/>
                </a:solidFill>
              </a:rPr>
              <a:t>родителей. В 2024 </a:t>
            </a:r>
            <a:r>
              <a:rPr lang="ru-RU" sz="1400" dirty="0">
                <a:solidFill>
                  <a:schemeClr val="tx1"/>
                </a:solidFill>
              </a:rPr>
              <a:t>году жилыми помещениями обеспечены </a:t>
            </a:r>
            <a:r>
              <a:rPr lang="ru-RU" sz="1400" dirty="0" smtClean="0">
                <a:solidFill>
                  <a:schemeClr val="tx1"/>
                </a:solidFill>
              </a:rPr>
              <a:t>8 человек (1 </a:t>
            </a:r>
            <a:r>
              <a:rPr lang="ru-RU" sz="1400" dirty="0">
                <a:solidFill>
                  <a:schemeClr val="tx1"/>
                </a:solidFill>
              </a:rPr>
              <a:t>сертификатов, </a:t>
            </a:r>
            <a:r>
              <a:rPr lang="ru-RU" sz="1400" dirty="0" smtClean="0">
                <a:solidFill>
                  <a:schemeClr val="tx1"/>
                </a:solidFill>
              </a:rPr>
              <a:t>7 </a:t>
            </a:r>
            <a:r>
              <a:rPr lang="ru-RU" sz="1400" dirty="0">
                <a:solidFill>
                  <a:schemeClr val="tx1"/>
                </a:solidFill>
              </a:rPr>
              <a:t>жилых помещений на вторичном рынке жилья).</a:t>
            </a:r>
          </a:p>
        </p:txBody>
      </p:sp>
    </p:spTree>
    <p:extLst>
      <p:ext uri="{BB962C8B-B14F-4D97-AF65-F5344CB8AC3E}">
        <p14:creationId xmlns:p14="http://schemas.microsoft.com/office/powerpoint/2010/main" val="278454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260" y="104777"/>
            <a:ext cx="8588375" cy="95567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«РЕАЛИЗАЦИЯ МОЛОДЕЖНОЙ ПОЛИТИКИ В  МИРНИНСКОМ РАЙОНЕ»</a:t>
            </a:r>
            <a:b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907" y="3150350"/>
            <a:ext cx="7515146" cy="3444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70" y="1060451"/>
            <a:ext cx="3905540" cy="30127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9240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260" y="976063"/>
            <a:ext cx="8708413" cy="357881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ЦЕЛЬ: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900" dirty="0" smtClean="0"/>
              <a:t>Создание </a:t>
            </a:r>
            <a:r>
              <a:rPr lang="ru-RU" sz="1900" dirty="0"/>
              <a:t>условий для развития молодёжи Мирнинского района, её самореализации в различных сферах жизнедеятельности, гражданско-патриотического и духовно-нравственного воспитания молодых граждан.</a:t>
            </a:r>
          </a:p>
          <a:p>
            <a:pPr marL="0" indent="0" algn="just">
              <a:buNone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800" dirty="0"/>
              <a:t>: </a:t>
            </a:r>
            <a:endParaRPr lang="ru-RU" sz="1800" dirty="0" smtClean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900" dirty="0"/>
              <a:t>Воспитание гражданственности, патриотизма, преемственности традиций, уважения к отечественной истории, национальным и иным традициям народов Российской </a:t>
            </a:r>
            <a:r>
              <a:rPr lang="ru-RU" sz="1900" dirty="0" smtClean="0"/>
              <a:t>Федерации;</a:t>
            </a:r>
            <a:endParaRPr lang="ru-RU" sz="1900" dirty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900" dirty="0"/>
              <a:t>Оказание содействия деятельности молодёжных общественных объединений и инициатив </a:t>
            </a:r>
            <a:r>
              <a:rPr lang="ru-RU" sz="1900" dirty="0" smtClean="0"/>
              <a:t>молодёжи;</a:t>
            </a:r>
            <a:endParaRPr lang="ru-RU" sz="1900" b="1" dirty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900" dirty="0" smtClean="0"/>
              <a:t>Формирование </a:t>
            </a:r>
            <a:r>
              <a:rPr lang="ru-RU" sz="1900" dirty="0"/>
              <a:t>условий для занятий физической культурой, спортом, содействие здоровому образу жизни </a:t>
            </a:r>
            <a:r>
              <a:rPr lang="ru-RU" sz="1900" dirty="0" smtClean="0"/>
              <a:t>молодёжи;       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900" dirty="0" smtClean="0"/>
              <a:t>Выявление</a:t>
            </a:r>
            <a:r>
              <a:rPr lang="ru-RU" sz="1900" dirty="0"/>
              <a:t>, сопровождение и поддержка одарённой </a:t>
            </a:r>
            <a:r>
              <a:rPr lang="ru-RU" sz="1900" dirty="0" smtClean="0"/>
              <a:t>молодёжи</a:t>
            </a:r>
            <a:r>
              <a:rPr lang="ru-RU" sz="1900" dirty="0"/>
              <a:t>;</a:t>
            </a:r>
            <a:endParaRPr lang="ru-RU" sz="1900" dirty="0" smtClean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900" dirty="0" smtClean="0"/>
              <a:t>Содействие </a:t>
            </a:r>
            <a:r>
              <a:rPr lang="ru-RU" sz="1900" dirty="0"/>
              <a:t>трудоустройству молодых граждан, посредством студенческих </a:t>
            </a:r>
            <a:r>
              <a:rPr lang="ru-RU" sz="1900" dirty="0" smtClean="0"/>
              <a:t>отрядов</a:t>
            </a:r>
            <a:r>
              <a:rPr lang="ru-RU" sz="1900" dirty="0"/>
              <a:t>;</a:t>
            </a:r>
            <a:r>
              <a:rPr lang="ru-RU" sz="1900" dirty="0" smtClean="0"/>
              <a:t> 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900" dirty="0" smtClean="0"/>
              <a:t>Содействие </a:t>
            </a:r>
            <a:r>
              <a:rPr lang="ru-RU" sz="1900" dirty="0"/>
              <a:t>участию молодёжи в добровольческой (волонтёрской) </a:t>
            </a:r>
            <a:r>
              <a:rPr lang="ru-RU" sz="1900" dirty="0" smtClean="0"/>
              <a:t>деятельности</a:t>
            </a:r>
            <a:r>
              <a:rPr lang="ru-RU" sz="1900" dirty="0"/>
              <a:t>;</a:t>
            </a:r>
            <a:endParaRPr lang="ru-RU" sz="1900" dirty="0" smtClean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900" dirty="0" smtClean="0"/>
              <a:t>Предупреждение </a:t>
            </a:r>
            <a:r>
              <a:rPr lang="ru-RU" sz="1900" dirty="0"/>
              <a:t>правонарушений и антиобщественных действий молодёжи</a:t>
            </a:r>
            <a:r>
              <a:rPr lang="ru-RU" sz="1900" dirty="0" smtClean="0"/>
              <a:t>.                                        </a:t>
            </a:r>
            <a:endParaRPr lang="ru-RU" sz="1900" dirty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endParaRPr lang="ru-RU" sz="1900" dirty="0"/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209260" y="4576139"/>
            <a:ext cx="8536709" cy="3416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860991"/>
              </p:ext>
            </p:extLst>
          </p:nvPr>
        </p:nvGraphicFramePr>
        <p:xfrm>
          <a:off x="183426" y="4917771"/>
          <a:ext cx="8532000" cy="134407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4768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baseline="0" dirty="0">
                          <a:effectLst/>
                        </a:rPr>
                        <a:t>Источники финансирования</a:t>
                      </a:r>
                      <a:endParaRPr lang="ru-RU" sz="1400" spc="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baseline="0" dirty="0" smtClean="0">
                          <a:effectLst/>
                        </a:rPr>
                        <a:t>Уточненный</a:t>
                      </a:r>
                      <a:r>
                        <a:rPr lang="en-US" sz="1400" spc="0" baseline="0" dirty="0" smtClean="0">
                          <a:effectLst/>
                        </a:rPr>
                        <a:t> </a:t>
                      </a:r>
                      <a:r>
                        <a:rPr lang="ru-RU" sz="1400" spc="0" baseline="0" dirty="0" smtClean="0">
                          <a:effectLst/>
                        </a:rPr>
                        <a:t>план </a:t>
                      </a:r>
                      <a:br>
                        <a:rPr lang="ru-RU" sz="1400" spc="0" baseline="0" dirty="0" smtClean="0">
                          <a:effectLst/>
                        </a:rPr>
                      </a:br>
                      <a:r>
                        <a:rPr lang="ru-RU" sz="1400" spc="0" baseline="0" dirty="0" smtClean="0">
                          <a:effectLst/>
                        </a:rPr>
                        <a:t>на 2024 </a:t>
                      </a:r>
                      <a:r>
                        <a:rPr lang="ru-RU" sz="1400" spc="0" baseline="0" dirty="0">
                          <a:effectLst/>
                        </a:rPr>
                        <a:t>г.</a:t>
                      </a:r>
                      <a:endParaRPr lang="ru-RU" sz="1400" spc="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0" baseline="0" dirty="0" smtClean="0">
                          <a:effectLst/>
                        </a:rPr>
                        <a:t>Уточненный</a:t>
                      </a:r>
                      <a:r>
                        <a:rPr lang="en-US" sz="1400" spc="0" baseline="0" dirty="0" smtClean="0">
                          <a:effectLst/>
                        </a:rPr>
                        <a:t> </a:t>
                      </a:r>
                      <a:r>
                        <a:rPr lang="ru-RU" sz="1400" spc="0" baseline="0" dirty="0" smtClean="0">
                          <a:effectLst/>
                        </a:rPr>
                        <a:t>план </a:t>
                      </a:r>
                      <a:br>
                        <a:rPr lang="ru-RU" sz="1400" spc="0" baseline="0" dirty="0" smtClean="0">
                          <a:effectLst/>
                        </a:rPr>
                      </a:br>
                      <a:r>
                        <a:rPr lang="ru-RU" sz="1400" spc="0" baseline="0" dirty="0" smtClean="0">
                          <a:effectLst/>
                        </a:rPr>
                        <a:t>на 2025 г.</a:t>
                      </a:r>
                      <a:endParaRPr lang="ru-RU" sz="1400" spc="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0" baseline="0" dirty="0" smtClean="0">
                          <a:effectLst/>
                        </a:rPr>
                        <a:t>Уточненный</a:t>
                      </a:r>
                      <a:r>
                        <a:rPr lang="en-US" sz="1400" spc="0" baseline="0" dirty="0" smtClean="0">
                          <a:effectLst/>
                        </a:rPr>
                        <a:t> </a:t>
                      </a:r>
                      <a:r>
                        <a:rPr lang="ru-RU" sz="1400" spc="0" baseline="0" dirty="0" smtClean="0">
                          <a:effectLst/>
                        </a:rPr>
                        <a:t>план </a:t>
                      </a:r>
                      <a:br>
                        <a:rPr lang="ru-RU" sz="1400" spc="0" baseline="0" dirty="0" smtClean="0">
                          <a:effectLst/>
                        </a:rPr>
                      </a:br>
                      <a:r>
                        <a:rPr lang="ru-RU" sz="1400" spc="0" baseline="0" dirty="0" smtClean="0">
                          <a:effectLst/>
                        </a:rPr>
                        <a:t>на 2026 г.</a:t>
                      </a:r>
                      <a:endParaRPr lang="ru-RU" sz="1400" spc="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0" baseline="0" dirty="0" smtClean="0">
                          <a:effectLst/>
                        </a:rPr>
                        <a:t>План </a:t>
                      </a:r>
                      <a:br>
                        <a:rPr lang="ru-RU" sz="1400" spc="0" baseline="0" dirty="0" smtClean="0">
                          <a:effectLst/>
                        </a:rPr>
                      </a:br>
                      <a:r>
                        <a:rPr lang="ru-RU" sz="1400" spc="0" baseline="0" dirty="0" smtClean="0">
                          <a:effectLst/>
                        </a:rPr>
                        <a:t>на 2027 г.</a:t>
                      </a:r>
                      <a:endParaRPr lang="ru-RU" sz="1400" spc="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0" baseline="0" dirty="0" smtClean="0">
                          <a:effectLst/>
                        </a:rPr>
                        <a:t>План </a:t>
                      </a:r>
                      <a:br>
                        <a:rPr lang="ru-RU" sz="1400" spc="0" baseline="0" dirty="0" smtClean="0">
                          <a:effectLst/>
                        </a:rPr>
                      </a:br>
                      <a:r>
                        <a:rPr lang="ru-RU" sz="1400" spc="0" baseline="0" dirty="0" smtClean="0">
                          <a:effectLst/>
                        </a:rPr>
                        <a:t>на 2028 г.</a:t>
                      </a:r>
                      <a:endParaRPr lang="ru-RU" sz="1400" spc="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5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«Мирнинский </a:t>
                      </a:r>
                      <a:r>
                        <a:rPr lang="ru-RU" sz="1400" dirty="0">
                          <a:effectLst/>
                        </a:rPr>
                        <a:t>район</a:t>
                      </a:r>
                      <a:r>
                        <a:rPr lang="ru-RU" sz="1400" dirty="0" smtClean="0">
                          <a:effectLst/>
                        </a:rPr>
                        <a:t>»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14 131,8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12 458,4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8 377,6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11 877,1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8953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18 370,9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14 131,8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12 458,4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8 377,6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11 877,1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8953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18 370,9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09260" y="104777"/>
            <a:ext cx="8588375" cy="95567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«РЕАЛИЗАЦИЯ МОЛОДЕЖНОЙ ПОЛИТИКИ В  МИРНИНСКОМ РАЙОНЕ»</a:t>
            </a:r>
            <a:b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2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55992" y="-18661"/>
            <a:ext cx="8910733" cy="7464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за 2024 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«Реализация молодежной политики в </a:t>
            </a:r>
            <a:r>
              <a:rPr lang="ru-RU" sz="1800" b="1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Мирнинском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районе» на 2024-2028 годы  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524084"/>
              </p:ext>
            </p:extLst>
          </p:nvPr>
        </p:nvGraphicFramePr>
        <p:xfrm>
          <a:off x="297817" y="1035262"/>
          <a:ext cx="8627084" cy="7296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</a:t>
                      </a:r>
                      <a:r>
                        <a:rPr lang="ru-RU" sz="1400" dirty="0" smtClean="0">
                          <a:effectLst/>
                        </a:rPr>
                        <a:t>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Бюджет </a:t>
                      </a:r>
                      <a:r>
                        <a:rPr lang="ru-RU" sz="1400" b="0" dirty="0" smtClean="0">
                          <a:effectLst/>
                        </a:rPr>
                        <a:t>МР </a:t>
                      </a:r>
                      <a:r>
                        <a:rPr lang="ru-RU" sz="1400" b="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14 131,8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13 992,0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131,8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13 992,0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65160" y="727485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65160" y="2109165"/>
            <a:ext cx="8692398" cy="667756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В рамках реализации мероприятий </a:t>
            </a:r>
            <a:r>
              <a:rPr lang="ru-RU" sz="1400" dirty="0" smtClean="0">
                <a:solidFill>
                  <a:schemeClr val="tx1"/>
                </a:solidFill>
              </a:rPr>
              <a:t>в направлении патриотическое воспитание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32503" y="2897223"/>
            <a:ext cx="8692398" cy="1761863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Основные организационные и культурно-массовые </a:t>
            </a:r>
            <a:r>
              <a:rPr lang="ru-RU" sz="1400" dirty="0" smtClean="0">
                <a:solidFill>
                  <a:schemeClr val="tx1"/>
                </a:solidFill>
              </a:rPr>
              <a:t>мероприятия в 2024 году:</a:t>
            </a:r>
          </a:p>
          <a:p>
            <a:pPr marL="285750" indent="-285750" algn="just">
              <a:buFont typeface="Calibri" panose="020F0502020204030204" pitchFamily="34" charset="0"/>
              <a:buChar char="»"/>
            </a:pPr>
            <a:r>
              <a:rPr lang="ru-RU" sz="1300" dirty="0" smtClean="0">
                <a:solidFill>
                  <a:schemeClr val="tx1"/>
                </a:solidFill>
              </a:rPr>
              <a:t>фестиваль первичных отделений </a:t>
            </a:r>
            <a:r>
              <a:rPr lang="ru-RU" sz="1300" b="1" dirty="0" smtClean="0">
                <a:solidFill>
                  <a:schemeClr val="tx1"/>
                </a:solidFill>
              </a:rPr>
              <a:t>«Движение Первых», </a:t>
            </a:r>
            <a:r>
              <a:rPr lang="ru-RU" sz="1300" dirty="0" smtClean="0">
                <a:solidFill>
                  <a:schemeClr val="tx1"/>
                </a:solidFill>
              </a:rPr>
              <a:t>в котором приняло участие более 75 человек;</a:t>
            </a:r>
            <a:endParaRPr lang="ru-RU" sz="1300" dirty="0">
              <a:solidFill>
                <a:schemeClr val="tx1"/>
              </a:solidFill>
            </a:endParaRPr>
          </a:p>
          <a:p>
            <a:pPr marL="285750" indent="-285750" algn="just">
              <a:buFont typeface="Calibri" panose="020F0502020204030204" pitchFamily="34" charset="0"/>
              <a:buChar char="»"/>
            </a:pPr>
            <a:r>
              <a:rPr lang="ru-RU" sz="1300" dirty="0" smtClean="0">
                <a:solidFill>
                  <a:schemeClr val="tx1"/>
                </a:solidFill>
              </a:rPr>
              <a:t>военно-патриотический </a:t>
            </a:r>
            <a:r>
              <a:rPr lang="ru-RU" sz="1300" dirty="0">
                <a:solidFill>
                  <a:schemeClr val="tx1"/>
                </a:solidFill>
              </a:rPr>
              <a:t>лагерь </a:t>
            </a:r>
            <a:r>
              <a:rPr lang="ru-RU" sz="1300" b="1" dirty="0">
                <a:solidFill>
                  <a:schemeClr val="tx1"/>
                </a:solidFill>
              </a:rPr>
              <a:t>«Честь И</a:t>
            </a:r>
            <a:r>
              <a:rPr lang="ru-RU" sz="1300" b="1" dirty="0" smtClean="0">
                <a:solidFill>
                  <a:schemeClr val="tx1"/>
                </a:solidFill>
              </a:rPr>
              <a:t>мею!»;</a:t>
            </a:r>
          </a:p>
          <a:p>
            <a:pPr marL="285750" indent="-285750" algn="just">
              <a:buFont typeface="Calibri" panose="020F0502020204030204" pitchFamily="34" charset="0"/>
              <a:buChar char="»"/>
            </a:pPr>
            <a:r>
              <a:rPr lang="ru-RU" sz="1300" dirty="0" smtClean="0">
                <a:solidFill>
                  <a:schemeClr val="tx1"/>
                </a:solidFill>
              </a:rPr>
              <a:t>поведены </a:t>
            </a:r>
            <a:r>
              <a:rPr lang="ru-RU" sz="1300" dirty="0">
                <a:solidFill>
                  <a:schemeClr val="tx1"/>
                </a:solidFill>
              </a:rPr>
              <a:t>военно-спортивные игры </a:t>
            </a:r>
            <a:r>
              <a:rPr lang="ru-RU" sz="1300" b="1" dirty="0">
                <a:solidFill>
                  <a:schemeClr val="tx1"/>
                </a:solidFill>
              </a:rPr>
              <a:t>«Зарница</a:t>
            </a:r>
            <a:r>
              <a:rPr lang="ru-RU" sz="1300" dirty="0" smtClean="0">
                <a:solidFill>
                  <a:schemeClr val="tx1"/>
                </a:solidFill>
              </a:rPr>
              <a:t>»;</a:t>
            </a:r>
          </a:p>
          <a:p>
            <a:pPr marL="285750" indent="-285750" algn="just">
              <a:buFont typeface="Calibri" panose="020F0502020204030204" pitchFamily="34" charset="0"/>
              <a:buChar char="»"/>
            </a:pPr>
            <a:r>
              <a:rPr lang="ru-RU" sz="1300" dirty="0" smtClean="0">
                <a:solidFill>
                  <a:schemeClr val="tx1"/>
                </a:solidFill>
              </a:rPr>
              <a:t>состоялся </a:t>
            </a:r>
            <a:r>
              <a:rPr lang="ru-RU" sz="1300" b="1" dirty="0" smtClean="0">
                <a:solidFill>
                  <a:schemeClr val="tx1"/>
                </a:solidFill>
              </a:rPr>
              <a:t>автопробег</a:t>
            </a:r>
            <a:r>
              <a:rPr lang="ru-RU" sz="1300" dirty="0" smtClean="0">
                <a:solidFill>
                  <a:schemeClr val="tx1"/>
                </a:solidFill>
              </a:rPr>
              <a:t>, </a:t>
            </a:r>
            <a:r>
              <a:rPr lang="ru-RU" sz="1300" dirty="0">
                <a:solidFill>
                  <a:schemeClr val="tx1"/>
                </a:solidFill>
              </a:rPr>
              <a:t>посвященный </a:t>
            </a:r>
            <a:r>
              <a:rPr lang="ru-RU" sz="1300" dirty="0" smtClean="0">
                <a:solidFill>
                  <a:schemeClr val="tx1"/>
                </a:solidFill>
              </a:rPr>
              <a:t>дню Республики Саха (Якутия);</a:t>
            </a:r>
          </a:p>
          <a:p>
            <a:pPr marL="285750" indent="-285750" algn="just">
              <a:buFont typeface="Calibri" panose="020F0502020204030204" pitchFamily="34" charset="0"/>
              <a:buChar char="»"/>
            </a:pPr>
            <a:r>
              <a:rPr lang="ru-RU" sz="1300" dirty="0" smtClean="0">
                <a:solidFill>
                  <a:schemeClr val="tx1"/>
                </a:solidFill>
              </a:rPr>
              <a:t>Организована и проведена встреча Героя России Евдокимовым Н.В.</a:t>
            </a:r>
            <a:r>
              <a:rPr lang="ru-RU" sz="1300" b="1" dirty="0" smtClean="0">
                <a:solidFill>
                  <a:schemeClr val="tx1"/>
                </a:solidFill>
              </a:rPr>
              <a:t> </a:t>
            </a:r>
            <a:r>
              <a:rPr lang="ru-RU" sz="1300" dirty="0" smtClean="0">
                <a:solidFill>
                  <a:schemeClr val="tx1"/>
                </a:solidFill>
              </a:rPr>
              <a:t>и др.</a:t>
            </a:r>
          </a:p>
          <a:p>
            <a:pPr indent="177800" algn="just"/>
            <a:r>
              <a:rPr lang="ru-RU" sz="1300" dirty="0">
                <a:solidFill>
                  <a:schemeClr val="tx1"/>
                </a:solidFill>
              </a:rPr>
              <a:t>Общий охват патриотическими </a:t>
            </a:r>
            <a:r>
              <a:rPr lang="ru-RU" sz="1300" dirty="0" smtClean="0">
                <a:solidFill>
                  <a:schemeClr val="tx1"/>
                </a:solidFill>
              </a:rPr>
              <a:t>мероприятиями </a:t>
            </a:r>
            <a:r>
              <a:rPr lang="ru-RU" sz="1300" dirty="0">
                <a:solidFill>
                  <a:schemeClr val="tx1"/>
                </a:solidFill>
              </a:rPr>
              <a:t>составил </a:t>
            </a:r>
            <a:r>
              <a:rPr lang="ru-RU" sz="1300" b="1" dirty="0" smtClean="0">
                <a:solidFill>
                  <a:schemeClr val="tx1"/>
                </a:solidFill>
              </a:rPr>
              <a:t>2 200 человек</a:t>
            </a:r>
            <a:r>
              <a:rPr lang="ru-RU" sz="1300" dirty="0" smtClean="0">
                <a:solidFill>
                  <a:schemeClr val="tx1"/>
                </a:solidFill>
              </a:rPr>
              <a:t>.</a:t>
            </a:r>
            <a:endParaRPr lang="ru-RU" sz="13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32503" y="4841966"/>
            <a:ext cx="8692398" cy="1524000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 hangingPunct="0"/>
            <a:r>
              <a:rPr lang="ru-RU" sz="1300" dirty="0" smtClean="0">
                <a:solidFill>
                  <a:schemeClr val="tx1"/>
                </a:solidFill>
              </a:rPr>
              <a:t>     </a:t>
            </a:r>
            <a:r>
              <a:rPr lang="ru-RU" sz="1300" dirty="0">
                <a:solidFill>
                  <a:schemeClr val="tx1"/>
                </a:solidFill>
              </a:rPr>
              <a:t>В рамках работы по развитию волонтерского движения в </a:t>
            </a:r>
            <a:r>
              <a:rPr lang="ru-RU" sz="1300" dirty="0" smtClean="0">
                <a:solidFill>
                  <a:schemeClr val="tx1"/>
                </a:solidFill>
              </a:rPr>
              <a:t>2024 </a:t>
            </a:r>
            <a:r>
              <a:rPr lang="ru-RU" sz="1300" dirty="0">
                <a:solidFill>
                  <a:schemeClr val="tx1"/>
                </a:solidFill>
              </a:rPr>
              <a:t>году </a:t>
            </a:r>
            <a:r>
              <a:rPr lang="ru-RU" sz="1300" dirty="0" smtClean="0">
                <a:solidFill>
                  <a:schemeClr val="tx1"/>
                </a:solidFill>
              </a:rPr>
              <a:t>с </a:t>
            </a:r>
            <a:r>
              <a:rPr lang="ru-RU" sz="1300" dirty="0">
                <a:solidFill>
                  <a:schemeClr val="tx1"/>
                </a:solidFill>
              </a:rPr>
              <a:t>волонтёрами-медиками организован ряд мастер-классов для учащихся образовательных учреждений.</a:t>
            </a:r>
          </a:p>
          <a:p>
            <a:pPr algn="just" fontAlgn="base" hangingPunct="0"/>
            <a:r>
              <a:rPr lang="ru-RU" sz="1300" dirty="0" smtClean="0">
                <a:solidFill>
                  <a:schemeClr val="tx1"/>
                </a:solidFill>
              </a:rPr>
              <a:t>     В </a:t>
            </a:r>
            <a:r>
              <a:rPr lang="ru-RU" sz="1300" dirty="0">
                <a:solidFill>
                  <a:schemeClr val="tx1"/>
                </a:solidFill>
              </a:rPr>
              <a:t>июне на выпускных были поощрены самые активные подростки, внёсшие существенный вклад в развитие района в социальной сфере и в развитие волонтёрского движения. Ценными сувенирами поощрены 8 школьников и студентов.</a:t>
            </a:r>
          </a:p>
          <a:p>
            <a:pPr indent="177800" algn="just"/>
            <a:r>
              <a:rPr lang="ru-RU" sz="1300" dirty="0" smtClean="0">
                <a:solidFill>
                  <a:schemeClr val="tx1"/>
                </a:solidFill>
              </a:rPr>
              <a:t>В </a:t>
            </a:r>
            <a:r>
              <a:rPr lang="ru-RU" sz="1300" dirty="0">
                <a:solidFill>
                  <a:schemeClr val="tx1"/>
                </a:solidFill>
              </a:rPr>
              <a:t>рамках развития работы добровольных народных дружин получено 2 субсидии на общую сумму более </a:t>
            </a:r>
            <a:r>
              <a:rPr lang="ru-RU" sz="1300" dirty="0" smtClean="0">
                <a:solidFill>
                  <a:schemeClr val="tx1"/>
                </a:solidFill>
              </a:rPr>
              <a:t>442 </a:t>
            </a:r>
            <a:r>
              <a:rPr lang="ru-RU" sz="1300" dirty="0">
                <a:solidFill>
                  <a:schemeClr val="tx1"/>
                </a:solidFill>
              </a:rPr>
              <a:t>тыс. руб.: </a:t>
            </a:r>
            <a:r>
              <a:rPr lang="ru-RU" sz="1300" dirty="0" smtClean="0">
                <a:solidFill>
                  <a:schemeClr val="tx1"/>
                </a:solidFill>
              </a:rPr>
              <a:t>МО </a:t>
            </a:r>
            <a:r>
              <a:rPr lang="ru-RU" sz="1300" dirty="0">
                <a:solidFill>
                  <a:schemeClr val="tx1"/>
                </a:solidFill>
              </a:rPr>
              <a:t>"Поселок Айхал" </a:t>
            </a:r>
            <a:r>
              <a:rPr lang="ru-RU" sz="1300" dirty="0" smtClean="0">
                <a:solidFill>
                  <a:schemeClr val="tx1"/>
                </a:solidFill>
              </a:rPr>
              <a:t>– 351 191,53 </a:t>
            </a:r>
            <a:r>
              <a:rPr lang="ru-RU" sz="1300" dirty="0">
                <a:solidFill>
                  <a:schemeClr val="tx1"/>
                </a:solidFill>
              </a:rPr>
              <a:t>руб</a:t>
            </a:r>
            <a:r>
              <a:rPr lang="ru-RU" sz="1300" dirty="0" smtClean="0">
                <a:solidFill>
                  <a:schemeClr val="tx1"/>
                </a:solidFill>
              </a:rPr>
              <a:t>.; СП «</a:t>
            </a:r>
            <a:r>
              <a:rPr lang="ru-RU" sz="1300" dirty="0" err="1" smtClean="0">
                <a:solidFill>
                  <a:schemeClr val="tx1"/>
                </a:solidFill>
              </a:rPr>
              <a:t>Ботуобуйинский</a:t>
            </a:r>
            <a:r>
              <a:rPr lang="ru-RU" sz="1300" dirty="0" smtClean="0">
                <a:solidFill>
                  <a:schemeClr val="tx1"/>
                </a:solidFill>
              </a:rPr>
              <a:t> наслег» – 91 459,52 руб.  </a:t>
            </a:r>
            <a:endParaRPr lang="ru-RU" sz="1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99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 descr="Новости Якутии: Администрация Мирнинского района приобрел� | 24.12.2020"/>
          <p:cNvSpPr>
            <a:spLocks noChangeAspect="1" noChangeArrowheads="1"/>
          </p:cNvSpPr>
          <p:nvPr/>
        </p:nvSpPr>
        <p:spPr bwMode="auto">
          <a:xfrm>
            <a:off x="5426074" y="2082801"/>
            <a:ext cx="2141531" cy="214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Новости Якутии: Администрация Мирнинского района приобрел� | 24.12.202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8" y="19541"/>
            <a:ext cx="8743372" cy="86536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«СОЗДАНИЕ 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УСЛОВИЙ ДЛЯ ОКАЗАНИЯ МЕДИЦИНСКОЙ ПОМОЩИ НАСЕЛЕНИЮ И 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УКРЕПЛЕНИЯ ОБЩЕСТВЕННОГО ЗДОРОВЬЯ» на 2024-2028 годы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F:\Desktop\врачи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916" y="1026367"/>
            <a:ext cx="4918169" cy="3197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F:\Desktop\медколледж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75" y="4137058"/>
            <a:ext cx="2040229" cy="2514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F:\Desktop\кардиологи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781" y="4156108"/>
            <a:ext cx="2301874" cy="2476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F:\Desktop\подвес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895" y="4224339"/>
            <a:ext cx="1914448" cy="2481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707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8365" y="183779"/>
            <a:ext cx="7200900" cy="360947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996600"/>
                </a:solidFill>
                <a:latin typeface="+mn-lt"/>
                <a:cs typeface="Times New Roman" panose="02020603050405020304" pitchFamily="18" charset="0"/>
              </a:rPr>
              <a:t>ДИНАМИКА НАЛОГОВЫХ ДОХОДОВ </a:t>
            </a:r>
            <a:r>
              <a:rPr lang="ru-RU" sz="2000" b="1" i="1" dirty="0">
                <a:solidFill>
                  <a:srgbClr val="996600"/>
                </a:solidFill>
                <a:latin typeface="+mn-lt"/>
                <a:cs typeface="Times New Roman" panose="02020603050405020304" pitchFamily="18" charset="0"/>
              </a:rPr>
              <a:t>(</a:t>
            </a:r>
            <a:r>
              <a:rPr lang="ru-RU" sz="2000" b="1" i="1" dirty="0" err="1">
                <a:solidFill>
                  <a:srgbClr val="996600"/>
                </a:solidFill>
                <a:latin typeface="+mn-lt"/>
                <a:cs typeface="Times New Roman" panose="02020603050405020304" pitchFamily="18" charset="0"/>
              </a:rPr>
              <a:t>тыс.руб</a:t>
            </a:r>
            <a:r>
              <a:rPr lang="ru-RU" sz="2000" b="1" i="1" dirty="0">
                <a:solidFill>
                  <a:srgbClr val="996600"/>
                </a:solidFill>
                <a:latin typeface="+mn-lt"/>
                <a:cs typeface="Times New Roman" panose="02020603050405020304" pitchFamily="18" charset="0"/>
              </a:rPr>
              <a:t>.)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2293720"/>
              </p:ext>
            </p:extLst>
          </p:nvPr>
        </p:nvGraphicFramePr>
        <p:xfrm>
          <a:off x="156755" y="835804"/>
          <a:ext cx="4557219" cy="2840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727633"/>
              </p:ext>
            </p:extLst>
          </p:nvPr>
        </p:nvGraphicFramePr>
        <p:xfrm>
          <a:off x="4578815" y="814903"/>
          <a:ext cx="4272348" cy="2932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4738517"/>
              </p:ext>
            </p:extLst>
          </p:nvPr>
        </p:nvGraphicFramePr>
        <p:xfrm>
          <a:off x="156755" y="3897343"/>
          <a:ext cx="4300946" cy="2860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6406224"/>
              </p:ext>
            </p:extLst>
          </p:nvPr>
        </p:nvGraphicFramePr>
        <p:xfrm>
          <a:off x="4578815" y="3818612"/>
          <a:ext cx="4312635" cy="2939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85915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458" y="968881"/>
            <a:ext cx="8708413" cy="3239225"/>
          </a:xfrm>
        </p:spPr>
        <p:txBody>
          <a:bodyPr>
            <a:normAutofit fontScale="92500" lnSpcReduction="20000"/>
          </a:bodyPr>
          <a:lstStyle/>
          <a:p>
            <a:pPr marL="0" indent="0" algn="just" fontAlgn="base">
              <a:lnSpc>
                <a:spcPct val="110000"/>
              </a:lnSpc>
              <a:buNone/>
            </a:pP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ЦЕЛЬ:</a:t>
            </a:r>
            <a:r>
              <a:rPr lang="ru-RU" sz="1600" dirty="0"/>
              <a:t> </a:t>
            </a:r>
            <a:r>
              <a:rPr lang="ru-RU" sz="1700" dirty="0"/>
              <a:t>С</a:t>
            </a:r>
            <a:r>
              <a:rPr lang="ru-RU" sz="1700" dirty="0" smtClean="0"/>
              <a:t>оздание </a:t>
            </a:r>
            <a:r>
              <a:rPr lang="ru-RU" sz="1700" dirty="0"/>
              <a:t>условий для обеспечения доступности </a:t>
            </a:r>
            <a:r>
              <a:rPr lang="ru-RU" sz="1700" dirty="0" smtClean="0"/>
              <a:t>оказания качественной </a:t>
            </a:r>
            <a:r>
              <a:rPr lang="ru-RU" sz="1700" dirty="0"/>
              <a:t>медицинской помощи населению </a:t>
            </a:r>
            <a:r>
              <a:rPr lang="ru-RU" sz="1700" dirty="0" smtClean="0"/>
              <a:t>Мирнинского района.</a:t>
            </a:r>
            <a:endParaRPr lang="ru-RU" sz="1700" dirty="0"/>
          </a:p>
          <a:p>
            <a:pPr marL="0" indent="0" algn="just" fontAlgn="base" hangingPunct="0">
              <a:buNone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800" dirty="0"/>
              <a:t>: </a:t>
            </a:r>
            <a:endParaRPr lang="ru-RU" sz="1800" dirty="0" smtClean="0"/>
          </a:p>
          <a:p>
            <a:pPr lvl="0" algn="just" fontAlgn="base" hangingPunct="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700" dirty="0"/>
              <a:t>Создание условий для повышения </a:t>
            </a:r>
            <a:r>
              <a:rPr lang="ru-RU" sz="1700" dirty="0" smtClean="0"/>
              <a:t>укомплектованности кадрами </a:t>
            </a:r>
            <a:r>
              <a:rPr lang="ru-RU" sz="1700" dirty="0"/>
              <a:t>медицинских организаций района и </a:t>
            </a:r>
            <a:r>
              <a:rPr lang="ru-RU" sz="1700" dirty="0" smtClean="0"/>
              <a:t>медицинских кабинетов </a:t>
            </a:r>
            <a:r>
              <a:rPr lang="ru-RU" sz="1700" dirty="0"/>
              <a:t>образовательных </a:t>
            </a:r>
            <a:r>
              <a:rPr lang="ru-RU" sz="1700" dirty="0" smtClean="0"/>
              <a:t>учреждений;</a:t>
            </a:r>
            <a:endParaRPr lang="ru-RU" sz="1700" dirty="0"/>
          </a:p>
          <a:p>
            <a:pPr lvl="0" algn="just" fontAlgn="base" hangingPunct="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700" dirty="0" smtClean="0"/>
              <a:t>Повышение </a:t>
            </a:r>
            <a:r>
              <a:rPr lang="ru-RU" sz="1700" dirty="0"/>
              <a:t>лекарственной обеспеченности населения </a:t>
            </a:r>
            <a:r>
              <a:rPr lang="ru-RU" sz="1700" dirty="0" smtClean="0"/>
              <a:t>и доступности </a:t>
            </a:r>
            <a:r>
              <a:rPr lang="ru-RU" sz="1700" dirty="0"/>
              <a:t>реабилитационной </a:t>
            </a:r>
            <a:r>
              <a:rPr lang="ru-RU" sz="1700" dirty="0" smtClean="0"/>
              <a:t>помощи;</a:t>
            </a:r>
            <a:endParaRPr lang="ru-RU" sz="1700" dirty="0"/>
          </a:p>
          <a:p>
            <a:pPr lvl="0" algn="just" fontAlgn="base" hangingPunct="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700" dirty="0" smtClean="0"/>
              <a:t>Пропаганда </a:t>
            </a:r>
            <a:r>
              <a:rPr lang="ru-RU" sz="1700" dirty="0"/>
              <a:t>и повышение престижа массового </a:t>
            </a:r>
            <a:r>
              <a:rPr lang="ru-RU" sz="1700" dirty="0" smtClean="0"/>
              <a:t>донорства крови </a:t>
            </a:r>
            <a:r>
              <a:rPr lang="ru-RU" sz="1700" dirty="0"/>
              <a:t>и ее </a:t>
            </a:r>
            <a:r>
              <a:rPr lang="ru-RU" sz="1700" dirty="0" smtClean="0"/>
              <a:t>компонентов;</a:t>
            </a:r>
            <a:endParaRPr lang="ru-RU" sz="1700" dirty="0"/>
          </a:p>
          <a:p>
            <a:pPr lvl="0" algn="just" fontAlgn="base" hangingPunct="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700" dirty="0" smtClean="0"/>
              <a:t>Усиление </a:t>
            </a:r>
            <a:r>
              <a:rPr lang="ru-RU" sz="1700" dirty="0"/>
              <a:t>мер профилактики </a:t>
            </a:r>
            <a:r>
              <a:rPr lang="ru-RU" sz="1700" dirty="0" smtClean="0"/>
              <a:t>туберкулеза;</a:t>
            </a:r>
            <a:endParaRPr lang="ru-RU" sz="1700" dirty="0"/>
          </a:p>
          <a:p>
            <a:pPr lvl="0" algn="just" fontAlgn="base" hangingPunct="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700" dirty="0" smtClean="0"/>
              <a:t>Повышение </a:t>
            </a:r>
            <a:r>
              <a:rPr lang="ru-RU" sz="1700" dirty="0"/>
              <a:t>доли выявленных на ранней стадии </a:t>
            </a:r>
            <a:r>
              <a:rPr lang="ru-RU" sz="1700" dirty="0" smtClean="0"/>
              <a:t>социально-значимых заболеваний;</a:t>
            </a:r>
            <a:endParaRPr lang="ru-RU" sz="1700" dirty="0"/>
          </a:p>
          <a:p>
            <a:pPr lvl="0" algn="just" fontAlgn="base" hangingPunct="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700" dirty="0" smtClean="0"/>
              <a:t>Разработка </a:t>
            </a:r>
            <a:r>
              <a:rPr lang="ru-RU" sz="1700" dirty="0"/>
              <a:t>информационных материалов по </a:t>
            </a:r>
            <a:r>
              <a:rPr lang="ru-RU" sz="1700" dirty="0" smtClean="0"/>
              <a:t>санитарно-гигиеническому </a:t>
            </a:r>
            <a:r>
              <a:rPr lang="ru-RU" sz="1700" dirty="0"/>
              <a:t>просвещению </a:t>
            </a:r>
            <a:r>
              <a:rPr lang="ru-RU" sz="1700" dirty="0" smtClean="0"/>
              <a:t>населения.</a:t>
            </a:r>
            <a:r>
              <a:rPr lang="ru-RU" sz="1900" b="1" dirty="0" smtClean="0"/>
              <a:t>                                                                                                                      </a:t>
            </a:r>
            <a:endParaRPr lang="ru-RU" sz="1900" dirty="0"/>
          </a:p>
          <a:p>
            <a:pPr marL="0" indent="0" algn="just">
              <a:lnSpc>
                <a:spcPct val="100000"/>
              </a:lnSpc>
              <a:buClr>
                <a:srgbClr val="C00000"/>
              </a:buClr>
              <a:buNone/>
            </a:pPr>
            <a:endParaRPr lang="ru-RU" sz="1800" dirty="0"/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281225" y="4496896"/>
            <a:ext cx="8619837" cy="3831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731799" y="4503821"/>
            <a:ext cx="10639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Clr>
                <a:srgbClr val="C00000"/>
              </a:buClr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3729"/>
              </p:ext>
            </p:extLst>
          </p:nvPr>
        </p:nvGraphicFramePr>
        <p:xfrm>
          <a:off x="263745" y="5057819"/>
          <a:ext cx="8532000" cy="134407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4768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baseline="0" dirty="0">
                          <a:effectLst/>
                        </a:rPr>
                        <a:t>Источники финансирования</a:t>
                      </a:r>
                      <a:endParaRPr lang="ru-RU" sz="1400" spc="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baseline="0" dirty="0" smtClean="0">
                          <a:effectLst/>
                        </a:rPr>
                        <a:t>Уточненный</a:t>
                      </a:r>
                      <a:r>
                        <a:rPr lang="en-US" sz="1400" spc="0" baseline="0" dirty="0" smtClean="0">
                          <a:effectLst/>
                        </a:rPr>
                        <a:t> </a:t>
                      </a:r>
                      <a:r>
                        <a:rPr lang="ru-RU" sz="1400" spc="0" baseline="0" dirty="0" smtClean="0">
                          <a:effectLst/>
                        </a:rPr>
                        <a:t>план </a:t>
                      </a:r>
                      <a:br>
                        <a:rPr lang="ru-RU" sz="1400" spc="0" baseline="0" dirty="0" smtClean="0">
                          <a:effectLst/>
                        </a:rPr>
                      </a:br>
                      <a:r>
                        <a:rPr lang="ru-RU" sz="1400" spc="0" baseline="0" dirty="0" smtClean="0">
                          <a:effectLst/>
                        </a:rPr>
                        <a:t>на 2024 </a:t>
                      </a:r>
                      <a:r>
                        <a:rPr lang="ru-RU" sz="1400" spc="0" baseline="0" dirty="0">
                          <a:effectLst/>
                        </a:rPr>
                        <a:t>г.</a:t>
                      </a:r>
                      <a:endParaRPr lang="ru-RU" sz="1400" spc="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0" baseline="0" dirty="0" smtClean="0">
                          <a:effectLst/>
                        </a:rPr>
                        <a:t>Уточненный</a:t>
                      </a:r>
                      <a:r>
                        <a:rPr lang="en-US" sz="1400" spc="0" baseline="0" dirty="0" smtClean="0">
                          <a:effectLst/>
                        </a:rPr>
                        <a:t> </a:t>
                      </a:r>
                      <a:r>
                        <a:rPr lang="ru-RU" sz="1400" spc="0" baseline="0" dirty="0" smtClean="0">
                          <a:effectLst/>
                        </a:rPr>
                        <a:t>план </a:t>
                      </a:r>
                      <a:br>
                        <a:rPr lang="ru-RU" sz="1400" spc="0" baseline="0" dirty="0" smtClean="0">
                          <a:effectLst/>
                        </a:rPr>
                      </a:br>
                      <a:r>
                        <a:rPr lang="ru-RU" sz="1400" spc="0" baseline="0" dirty="0" smtClean="0">
                          <a:effectLst/>
                        </a:rPr>
                        <a:t>на 2025 г.</a:t>
                      </a:r>
                      <a:endParaRPr lang="ru-RU" sz="1400" spc="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0" baseline="0" dirty="0" smtClean="0">
                          <a:effectLst/>
                        </a:rPr>
                        <a:t>Уточненный</a:t>
                      </a:r>
                      <a:r>
                        <a:rPr lang="en-US" sz="1400" spc="0" baseline="0" dirty="0" smtClean="0">
                          <a:effectLst/>
                        </a:rPr>
                        <a:t> </a:t>
                      </a:r>
                      <a:r>
                        <a:rPr lang="ru-RU" sz="1400" spc="0" baseline="0" dirty="0" smtClean="0">
                          <a:effectLst/>
                        </a:rPr>
                        <a:t>план </a:t>
                      </a:r>
                      <a:br>
                        <a:rPr lang="ru-RU" sz="1400" spc="0" baseline="0" dirty="0" smtClean="0">
                          <a:effectLst/>
                        </a:rPr>
                      </a:br>
                      <a:r>
                        <a:rPr lang="ru-RU" sz="1400" spc="0" baseline="0" dirty="0" smtClean="0">
                          <a:effectLst/>
                        </a:rPr>
                        <a:t>на 2026 г.</a:t>
                      </a:r>
                      <a:endParaRPr lang="ru-RU" sz="1400" spc="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0" baseline="0" dirty="0" smtClean="0">
                          <a:effectLst/>
                        </a:rPr>
                        <a:t>План </a:t>
                      </a:r>
                      <a:br>
                        <a:rPr lang="ru-RU" sz="1400" spc="0" baseline="0" dirty="0" smtClean="0">
                          <a:effectLst/>
                        </a:rPr>
                      </a:br>
                      <a:r>
                        <a:rPr lang="ru-RU" sz="1400" spc="0" baseline="0" dirty="0" smtClean="0">
                          <a:effectLst/>
                        </a:rPr>
                        <a:t>на 2027 г.</a:t>
                      </a:r>
                      <a:endParaRPr lang="ru-RU" sz="1400" spc="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0" baseline="0" dirty="0" smtClean="0">
                          <a:effectLst/>
                        </a:rPr>
                        <a:t>План </a:t>
                      </a:r>
                      <a:br>
                        <a:rPr lang="ru-RU" sz="1400" spc="0" baseline="0" dirty="0" smtClean="0">
                          <a:effectLst/>
                        </a:rPr>
                      </a:br>
                      <a:r>
                        <a:rPr lang="ru-RU" sz="1400" spc="0" baseline="0" dirty="0" smtClean="0">
                          <a:effectLst/>
                        </a:rPr>
                        <a:t>на 2028 г.</a:t>
                      </a:r>
                      <a:endParaRPr lang="ru-RU" sz="1400" spc="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5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«Мирнинский </a:t>
                      </a:r>
                      <a:r>
                        <a:rPr lang="ru-RU" sz="1400" dirty="0">
                          <a:effectLst/>
                        </a:rPr>
                        <a:t>район</a:t>
                      </a:r>
                      <a:r>
                        <a:rPr lang="ru-RU" sz="1400" dirty="0" smtClean="0">
                          <a:effectLst/>
                        </a:rPr>
                        <a:t>»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52 566,3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52 </a:t>
                      </a:r>
                      <a:r>
                        <a:rPr lang="ru-RU" sz="1400" dirty="0" smtClean="0">
                          <a:effectLst/>
                        </a:rPr>
                        <a:t>386,3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7 566,3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7 566,3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8953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6 577,6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52 566,3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52 </a:t>
                      </a:r>
                      <a:r>
                        <a:rPr lang="ru-RU" sz="1400" dirty="0" smtClean="0">
                          <a:effectLst/>
                        </a:rPr>
                        <a:t>386,3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7 566,3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7 566,3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8953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6 577,6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19458" y="19541"/>
            <a:ext cx="8743372" cy="86536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  <a:b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«СОЗДАНИЕ 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УСЛОВИЙ ДЛЯ ОКАЗАНИЯ МЕДИЦИНСКОЙ ПОМОЩИ НАСЕЛЕНИЮ И </a:t>
            </a:r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УКРЕПЛЕНИЯ ОБЩЕСТВЕННОГО ЗДОРОВЬЯ» на 2024-2028 годы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89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>
          <a:xfrm>
            <a:off x="165516" y="-44001"/>
            <a:ext cx="8910733" cy="99004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за 2024 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«Создание  условий  для оказания  медицинской помощи населению и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укрепления общественного здоровья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на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2028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годы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»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300562"/>
              </p:ext>
            </p:extLst>
          </p:nvPr>
        </p:nvGraphicFramePr>
        <p:xfrm>
          <a:off x="297816" y="1282098"/>
          <a:ext cx="8627084" cy="7296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</a:t>
                      </a:r>
                      <a:r>
                        <a:rPr lang="ru-RU" sz="1400" dirty="0" smtClean="0">
                          <a:effectLst/>
                        </a:rPr>
                        <a:t>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Бюджет </a:t>
                      </a:r>
                      <a:r>
                        <a:rPr lang="ru-RU" sz="1400" b="0" dirty="0" smtClean="0">
                          <a:effectLst/>
                        </a:rPr>
                        <a:t>МР </a:t>
                      </a:r>
                      <a:r>
                        <a:rPr lang="ru-RU" sz="1400" b="0" dirty="0">
                          <a:effectLst/>
                        </a:rPr>
                        <a:t>«Мирнинский район» РС (Я)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52 566,3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37 452,1</a:t>
                      </a:r>
                      <a:endParaRPr lang="ru-RU" sz="14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52 566,3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37 452,1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65160" y="925620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65158" y="2203018"/>
            <a:ext cx="8692398" cy="1228188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В рамках </a:t>
            </a:r>
            <a:r>
              <a:rPr lang="ru-RU" sz="1400" dirty="0" smtClean="0">
                <a:solidFill>
                  <a:schemeClr val="tx1"/>
                </a:solidFill>
              </a:rPr>
              <a:t>программы предусмотрены мероприятия </a:t>
            </a:r>
            <a:r>
              <a:rPr lang="ru-RU" sz="1400" b="1" dirty="0" smtClean="0">
                <a:solidFill>
                  <a:schemeClr val="tx1"/>
                </a:solidFill>
              </a:rPr>
              <a:t>по приобретению </a:t>
            </a:r>
            <a:r>
              <a:rPr lang="ru-RU" sz="1400" b="1" dirty="0">
                <a:solidFill>
                  <a:schemeClr val="tx1"/>
                </a:solidFill>
              </a:rPr>
              <a:t>препаратов и изделий медицинского назначения</a:t>
            </a:r>
            <a:r>
              <a:rPr lang="ru-RU" sz="1400" dirty="0">
                <a:solidFill>
                  <a:schemeClr val="tx1"/>
                </a:solidFill>
              </a:rPr>
              <a:t> для проведения </a:t>
            </a:r>
            <a:r>
              <a:rPr lang="ru-RU" sz="1400" dirty="0" smtClean="0">
                <a:solidFill>
                  <a:schemeClr val="tx1"/>
                </a:solidFill>
              </a:rPr>
              <a:t>профилактических </a:t>
            </a:r>
            <a:r>
              <a:rPr lang="ru-RU" sz="1400" dirty="0">
                <a:solidFill>
                  <a:schemeClr val="tx1"/>
                </a:solidFill>
              </a:rPr>
              <a:t>и массовых общественных </a:t>
            </a:r>
            <a:r>
              <a:rPr lang="ru-RU" sz="1400" dirty="0" smtClean="0">
                <a:solidFill>
                  <a:schemeClr val="tx1"/>
                </a:solidFill>
              </a:rPr>
              <a:t>мероприятий. За </a:t>
            </a:r>
            <a:r>
              <a:rPr lang="ru-RU" sz="1400" dirty="0">
                <a:solidFill>
                  <a:schemeClr val="tx1"/>
                </a:solidFill>
              </a:rPr>
              <a:t>счет бюджета района </a:t>
            </a:r>
            <a:r>
              <a:rPr lang="ru-RU" sz="1400" dirty="0" smtClean="0">
                <a:solidFill>
                  <a:schemeClr val="tx1"/>
                </a:solidFill>
              </a:rPr>
              <a:t>были приобретены 2 </a:t>
            </a:r>
            <a:r>
              <a:rPr lang="ru-RU" sz="1400" dirty="0">
                <a:solidFill>
                  <a:schemeClr val="tx1"/>
                </a:solidFill>
              </a:rPr>
              <a:t>системы </a:t>
            </a:r>
            <a:r>
              <a:rPr lang="ru-RU" sz="1400" dirty="0" err="1" smtClean="0">
                <a:solidFill>
                  <a:schemeClr val="tx1"/>
                </a:solidFill>
              </a:rPr>
              <a:t>аудиоскрининга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новорожденных для родильных отделений г. Удачный и п. </a:t>
            </a:r>
            <a:r>
              <a:rPr lang="ru-RU" sz="1400" dirty="0" err="1" smtClean="0">
                <a:solidFill>
                  <a:schemeClr val="tx1"/>
                </a:solidFill>
              </a:rPr>
              <a:t>Айхал</a:t>
            </a:r>
            <a:r>
              <a:rPr lang="ru-RU" sz="1400" dirty="0" smtClean="0">
                <a:solidFill>
                  <a:schemeClr val="tx1"/>
                </a:solidFill>
              </a:rPr>
              <a:t>, аспираторы для стоматологической поликлиники г. Мирного, туберкулин для проведения профилактических противотуберкулезных мероприятий среди детского населения района.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65158" y="3562290"/>
            <a:ext cx="8692398" cy="1001001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 В течение </a:t>
            </a:r>
            <a:r>
              <a:rPr lang="ru-RU" sz="1400" dirty="0" smtClean="0">
                <a:solidFill>
                  <a:schemeClr val="tx1"/>
                </a:solidFill>
              </a:rPr>
              <a:t>2024 </a:t>
            </a:r>
            <a:r>
              <a:rPr lang="ru-RU" sz="1400" dirty="0">
                <a:solidFill>
                  <a:schemeClr val="tx1"/>
                </a:solidFill>
              </a:rPr>
              <a:t>г. продолжалась реализация мероприятий </a:t>
            </a:r>
            <a:r>
              <a:rPr lang="ru-RU" sz="1400" b="1" dirty="0">
                <a:solidFill>
                  <a:schemeClr val="tx1"/>
                </a:solidFill>
              </a:rPr>
              <a:t>по укреплению кадрового потенциала здравоохранения района</a:t>
            </a:r>
            <a:r>
              <a:rPr lang="ru-RU" sz="1400" dirty="0">
                <a:solidFill>
                  <a:schemeClr val="tx1"/>
                </a:solidFill>
              </a:rPr>
              <a:t>. На дополнительные выплаты педагогам отделений ГБПОУ РС (Я) «Якутский медицинский колледж» в г. Мирный и г. Удачный </a:t>
            </a:r>
            <a:r>
              <a:rPr lang="ru-RU" sz="1400" dirty="0" smtClean="0">
                <a:solidFill>
                  <a:schemeClr val="tx1"/>
                </a:solidFill>
              </a:rPr>
              <a:t>потрачено </a:t>
            </a:r>
            <a:r>
              <a:rPr lang="ru-RU" sz="1400" dirty="0">
                <a:solidFill>
                  <a:schemeClr val="tx1"/>
                </a:solidFill>
              </a:rPr>
              <a:t>1 </a:t>
            </a:r>
            <a:r>
              <a:rPr lang="ru-RU" sz="1400" dirty="0" smtClean="0">
                <a:solidFill>
                  <a:schemeClr val="tx1"/>
                </a:solidFill>
              </a:rPr>
              <a:t>594,3 тыс. руб. </a:t>
            </a:r>
            <a:r>
              <a:rPr lang="ru-RU" sz="1400" dirty="0">
                <a:solidFill>
                  <a:schemeClr val="tx1"/>
                </a:solidFill>
              </a:rPr>
              <a:t>в целях привлечения опытных и высокопрофессиональных преподавателей для повышения качества подготовки средних медработников. 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32502" y="4650376"/>
            <a:ext cx="8692398" cy="486853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 smtClean="0">
                <a:solidFill>
                  <a:schemeClr val="tx1"/>
                </a:solidFill>
              </a:rPr>
              <a:t>На </a:t>
            </a:r>
            <a:r>
              <a:rPr lang="ru-RU" sz="1400" dirty="0">
                <a:solidFill>
                  <a:schemeClr val="tx1"/>
                </a:solidFill>
              </a:rPr>
              <a:t>компенсацию расходов льготным категориям населения за приобретение </a:t>
            </a:r>
            <a:r>
              <a:rPr lang="ru-RU" sz="1400" dirty="0" smtClean="0">
                <a:solidFill>
                  <a:schemeClr val="tx1"/>
                </a:solidFill>
              </a:rPr>
              <a:t>лекарств для  </a:t>
            </a:r>
            <a:r>
              <a:rPr lang="ru-RU" sz="1400" dirty="0">
                <a:solidFill>
                  <a:schemeClr val="tx1"/>
                </a:solidFill>
              </a:rPr>
              <a:t>отпуска по бесплатным рецептам и на компенсацию реабилитации для участников СВО </a:t>
            </a:r>
            <a:r>
              <a:rPr lang="ru-RU" sz="1400" dirty="0" smtClean="0">
                <a:solidFill>
                  <a:schemeClr val="tx1"/>
                </a:solidFill>
              </a:rPr>
              <a:t>потрачено 167,4 тыс. </a:t>
            </a:r>
            <a:r>
              <a:rPr lang="ru-RU" sz="1400" dirty="0">
                <a:solidFill>
                  <a:schemeClr val="tx1"/>
                </a:solidFill>
              </a:rPr>
              <a:t>руб.</a:t>
            </a: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232502" y="5308483"/>
            <a:ext cx="8692398" cy="567717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 smtClean="0">
                <a:solidFill>
                  <a:schemeClr val="tx1"/>
                </a:solidFill>
              </a:rPr>
              <a:t>В 2024 </a:t>
            </a:r>
            <a:r>
              <a:rPr lang="ru-RU" sz="1400" dirty="0">
                <a:solidFill>
                  <a:schemeClr val="tx1"/>
                </a:solidFill>
              </a:rPr>
              <a:t>г. </a:t>
            </a:r>
            <a:r>
              <a:rPr lang="ru-RU" sz="1400" dirty="0" smtClean="0">
                <a:solidFill>
                  <a:schemeClr val="tx1"/>
                </a:solidFill>
              </a:rPr>
              <a:t>звание </a:t>
            </a:r>
            <a:r>
              <a:rPr lang="ru-RU" sz="1400" b="1" dirty="0">
                <a:solidFill>
                  <a:schemeClr val="tx1"/>
                </a:solidFill>
              </a:rPr>
              <a:t>«Почетный донор Мирнинского района</a:t>
            </a:r>
            <a:r>
              <a:rPr lang="ru-RU" sz="1400" b="1" dirty="0" smtClean="0">
                <a:solidFill>
                  <a:schemeClr val="tx1"/>
                </a:solidFill>
              </a:rPr>
              <a:t>»</a:t>
            </a:r>
            <a:r>
              <a:rPr lang="ru-RU" sz="1400" dirty="0" smtClean="0">
                <a:solidFill>
                  <a:schemeClr val="tx1"/>
                </a:solidFill>
              </a:rPr>
              <a:t> получили </a:t>
            </a:r>
            <a:r>
              <a:rPr lang="ru-RU" sz="1400" dirty="0">
                <a:solidFill>
                  <a:schemeClr val="tx1"/>
                </a:solidFill>
              </a:rPr>
              <a:t>2 кадровых донора с единовременной выплатой 15 тыс. руб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65158" y="6047453"/>
            <a:ext cx="8692398" cy="661595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b="1" dirty="0" smtClean="0">
                <a:solidFill>
                  <a:schemeClr val="tx1"/>
                </a:solidFill>
              </a:rPr>
              <a:t>20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вновь прибывшим в район </a:t>
            </a:r>
            <a:r>
              <a:rPr lang="ru-RU" sz="1400" dirty="0" smtClean="0">
                <a:solidFill>
                  <a:schemeClr val="tx1"/>
                </a:solidFill>
              </a:rPr>
              <a:t>врачам выплачено по </a:t>
            </a:r>
            <a:r>
              <a:rPr lang="ru-RU" sz="1400" b="1" dirty="0">
                <a:solidFill>
                  <a:schemeClr val="tx1"/>
                </a:solidFill>
              </a:rPr>
              <a:t>1 </a:t>
            </a:r>
            <a:r>
              <a:rPr lang="ru-RU" sz="1400" b="1" dirty="0" smtClean="0">
                <a:solidFill>
                  <a:schemeClr val="tx1"/>
                </a:solidFill>
              </a:rPr>
              <a:t>500,0 тыс. руб</a:t>
            </a:r>
            <a:r>
              <a:rPr lang="ru-RU" sz="1400" dirty="0" smtClean="0">
                <a:solidFill>
                  <a:schemeClr val="tx1"/>
                </a:solidFill>
              </a:rPr>
              <a:t>. (1 000, тыс. руб.  за счет бюджета района, 500,0 тыс. руб. за счет средств АК «АЛРОСА» (ПАО)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74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17794" y="78743"/>
            <a:ext cx="8708413" cy="91030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</a:p>
          <a:p>
            <a:pPr algn="ctr"/>
            <a:r>
              <a:rPr lang="ru-RU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ПРОФИЛАКТИКА </a:t>
            </a: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БЕЗНАДЗОРНОСТИ И ПРАВОНАРУШЕНИЙ СРЕДИ НЕСОВЕРШЕННОЛЕТНИХ»</a:t>
            </a: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endParaRPr lang="ru-RU" sz="1800" dirty="0"/>
          </a:p>
        </p:txBody>
      </p:sp>
      <p:pic>
        <p:nvPicPr>
          <p:cNvPr id="6" name="Рисунок 5" descr="D:\Загрузки\WhatsApp Image 2024-02-19 at 15.01.55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491" y="989045"/>
            <a:ext cx="5645019" cy="3517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:\Загрузки\WhatsApp Image 2024-02-19 at 15.39.44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804" y="4618653"/>
            <a:ext cx="3598429" cy="205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:\Загрузки\WhatsApp Image 2024-02-19 at 15.33.40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79" y="4618653"/>
            <a:ext cx="3354654" cy="205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26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792" y="1045029"/>
            <a:ext cx="8708413" cy="2761861"/>
          </a:xfrm>
        </p:spPr>
        <p:txBody>
          <a:bodyPr>
            <a:normAutofit/>
          </a:bodyPr>
          <a:lstStyle/>
          <a:p>
            <a:pPr marL="0" indent="0" algn="just" fontAlgn="base" hangingPunct="0"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16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600" dirty="0" smtClean="0"/>
              <a:t>Оказание </a:t>
            </a:r>
            <a:r>
              <a:rPr lang="ru-RU" sz="1600" dirty="0"/>
              <a:t>комплексных мер профилактики безнадзорности </a:t>
            </a:r>
            <a:r>
              <a:rPr lang="ru-RU" sz="1600" dirty="0" smtClean="0"/>
              <a:t>и правонарушений </a:t>
            </a:r>
            <a:r>
              <a:rPr lang="ru-RU" sz="1600" dirty="0"/>
              <a:t>несовершеннолетних, защиты их прав, </a:t>
            </a:r>
            <a:r>
              <a:rPr lang="ru-RU" sz="1600" dirty="0" smtClean="0"/>
              <a:t>социальной реабилитации </a:t>
            </a:r>
            <a:r>
              <a:rPr lang="ru-RU" sz="1600" dirty="0"/>
              <a:t>и адаптации</a:t>
            </a:r>
            <a:r>
              <a:rPr lang="ru-RU" sz="1600" dirty="0" smtClean="0"/>
              <a:t>.</a:t>
            </a:r>
          </a:p>
          <a:p>
            <a:pPr marL="0" indent="0" algn="just" fontAlgn="base" hangingPunct="0"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600" dirty="0"/>
              <a:t>: </a:t>
            </a:r>
            <a:endParaRPr lang="ru-RU" sz="1600" dirty="0" smtClean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Организация работы, направленной на снижение </a:t>
            </a:r>
            <a:r>
              <a:rPr lang="ru-RU" sz="1600" dirty="0" smtClean="0"/>
              <a:t>уровня правонарушений </a:t>
            </a:r>
            <a:r>
              <a:rPr lang="ru-RU" sz="1600" dirty="0"/>
              <a:t>и преступлений среди </a:t>
            </a:r>
            <a:r>
              <a:rPr lang="ru-RU" sz="1600" dirty="0" smtClean="0"/>
              <a:t>несовершеннолетних, состоящих на учете в Районной комиссии по делам несовершеннолетних МР </a:t>
            </a:r>
            <a:r>
              <a:rPr lang="ru-RU" sz="1600" dirty="0"/>
              <a:t>«Мирнинский район» РС(Я);</a:t>
            </a:r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 smtClean="0"/>
              <a:t>Организация </a:t>
            </a:r>
            <a:r>
              <a:rPr lang="ru-RU" sz="1600" dirty="0"/>
              <a:t>дополнительной занятости несовершеннолетних</a:t>
            </a:r>
            <a:r>
              <a:rPr lang="ru-RU" sz="1600" dirty="0" smtClean="0"/>
              <a:t>;</a:t>
            </a:r>
            <a:endParaRPr lang="ru-RU" sz="1900" b="1" dirty="0"/>
          </a:p>
          <a:p>
            <a:pPr lvl="0"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Проведение профилактической работы направленной на </a:t>
            </a:r>
            <a:r>
              <a:rPr lang="ru-RU" sz="1600" dirty="0" smtClean="0"/>
              <a:t>снижение алкоголизации </a:t>
            </a:r>
            <a:r>
              <a:rPr lang="ru-RU" sz="1600" dirty="0"/>
              <a:t>детского населения и родителей, </a:t>
            </a:r>
            <a:r>
              <a:rPr lang="ru-RU" sz="1600" dirty="0" smtClean="0"/>
              <a:t>имеющих несовершеннолетних </a:t>
            </a:r>
            <a:r>
              <a:rPr lang="ru-RU" sz="1600" dirty="0"/>
              <a:t>детей, профилактика семейного неблагополучия</a:t>
            </a:r>
            <a:r>
              <a:rPr lang="ru-RU" sz="1600" dirty="0" smtClean="0"/>
              <a:t>.                 </a:t>
            </a:r>
            <a:endParaRPr lang="ru-RU" sz="1600" dirty="0"/>
          </a:p>
          <a:p>
            <a:pPr marL="0" indent="0" algn="just">
              <a:lnSpc>
                <a:spcPct val="100000"/>
              </a:lnSpc>
              <a:buClr>
                <a:srgbClr val="C00000"/>
              </a:buClr>
              <a:buNone/>
            </a:pPr>
            <a:endParaRPr lang="ru-RU" sz="1600" dirty="0"/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305998" y="3962959"/>
            <a:ext cx="8717108" cy="3416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705528"/>
              </p:ext>
            </p:extLst>
          </p:nvPr>
        </p:nvGraphicFramePr>
        <p:xfrm>
          <a:off x="305998" y="4460660"/>
          <a:ext cx="8532000" cy="165307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4768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baseline="0" dirty="0">
                          <a:effectLst/>
                        </a:rPr>
                        <a:t>Источники финансирования</a:t>
                      </a:r>
                      <a:endParaRPr lang="ru-RU" sz="1400" spc="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baseline="0" dirty="0" smtClean="0">
                          <a:effectLst/>
                        </a:rPr>
                        <a:t>Уточненный</a:t>
                      </a:r>
                      <a:r>
                        <a:rPr lang="en-US" sz="1400" spc="0" baseline="0" dirty="0" smtClean="0">
                          <a:effectLst/>
                        </a:rPr>
                        <a:t> </a:t>
                      </a:r>
                      <a:r>
                        <a:rPr lang="ru-RU" sz="1400" spc="0" baseline="0" dirty="0" smtClean="0">
                          <a:effectLst/>
                        </a:rPr>
                        <a:t>план </a:t>
                      </a:r>
                      <a:br>
                        <a:rPr lang="ru-RU" sz="1400" spc="0" baseline="0" dirty="0" smtClean="0">
                          <a:effectLst/>
                        </a:rPr>
                      </a:br>
                      <a:r>
                        <a:rPr lang="ru-RU" sz="1400" spc="0" baseline="0" dirty="0" smtClean="0">
                          <a:effectLst/>
                        </a:rPr>
                        <a:t>на 2024 </a:t>
                      </a:r>
                      <a:r>
                        <a:rPr lang="ru-RU" sz="1400" spc="0" baseline="0" dirty="0">
                          <a:effectLst/>
                        </a:rPr>
                        <a:t>г.</a:t>
                      </a:r>
                      <a:endParaRPr lang="ru-RU" sz="1400" spc="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0" baseline="0" dirty="0" smtClean="0">
                          <a:effectLst/>
                        </a:rPr>
                        <a:t>Уточненный</a:t>
                      </a:r>
                      <a:r>
                        <a:rPr lang="en-US" sz="1400" spc="0" baseline="0" dirty="0" smtClean="0">
                          <a:effectLst/>
                        </a:rPr>
                        <a:t> </a:t>
                      </a:r>
                      <a:r>
                        <a:rPr lang="ru-RU" sz="1400" spc="0" baseline="0" dirty="0" smtClean="0">
                          <a:effectLst/>
                        </a:rPr>
                        <a:t>план </a:t>
                      </a:r>
                      <a:br>
                        <a:rPr lang="ru-RU" sz="1400" spc="0" baseline="0" dirty="0" smtClean="0">
                          <a:effectLst/>
                        </a:rPr>
                      </a:br>
                      <a:r>
                        <a:rPr lang="ru-RU" sz="1400" spc="0" baseline="0" dirty="0" smtClean="0">
                          <a:effectLst/>
                        </a:rPr>
                        <a:t>на 2025 г.</a:t>
                      </a:r>
                      <a:endParaRPr lang="ru-RU" sz="1400" spc="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0" baseline="0" dirty="0" smtClean="0">
                          <a:effectLst/>
                        </a:rPr>
                        <a:t>Уточненный</a:t>
                      </a:r>
                      <a:r>
                        <a:rPr lang="en-US" sz="1400" spc="0" baseline="0" dirty="0" smtClean="0">
                          <a:effectLst/>
                        </a:rPr>
                        <a:t> </a:t>
                      </a:r>
                      <a:r>
                        <a:rPr lang="ru-RU" sz="1400" spc="0" baseline="0" dirty="0" smtClean="0">
                          <a:effectLst/>
                        </a:rPr>
                        <a:t>план </a:t>
                      </a:r>
                      <a:br>
                        <a:rPr lang="ru-RU" sz="1400" spc="0" baseline="0" dirty="0" smtClean="0">
                          <a:effectLst/>
                        </a:rPr>
                      </a:br>
                      <a:r>
                        <a:rPr lang="ru-RU" sz="1400" spc="0" baseline="0" dirty="0" smtClean="0">
                          <a:effectLst/>
                        </a:rPr>
                        <a:t>на 2026 г.</a:t>
                      </a:r>
                      <a:endParaRPr lang="ru-RU" sz="1400" spc="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0" baseline="0" dirty="0" smtClean="0">
                          <a:effectLst/>
                        </a:rPr>
                        <a:t>План </a:t>
                      </a:r>
                      <a:br>
                        <a:rPr lang="ru-RU" sz="1400" spc="0" baseline="0" dirty="0" smtClean="0">
                          <a:effectLst/>
                        </a:rPr>
                      </a:br>
                      <a:r>
                        <a:rPr lang="ru-RU" sz="1400" spc="0" baseline="0" dirty="0" smtClean="0">
                          <a:effectLst/>
                        </a:rPr>
                        <a:t>на 2027 г.</a:t>
                      </a:r>
                      <a:endParaRPr lang="ru-RU" sz="1400" spc="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spc="0" baseline="0" dirty="0" smtClean="0">
                          <a:effectLst/>
                        </a:rPr>
                        <a:t>План </a:t>
                      </a:r>
                      <a:br>
                        <a:rPr lang="ru-RU" sz="1400" spc="0" baseline="0" dirty="0" smtClean="0">
                          <a:effectLst/>
                        </a:rPr>
                      </a:br>
                      <a:r>
                        <a:rPr lang="ru-RU" sz="1400" spc="0" baseline="0" dirty="0" smtClean="0">
                          <a:effectLst/>
                        </a:rPr>
                        <a:t>на 2028 г.</a:t>
                      </a:r>
                      <a:endParaRPr lang="ru-RU" sz="1400" spc="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3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 бюджет РС (Я)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6 296,6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 </a:t>
                      </a:r>
                      <a:r>
                        <a:rPr lang="ru-RU" sz="1400" dirty="0" smtClean="0">
                          <a:effectLst/>
                        </a:rPr>
                        <a:t>632,3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6 296,6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6 296,6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5 461,7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1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Бюджет МР «Мирнинский район»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475,0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640,0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990,0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990,0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660,0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1866123"/>
                  </a:ext>
                </a:extLst>
              </a:tr>
              <a:tr h="188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6 771,6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7 272,3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7 286,6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7 286,6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8953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6 121,7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217794" y="78743"/>
            <a:ext cx="8708413" cy="91030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</a:t>
            </a:r>
            <a:r>
              <a:rPr lang="ru-RU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ПРОГРАММА</a:t>
            </a:r>
          </a:p>
          <a:p>
            <a:pPr algn="ctr"/>
            <a:r>
              <a:rPr lang="ru-RU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ПРОФИЛАКТИКА </a:t>
            </a: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БЕЗНАДЗОРНОСТИ И ПРАВОНАРУШЕНИЙ СРЕДИ НЕСОВЕРШЕННОЛЕТНИХ»</a:t>
            </a: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50080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>
          <a:xfrm>
            <a:off x="155991" y="91102"/>
            <a:ext cx="8910733" cy="7464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за 2024 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«Профилактика безнадзорности и правонарушений среди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несовершеннолетних на 2024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-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2028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годы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»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518268"/>
              </p:ext>
            </p:extLst>
          </p:nvPr>
        </p:nvGraphicFramePr>
        <p:xfrm>
          <a:off x="330472" y="1465578"/>
          <a:ext cx="8627084" cy="9435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</a:t>
                      </a:r>
                      <a:r>
                        <a:rPr lang="ru-RU" sz="1400" dirty="0" smtClean="0">
                          <a:effectLst/>
                        </a:rPr>
                        <a:t>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Государственный бюджет</a:t>
                      </a:r>
                      <a:r>
                        <a:rPr lang="ru-RU" sz="12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РС (Я)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6 296,6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6 296,6</a:t>
                      </a:r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3956815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Бюджет </a:t>
                      </a:r>
                      <a:r>
                        <a:rPr lang="ru-RU" sz="1200" b="0" dirty="0" smtClean="0">
                          <a:effectLst/>
                        </a:rPr>
                        <a:t>МР </a:t>
                      </a:r>
                      <a:r>
                        <a:rPr lang="ru-RU" sz="1200" b="0" dirty="0">
                          <a:effectLst/>
                        </a:rPr>
                        <a:t>«Мирнинский район» РС (Я)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475,0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475,0</a:t>
                      </a:r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6 771,6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6 771,6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65158" y="1027897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65158" y="2779744"/>
            <a:ext cx="8692398" cy="1053913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Мероприятия в рамках </a:t>
            </a:r>
            <a:r>
              <a:rPr lang="ru-RU" sz="1400" dirty="0" smtClean="0">
                <a:solidFill>
                  <a:schemeClr val="tx1"/>
                </a:solidFill>
              </a:rPr>
              <a:t>программы позволили </a:t>
            </a:r>
            <a:r>
              <a:rPr lang="ru-RU" sz="1400" dirty="0">
                <a:solidFill>
                  <a:schemeClr val="tx1"/>
                </a:solidFill>
              </a:rPr>
              <a:t>реализовать необходимые мероприятия по оказанию помощи </a:t>
            </a:r>
            <a:r>
              <a:rPr lang="ru-RU" sz="1400" b="1" dirty="0">
                <a:solidFill>
                  <a:schemeClr val="tx1"/>
                </a:solidFill>
              </a:rPr>
              <a:t>7</a:t>
            </a:r>
            <a:r>
              <a:rPr lang="ru-RU" sz="1400" b="1" dirty="0" smtClean="0">
                <a:solidFill>
                  <a:schemeClr val="tx1"/>
                </a:solidFill>
              </a:rPr>
              <a:t> </a:t>
            </a:r>
            <a:r>
              <a:rPr lang="ru-RU" sz="1400" b="1" dirty="0">
                <a:solidFill>
                  <a:schemeClr val="tx1"/>
                </a:solidFill>
              </a:rPr>
              <a:t>детям «группы риска» </a:t>
            </a:r>
            <a:r>
              <a:rPr lang="ru-RU" sz="1400" dirty="0">
                <a:solidFill>
                  <a:schemeClr val="tx1"/>
                </a:solidFill>
              </a:rPr>
              <a:t>в получении дополнительной профессии в </a:t>
            </a:r>
            <a:r>
              <a:rPr lang="ru-RU" sz="1400" dirty="0" smtClean="0">
                <a:solidFill>
                  <a:schemeClr val="tx1"/>
                </a:solidFill>
              </a:rPr>
              <a:t>МАОУ «СОШ </a:t>
            </a:r>
            <a:r>
              <a:rPr lang="ru-RU" sz="1400" dirty="0">
                <a:solidFill>
                  <a:schemeClr val="tx1"/>
                </a:solidFill>
              </a:rPr>
              <a:t>№</a:t>
            </a:r>
            <a:r>
              <a:rPr lang="ru-RU" sz="1400" dirty="0" smtClean="0">
                <a:solidFill>
                  <a:schemeClr val="tx1"/>
                </a:solidFill>
              </a:rPr>
              <a:t>8» </a:t>
            </a:r>
            <a:r>
              <a:rPr lang="ru-RU" sz="1400" dirty="0">
                <a:solidFill>
                  <a:schemeClr val="tx1"/>
                </a:solidFill>
              </a:rPr>
              <a:t>с углубленным изучением технологического профиля» по направлениям: водитель категории «В», автослесарь, парикмахер, маникюрша, делопроизводитель, кассир, в размере </a:t>
            </a:r>
            <a:r>
              <a:rPr lang="ru-RU" sz="1400" dirty="0" smtClean="0">
                <a:solidFill>
                  <a:schemeClr val="tx1"/>
                </a:solidFill>
              </a:rPr>
              <a:t>55,4 тыс.  руб.   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97816" y="4177893"/>
            <a:ext cx="8692398" cy="944502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>
                <a:solidFill>
                  <a:schemeClr val="tx1"/>
                </a:solidFill>
              </a:rPr>
              <a:t>Комиссией для прохождения лечения от алкогольной зависимости в наркологическое отделении ГБУ РС(Я) «МЦРБ» было направлено 84 родителя, состоящих на учете в органах и учреждениях системы профилактики. Также для лечения были приобретены лекарственные препараты на сумму 90,0 тыс. руб.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65158" y="5277727"/>
            <a:ext cx="8692398" cy="1141735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 smtClean="0">
                <a:solidFill>
                  <a:schemeClr val="tx1"/>
                </a:solidFill>
              </a:rPr>
              <a:t>В отчетном году на </a:t>
            </a:r>
            <a:r>
              <a:rPr lang="ru-RU" sz="1400" dirty="0">
                <a:solidFill>
                  <a:schemeClr val="tx1"/>
                </a:solidFill>
              </a:rPr>
              <a:t>сумму </a:t>
            </a:r>
            <a:r>
              <a:rPr lang="ru-RU" sz="1400" b="1" dirty="0" smtClean="0">
                <a:solidFill>
                  <a:schemeClr val="tx1"/>
                </a:solidFill>
              </a:rPr>
              <a:t>329,6 тыс. руб.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были приобретены тесты для аппарата анализатора </a:t>
            </a:r>
            <a:r>
              <a:rPr lang="ru-RU" sz="1400" dirty="0" err="1">
                <a:solidFill>
                  <a:schemeClr val="tx1"/>
                </a:solidFill>
              </a:rPr>
              <a:t>видеоцифрового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err="1">
                <a:solidFill>
                  <a:schemeClr val="tx1"/>
                </a:solidFill>
              </a:rPr>
              <a:t>иммунохроматографического</a:t>
            </a:r>
            <a:r>
              <a:rPr lang="ru-RU" sz="1400" dirty="0">
                <a:solidFill>
                  <a:schemeClr val="tx1"/>
                </a:solidFill>
              </a:rPr>
              <a:t> для определения от 2 до 12 видов наркотических веществ и их метаболитов в моче ребенка. Выявляемые вещества: морфин, марихуана, </a:t>
            </a:r>
            <a:r>
              <a:rPr lang="ru-RU" sz="1400" dirty="0" err="1">
                <a:solidFill>
                  <a:schemeClr val="tx1"/>
                </a:solidFill>
              </a:rPr>
              <a:t>амфетамин</a:t>
            </a:r>
            <a:r>
              <a:rPr lang="ru-RU" sz="1400" dirty="0">
                <a:solidFill>
                  <a:schemeClr val="tx1"/>
                </a:solidFill>
              </a:rPr>
              <a:t>, </a:t>
            </a:r>
            <a:r>
              <a:rPr lang="ru-RU" sz="1400" dirty="0" err="1">
                <a:solidFill>
                  <a:schemeClr val="tx1"/>
                </a:solidFill>
              </a:rPr>
              <a:t>бензодиазепин</a:t>
            </a:r>
            <a:r>
              <a:rPr lang="ru-RU" sz="1400" dirty="0">
                <a:solidFill>
                  <a:schemeClr val="tx1"/>
                </a:solidFill>
              </a:rPr>
              <a:t>, </a:t>
            </a:r>
            <a:r>
              <a:rPr lang="ru-RU" sz="1400" dirty="0" err="1">
                <a:solidFill>
                  <a:schemeClr val="tx1"/>
                </a:solidFill>
              </a:rPr>
              <a:t>барбирутары</a:t>
            </a:r>
            <a:r>
              <a:rPr lang="ru-RU" sz="1400" dirty="0">
                <a:solidFill>
                  <a:schemeClr val="tx1"/>
                </a:solidFill>
              </a:rPr>
              <a:t>, кокаин, </a:t>
            </a:r>
            <a:r>
              <a:rPr lang="ru-RU" sz="1400" dirty="0" err="1">
                <a:solidFill>
                  <a:schemeClr val="tx1"/>
                </a:solidFill>
              </a:rPr>
              <a:t>метамфетамин</a:t>
            </a:r>
            <a:r>
              <a:rPr lang="ru-RU" sz="1400" dirty="0">
                <a:solidFill>
                  <a:schemeClr val="tx1"/>
                </a:solidFill>
              </a:rPr>
              <a:t>, </a:t>
            </a:r>
            <a:r>
              <a:rPr lang="ru-RU" sz="1400" dirty="0" err="1">
                <a:solidFill>
                  <a:schemeClr val="tx1"/>
                </a:solidFill>
              </a:rPr>
              <a:t>метадон</a:t>
            </a:r>
            <a:r>
              <a:rPr lang="ru-RU" sz="1400" dirty="0">
                <a:solidFill>
                  <a:schemeClr val="tx1"/>
                </a:solidFill>
              </a:rPr>
              <a:t>, </a:t>
            </a:r>
            <a:r>
              <a:rPr lang="ru-RU" sz="1400" dirty="0" err="1">
                <a:solidFill>
                  <a:schemeClr val="tx1"/>
                </a:solidFill>
              </a:rPr>
              <a:t>фенциклидин</a:t>
            </a:r>
            <a:r>
              <a:rPr lang="ru-RU" sz="1400" dirty="0">
                <a:solidFill>
                  <a:schemeClr val="tx1"/>
                </a:solidFill>
              </a:rPr>
              <a:t>, МДМА, спайс, </a:t>
            </a:r>
            <a:r>
              <a:rPr lang="ru-RU" sz="1400" dirty="0" err="1">
                <a:solidFill>
                  <a:schemeClr val="tx1"/>
                </a:solidFill>
              </a:rPr>
              <a:t>котинин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053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161" descr="ma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654" y="1252089"/>
            <a:ext cx="6986971" cy="50206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11968" y="111127"/>
            <a:ext cx="8873412" cy="105727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«ОБЩЕСТВЕННАЯ БЕЗОПАСНОСТЬ, ПРОФИЛАКТИКА ТЕРРОРИЗМА И ЭКСТРЕМИЗМА» на 2024 – 2028 годы</a:t>
            </a:r>
            <a:endParaRPr lang="ru-RU" sz="18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4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328512" y="1373387"/>
            <a:ext cx="8597899" cy="2059991"/>
          </a:xfrm>
        </p:spPr>
        <p:txBody>
          <a:bodyPr>
            <a:normAutofit lnSpcReduction="10000"/>
          </a:bodyPr>
          <a:lstStyle/>
          <a:p>
            <a:pPr marL="0" indent="0" algn="just" fontAlgn="base" hangingPunct="0"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16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600" dirty="0"/>
              <a:t>Обеспечение безопасности населения муниципального образования «Мирнинский район» от угроз криминогенного  и террористического </a:t>
            </a:r>
            <a:r>
              <a:rPr lang="ru-RU" sz="1600" dirty="0" smtClean="0"/>
              <a:t>характера. </a:t>
            </a:r>
          </a:p>
          <a:p>
            <a:pPr marL="0" indent="0" algn="just" fontAlgn="base" hangingPunct="0">
              <a:buNone/>
            </a:pPr>
            <a:r>
              <a:rPr lang="ru-RU" sz="1600" b="1" u="sng" dirty="0" smtClean="0">
                <a:solidFill>
                  <a:schemeClr val="accent2">
                    <a:lumMod val="75000"/>
                  </a:schemeClr>
                </a:solidFill>
              </a:rPr>
              <a:t>ЗАДАЧИ</a:t>
            </a:r>
            <a:r>
              <a:rPr lang="ru-RU" sz="1600" dirty="0"/>
              <a:t>: </a:t>
            </a:r>
            <a:endParaRPr lang="ru-RU" sz="1600" dirty="0" smtClean="0"/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О</a:t>
            </a:r>
            <a:r>
              <a:rPr lang="ru-RU" sz="1600" dirty="0" smtClean="0"/>
              <a:t>рганизация </a:t>
            </a:r>
            <a:r>
              <a:rPr lang="ru-RU" sz="1600" dirty="0"/>
              <a:t>межведомственного взаимодействия на территории муниципального </a:t>
            </a:r>
            <a:r>
              <a:rPr lang="ru-RU" sz="1600" dirty="0" smtClean="0"/>
              <a:t>района </a:t>
            </a:r>
            <a:r>
              <a:rPr lang="ru-RU" sz="1600" dirty="0"/>
              <a:t>«Мирнинский район» </a:t>
            </a:r>
            <a:r>
              <a:rPr lang="ru-RU" sz="1600" dirty="0" smtClean="0"/>
              <a:t>РС(Я), </a:t>
            </a:r>
            <a:r>
              <a:rPr lang="ru-RU" sz="1600" dirty="0"/>
              <a:t>направленного на предупреждение, выявление и последующее устранение причин и условий, способствующих осуществлению террористической и экстремистской деятельности;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600" dirty="0"/>
              <a:t>О</a:t>
            </a:r>
            <a:r>
              <a:rPr lang="ru-RU" sz="1600" dirty="0" smtClean="0"/>
              <a:t>существление </a:t>
            </a:r>
            <a:r>
              <a:rPr lang="ru-RU" sz="1600" dirty="0"/>
              <a:t>мероприятий по профилактике терроризма и экстремизма</a:t>
            </a:r>
            <a:r>
              <a:rPr lang="ru-RU" sz="1600" dirty="0" smtClean="0"/>
              <a:t>.</a:t>
            </a:r>
            <a:r>
              <a:rPr lang="ru-RU" sz="1900" b="1" dirty="0" smtClean="0"/>
              <a:t>                                                                                                                         </a:t>
            </a:r>
            <a:endParaRPr lang="ru-RU" sz="1900" dirty="0"/>
          </a:p>
          <a:p>
            <a:pPr marL="0" indent="0" algn="just">
              <a:lnSpc>
                <a:spcPct val="100000"/>
              </a:lnSpc>
              <a:buClr>
                <a:srgbClr val="C00000"/>
              </a:buClr>
              <a:buNone/>
            </a:pPr>
            <a:endParaRPr lang="ru-RU" sz="1800" dirty="0"/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295563" y="3739048"/>
            <a:ext cx="8457046" cy="3416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570280"/>
              </p:ext>
            </p:extLst>
          </p:nvPr>
        </p:nvGraphicFramePr>
        <p:xfrm>
          <a:off x="328512" y="4285666"/>
          <a:ext cx="8532000" cy="148530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4768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3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660,0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5 </a:t>
                      </a:r>
                      <a:r>
                        <a:rPr lang="ru-RU" sz="1400" dirty="0" smtClean="0">
                          <a:effectLst/>
                        </a:rPr>
                        <a:t>256,5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660,0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5 </a:t>
                      </a:r>
                      <a:r>
                        <a:rPr lang="ru-RU" sz="1400" dirty="0" smtClean="0">
                          <a:effectLst/>
                        </a:rPr>
                        <a:t>256,5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11968" y="111127"/>
            <a:ext cx="8873412" cy="105727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«ОБЩЕСТВЕННАЯ БЕЗОПАСНОСТЬ, ПРОФИЛАКТИКА ТЕРРОРИЗМА И ЭКСТРЕМИЗМА» на 2024 – 2028 годы</a:t>
            </a:r>
            <a:endParaRPr lang="ru-RU" sz="18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2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155991" y="91102"/>
            <a:ext cx="8910733" cy="10105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ОТЧЕТ за 2024 год </a:t>
            </a:r>
          </a:p>
          <a:p>
            <a:pPr algn="ctr" fontAlgn="base" hangingPunct="0">
              <a:lnSpc>
                <a:spcPct val="100000"/>
              </a:lnSpc>
              <a:tabLst>
                <a:tab pos="3933825" algn="l"/>
              </a:tabLst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МП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«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Общественная безопасность, профилактика </a:t>
            </a:r>
            <a:r>
              <a:rPr lang="ru-RU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терроризма и 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экстремизма» на 2024-2028 годы</a:t>
            </a:r>
            <a:endParaRPr lang="ru-RU" sz="18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621687"/>
              </p:ext>
            </p:extLst>
          </p:nvPr>
        </p:nvGraphicFramePr>
        <p:xfrm>
          <a:off x="363129" y="1660538"/>
          <a:ext cx="8627084" cy="7275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3473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2998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</a:tblGrid>
              <a:tr h="293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</a:t>
                      </a:r>
                      <a:r>
                        <a:rPr lang="ru-RU" sz="1400" dirty="0" smtClean="0">
                          <a:effectLst/>
                        </a:rPr>
                        <a:t>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Отчет за</a:t>
                      </a:r>
                      <a:r>
                        <a:rPr lang="ru-RU" sz="1400" baseline="0" dirty="0" smtClean="0">
                          <a:effectLst/>
                        </a:rPr>
                        <a:t> 2024 год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Бюджет </a:t>
                      </a:r>
                      <a:r>
                        <a:rPr lang="ru-RU" sz="1200" b="0" dirty="0" smtClean="0">
                          <a:effectLst/>
                        </a:rPr>
                        <a:t>МР </a:t>
                      </a:r>
                      <a:r>
                        <a:rPr lang="ru-RU" sz="1200" b="0" dirty="0">
                          <a:effectLst/>
                        </a:rPr>
                        <a:t>«Мирнинский район» РС (Я)</a:t>
                      </a:r>
                      <a:endParaRPr lang="ru-RU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660,0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0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660,0</a:t>
                      </a:r>
                      <a:endParaRPr lang="ru-RU" sz="1200" b="0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1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660,0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660,0</a:t>
                      </a:r>
                      <a:endParaRPr lang="ru-RU" sz="1400" b="1" i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97815" y="1185777"/>
            <a:ext cx="8692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                                     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97815" y="2565123"/>
            <a:ext cx="8692398" cy="2277449"/>
          </a:xfrm>
          <a:prstGeom prst="round2Diag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7800" algn="just"/>
            <a:r>
              <a:rPr lang="ru-RU" sz="1400" dirty="0" smtClean="0">
                <a:solidFill>
                  <a:schemeClr val="tx1"/>
                </a:solidFill>
              </a:rPr>
              <a:t>В рамках программы </a:t>
            </a:r>
            <a:r>
              <a:rPr lang="ru-RU" sz="1400" dirty="0">
                <a:solidFill>
                  <a:schemeClr val="tx1"/>
                </a:solidFill>
              </a:rPr>
              <a:t>финансируется </a:t>
            </a:r>
            <a:r>
              <a:rPr lang="ru-RU" sz="1400" dirty="0" smtClean="0">
                <a:solidFill>
                  <a:schemeClr val="tx1"/>
                </a:solidFill>
              </a:rPr>
              <a:t>обеспечение функционирования </a:t>
            </a:r>
            <a:r>
              <a:rPr lang="ru-RU" sz="1400" b="1" dirty="0" smtClean="0">
                <a:solidFill>
                  <a:schemeClr val="tx1"/>
                </a:solidFill>
              </a:rPr>
              <a:t>АПК «Безопасный </a:t>
            </a:r>
            <a:r>
              <a:rPr lang="ru-RU" sz="1400" b="1" dirty="0">
                <a:solidFill>
                  <a:schemeClr val="tx1"/>
                </a:solidFill>
              </a:rPr>
              <a:t>город» </a:t>
            </a:r>
            <a:r>
              <a:rPr lang="ru-RU" sz="1400" dirty="0">
                <a:solidFill>
                  <a:schemeClr val="tx1"/>
                </a:solidFill>
              </a:rPr>
              <a:t>в г. </a:t>
            </a:r>
            <a:r>
              <a:rPr lang="ru-RU" sz="1400" dirty="0" smtClean="0">
                <a:solidFill>
                  <a:schemeClr val="tx1"/>
                </a:solidFill>
              </a:rPr>
              <a:t>Мирном. Основные функции системы: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/>
                </a:solidFill>
              </a:rPr>
              <a:t>предупреждение </a:t>
            </a:r>
            <a:r>
              <a:rPr lang="ru-RU" sz="1400" dirty="0">
                <a:solidFill>
                  <a:schemeClr val="tx1"/>
                </a:solidFill>
              </a:rPr>
              <a:t>об угрозе происшествия или чрезвычайной ситуации (ЧС</a:t>
            </a:r>
            <a:r>
              <a:rPr lang="ru-RU" sz="1400" dirty="0" smtClean="0">
                <a:solidFill>
                  <a:schemeClr val="tx1"/>
                </a:solidFill>
              </a:rPr>
              <a:t>);</a:t>
            </a:r>
            <a:endParaRPr lang="ru-RU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/>
                </a:solidFill>
              </a:rPr>
              <a:t>ликвидация </a:t>
            </a:r>
            <a:r>
              <a:rPr lang="ru-RU" sz="1400" dirty="0">
                <a:solidFill>
                  <a:schemeClr val="tx1"/>
                </a:solidFill>
              </a:rPr>
              <a:t>последствия аварий и других негативных событий, </a:t>
            </a:r>
            <a:r>
              <a:rPr lang="ru-RU" sz="1400" dirty="0" smtClean="0">
                <a:solidFill>
                  <a:schemeClr val="tx1"/>
                </a:solidFill>
              </a:rPr>
              <a:t>координация </a:t>
            </a:r>
            <a:r>
              <a:rPr lang="ru-RU" sz="1400" dirty="0">
                <a:solidFill>
                  <a:schemeClr val="tx1"/>
                </a:solidFill>
              </a:rPr>
              <a:t>действия служб и </a:t>
            </a:r>
            <a:r>
              <a:rPr lang="ru-RU" sz="1400" dirty="0" smtClean="0">
                <a:solidFill>
                  <a:schemeClr val="tx1"/>
                </a:solidFill>
              </a:rPr>
              <a:t>обеспечение обмена информацией;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tx1"/>
                </a:solidFill>
              </a:rPr>
              <a:t>о</a:t>
            </a:r>
            <a:r>
              <a:rPr lang="ru-RU" sz="1400" dirty="0" smtClean="0">
                <a:solidFill>
                  <a:schemeClr val="tx1"/>
                </a:solidFill>
              </a:rPr>
              <a:t>бъединение информации: </a:t>
            </a:r>
            <a:r>
              <a:rPr lang="ru-RU" sz="1400" dirty="0">
                <a:solidFill>
                  <a:schemeClr val="tx1"/>
                </a:solidFill>
              </a:rPr>
              <a:t>видеопотоки, измерения датчиков, сигналы об угрозах, обращения граждан, телефонные вызовы, сообщения-триггеры в интернете и </a:t>
            </a:r>
            <a:r>
              <a:rPr lang="ru-RU" sz="1400" dirty="0" smtClean="0">
                <a:solidFill>
                  <a:schemeClr val="tx1"/>
                </a:solidFill>
              </a:rPr>
              <a:t>другое;</a:t>
            </a:r>
            <a:endParaRPr lang="ru-RU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/>
                </a:solidFill>
              </a:rPr>
              <a:t>сбор статистики </a:t>
            </a:r>
            <a:r>
              <a:rPr lang="ru-RU" sz="1400" dirty="0">
                <a:solidFill>
                  <a:schemeClr val="tx1"/>
                </a:solidFill>
              </a:rPr>
              <a:t>и </a:t>
            </a:r>
            <a:r>
              <a:rPr lang="ru-RU" sz="1400" dirty="0" smtClean="0">
                <a:solidFill>
                  <a:schemeClr val="tx1"/>
                </a:solidFill>
              </a:rPr>
              <a:t>анализ данных </a:t>
            </a:r>
            <a:r>
              <a:rPr lang="ru-RU" sz="1400" dirty="0">
                <a:solidFill>
                  <a:schemeClr val="tx1"/>
                </a:solidFill>
              </a:rPr>
              <a:t>для принятия управленческих </a:t>
            </a:r>
            <a:r>
              <a:rPr lang="ru-RU" sz="1400" dirty="0" smtClean="0">
                <a:solidFill>
                  <a:schemeClr val="tx1"/>
                </a:solidFill>
              </a:rPr>
              <a:t>решений;</a:t>
            </a:r>
            <a:endParaRPr lang="ru-RU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/>
                </a:solidFill>
              </a:rPr>
              <a:t>возможность прогноза моделей </a:t>
            </a:r>
            <a:r>
              <a:rPr lang="ru-RU" sz="1400" dirty="0">
                <a:solidFill>
                  <a:schemeClr val="tx1"/>
                </a:solidFill>
              </a:rPr>
              <a:t>развития происшествий и </a:t>
            </a:r>
            <a:r>
              <a:rPr lang="ru-RU" sz="1400" dirty="0" smtClean="0">
                <a:solidFill>
                  <a:schemeClr val="tx1"/>
                </a:solidFill>
              </a:rPr>
              <a:t>ЧС;</a:t>
            </a:r>
            <a:endParaRPr lang="ru-RU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chemeClr val="tx1"/>
                </a:solidFill>
              </a:rPr>
              <a:t>цифровые </a:t>
            </a:r>
            <a:r>
              <a:rPr lang="ru-RU" sz="1400" dirty="0">
                <a:solidFill>
                  <a:schemeClr val="tx1"/>
                </a:solidFill>
              </a:rPr>
              <a:t>инструменты для взаимодействия с </a:t>
            </a:r>
            <a:r>
              <a:rPr lang="ru-RU" sz="1400" dirty="0" smtClean="0">
                <a:solidFill>
                  <a:schemeClr val="tx1"/>
                </a:solidFill>
              </a:rPr>
              <a:t>населением.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AutoShape 4" descr="https://mrb.astrobl.ru/storage/news/312035/bez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https://mrb.astrobl.ru/storage/news/312035/bez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061" y="4909944"/>
            <a:ext cx="5174705" cy="1848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7728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Молодая семья: что это, для чего применяется, кому положен этот статус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444" y="1026369"/>
            <a:ext cx="5624711" cy="3275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25" y="85727"/>
            <a:ext cx="8591550" cy="82867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«ОБЕСПЕЧЕНИЕ </a:t>
            </a:r>
            <a:r>
              <a:rPr lang="ru-RU" sz="2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ЖИЛЬЕМ МОЛОДЫХ СЕМЕЙ» </a:t>
            </a: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759" y="4683967"/>
            <a:ext cx="2581768" cy="1666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998377" y="4683967"/>
            <a:ext cx="2390832" cy="1700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1391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32974" y="1173920"/>
            <a:ext cx="8597899" cy="1819468"/>
          </a:xfrm>
        </p:spPr>
        <p:txBody>
          <a:bodyPr>
            <a:normAutofit/>
          </a:bodyPr>
          <a:lstStyle/>
          <a:p>
            <a:pPr marL="0" indent="0" algn="just" fontAlgn="base" hangingPunct="0">
              <a:buNone/>
            </a:pP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ЦЕЛЬ</a:t>
            </a:r>
            <a:r>
              <a:rPr lang="ru-RU" sz="2000" b="1" u="sng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r>
              <a:rPr lang="ru-RU" sz="19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9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Palatino Linotype" panose="02040502050505030304" pitchFamily="18" charset="0"/>
              </a:rPr>
              <a:t>Государственная </a:t>
            </a:r>
            <a:r>
              <a:rPr lang="ru-RU" sz="19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Palatino Linotype" panose="02040502050505030304" pitchFamily="18" charset="0"/>
              </a:rPr>
              <a:t>и муниципальная поддержка в решении жилищной проблемы молодых семей, признанных, в установленном </a:t>
            </a:r>
            <a:r>
              <a:rPr lang="ru-RU" sz="19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Palatino Linotype" panose="02040502050505030304" pitchFamily="18" charset="0"/>
              </a:rPr>
              <a:t>порядке </a:t>
            </a:r>
            <a:r>
              <a:rPr lang="ru-RU" sz="19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Palatino Linotype" panose="02040502050505030304" pitchFamily="18" charset="0"/>
              </a:rPr>
              <a:t>нуждающимися в улучшении жилищных </a:t>
            </a:r>
            <a:r>
              <a:rPr lang="ru-RU" sz="19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Palatino Linotype" panose="02040502050505030304" pitchFamily="18" charset="0"/>
              </a:rPr>
              <a:t>условий</a:t>
            </a:r>
            <a:r>
              <a:rPr lang="ru-RU" sz="19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Palatino Linotype" panose="02040502050505030304" pitchFamily="18" charset="0"/>
              </a:rPr>
              <a:t>.</a:t>
            </a:r>
            <a:endParaRPr lang="ru-RU" sz="1900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Palatino Linotype" panose="02040502050505030304" pitchFamily="18" charset="0"/>
            </a:endParaRPr>
          </a:p>
          <a:p>
            <a:pPr marL="0" indent="0" algn="just" fontAlgn="base" hangingPunct="0">
              <a:buNone/>
            </a:pP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ЗАДАЧА</a:t>
            </a:r>
            <a:r>
              <a:rPr lang="ru-RU" sz="2000" dirty="0" smtClean="0"/>
              <a:t>: </a:t>
            </a:r>
          </a:p>
          <a:p>
            <a:pPr algn="just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1900" dirty="0"/>
              <a:t>Обеспечение жильем молодых </a:t>
            </a:r>
            <a:r>
              <a:rPr lang="ru-RU" sz="1900" dirty="0" smtClean="0"/>
              <a:t>семей.</a:t>
            </a:r>
            <a:r>
              <a:rPr lang="ru-RU" sz="1900" b="1" dirty="0" smtClean="0"/>
              <a:t>                                                                                                                          </a:t>
            </a:r>
            <a:endParaRPr lang="ru-RU" sz="1900" dirty="0"/>
          </a:p>
          <a:p>
            <a:pPr marL="0" indent="0" algn="just">
              <a:lnSpc>
                <a:spcPct val="100000"/>
              </a:lnSpc>
              <a:buClr>
                <a:srgbClr val="C00000"/>
              </a:buClr>
              <a:buNone/>
            </a:pPr>
            <a:endParaRPr lang="ru-RU" sz="1900" dirty="0"/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386193" y="3094288"/>
            <a:ext cx="8291462" cy="3831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C00000"/>
              </a:buClr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ФИНАНСОВОЕ ОБЕСПЕЧЕНИЕ ПРОГРАММЫ:                                       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</a:rPr>
              <a:t>тыс. руб.</a:t>
            </a:r>
            <a:endParaRPr lang="ru-RU" sz="140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590855"/>
              </p:ext>
            </p:extLst>
          </p:nvPr>
        </p:nvGraphicFramePr>
        <p:xfrm>
          <a:off x="265924" y="3679270"/>
          <a:ext cx="8532000" cy="222643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25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150170693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544949196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4064304655"/>
                    </a:ext>
                  </a:extLst>
                </a:gridCol>
                <a:gridCol w="1188000">
                  <a:extLst>
                    <a:ext uri="{9D8B030D-6E8A-4147-A177-3AD203B41FA5}">
                      <a16:colId xmlns:a16="http://schemas.microsoft.com/office/drawing/2014/main" val="3739747203"/>
                    </a:ext>
                  </a:extLst>
                </a:gridCol>
              </a:tblGrid>
              <a:tr h="610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Источники финансирования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2024 </a:t>
                      </a:r>
                      <a:r>
                        <a:rPr lang="ru-RU" sz="1400" dirty="0">
                          <a:effectLst/>
                        </a:rPr>
                        <a:t>г.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2025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Уточненный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2026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2027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План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2028 г.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2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Федеральный</a:t>
                      </a:r>
                      <a:r>
                        <a:rPr lang="ru-RU" sz="1400" baseline="0" dirty="0" smtClean="0">
                          <a:effectLst/>
                        </a:rPr>
                        <a:t> бюджет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19 811,9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20 337,8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-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21925460"/>
                  </a:ext>
                </a:extLst>
              </a:tr>
              <a:tr h="2985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Государственный</a:t>
                      </a:r>
                      <a:r>
                        <a:rPr lang="ru-RU" sz="1400" baseline="0" dirty="0" smtClean="0">
                          <a:effectLst/>
                        </a:rPr>
                        <a:t> бюджет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  3 167,7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1 298,1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kumimoji="0" lang="ru-RU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-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7550102"/>
                  </a:ext>
                </a:extLst>
              </a:tr>
              <a:tr h="5038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Бюджет </a:t>
                      </a:r>
                      <a:r>
                        <a:rPr lang="ru-RU" sz="1400" dirty="0" smtClean="0">
                          <a:effectLst/>
                        </a:rPr>
                        <a:t>МР </a:t>
                      </a:r>
                      <a:r>
                        <a:rPr lang="ru-RU" sz="1400" dirty="0">
                          <a:effectLst/>
                        </a:rPr>
                        <a:t>«Мирнинский район» РС (Я)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11 500,0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20 375,2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21 520,5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21 786,1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19 086,8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8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Иные источники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43 371,4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34 000,0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-89535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7734467"/>
                  </a:ext>
                </a:extLst>
              </a:tr>
              <a:tr h="2066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373" marR="5937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77 851,0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76 011,1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</a:rPr>
                        <a:t>21 520,5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21 786,1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19 086,8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76225" y="85727"/>
            <a:ext cx="8591550" cy="828674"/>
          </a:xfrm>
          <a:solidFill>
            <a:schemeClr val="accent3">
              <a:lumMod val="40000"/>
              <a:lumOff val="60000"/>
            </a:schemeClr>
          </a:solidFill>
          <a:effectLst>
            <a:softEdge rad="127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МУНИЦИПАЛЬНАЯ ПРОГРАММА</a:t>
            </a:r>
            <a:b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«ОБЕСПЕЧЕНИЕ </a:t>
            </a:r>
            <a:r>
              <a:rPr lang="ru-RU" sz="2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ЖИЛЬЕМ МОЛОДЫХ СЕМЕЙ» </a:t>
            </a:r>
            <a:r>
              <a:rPr lang="ru-RU" sz="2200" b="1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2024-2028 годы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94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82992</TotalTime>
  <Words>15363</Words>
  <Application>Microsoft Office PowerPoint</Application>
  <PresentationFormat>Экран (4:3)</PresentationFormat>
  <Paragraphs>2162</Paragraphs>
  <Slides>122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122</vt:i4>
      </vt:variant>
    </vt:vector>
  </HeadingPairs>
  <TitlesOfParts>
    <vt:vector size="133" baseType="lpstr">
      <vt:lpstr>Arial</vt:lpstr>
      <vt:lpstr>Arial Unicode MS</vt:lpstr>
      <vt:lpstr>Arimo</vt:lpstr>
      <vt:lpstr>Calibri</vt:lpstr>
      <vt:lpstr>Calibri Light</vt:lpstr>
      <vt:lpstr>HK Grotesk Bold</vt:lpstr>
      <vt:lpstr>Palatino Linotype</vt:lpstr>
      <vt:lpstr>Tahoma</vt:lpstr>
      <vt:lpstr>Times New Roman</vt:lpstr>
      <vt:lpstr>Wingdings</vt:lpstr>
      <vt:lpstr>Тема Office</vt:lpstr>
      <vt:lpstr>Презентация PowerPoint</vt:lpstr>
      <vt:lpstr>Муниципальный район «Мирнинский район» Республики Саха (Якутия)</vt:lpstr>
      <vt:lpstr>ДЕМОГРАФИЧЕСКИЕ ПОКАЗАТЕЛИ</vt:lpstr>
      <vt:lpstr>ДЕЯТЕЛЬНОСТЬ КРУПНЫХ И СРЕДНИХ ПРЕДПРИЯТИЙ</vt:lpstr>
      <vt:lpstr>РЫНОК ТРУДА И УРОВЕНЬ ЖИЗНИ</vt:lpstr>
      <vt:lpstr>Презентация PowerPoint</vt:lpstr>
      <vt:lpstr>ОСНОВНЫЕ ХАРАКТЕРИСТИКИ БЮДЖЕТА МР «МИРНИНСКИЙ РАЙОН»</vt:lpstr>
      <vt:lpstr>СТРУКТУРА СОБСТВЕННЫХ ДОХОДОВ БЮДЖЕТА  МР «МИРНИНСКИЙ РАЙОН» В 2024 ГОДУ</vt:lpstr>
      <vt:lpstr>ДИНАМИКА НАЛОГОВЫХ ДОХОДОВ (тыс.руб.)</vt:lpstr>
      <vt:lpstr>ДИНАМИКА НЕНАЛОГОВЫХ ДОХОДОВ (тыс.руб.)</vt:lpstr>
      <vt:lpstr>СТРУКТУРА РАСХОДОВ БЮДЖЕТА МР «МИРНИНСКИЙ РАЙОН» В РАЗРЕЗЕ ОТРАСЛЕЙ В 2024 ГОДУ</vt:lpstr>
      <vt:lpstr>СТРУКТУРА РАСХОДОВ БЮДЖЕТА МР «МИРНИНСКИЙ РАЙОН» РС (Я) В РАЗРЕЗЕ ОТРАСЛЕЙ В 2025 ГОДУ</vt:lpstr>
      <vt:lpstr>Презентация PowerPoint</vt:lpstr>
      <vt:lpstr> МУНИЦИПАЛЬНАЯ ПРОГРАММА «РАЗВИТИЕ ДОШКОЛЬНОГО ОБРАЗОВАНИЯ» на 2024 - 2028 годы  </vt:lpstr>
      <vt:lpstr> МУНИЦИПАЛЬНАЯ ПРОГРАММА «РАЗВИТИЕ ДОШКОЛЬНОГО ОБРАЗОВАНИЯ» на 2024 - 2028 годы 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МУНИЦИПАЛЬНАЯ ПРОГРАММА «ДОПОЛНИТЕЛЬНОЕ ОБРАЗОВАНИЕ В ДЕТСКИХ ШКОЛАХ ИСКУССТВ» на 2024-2028 годы</vt:lpstr>
      <vt:lpstr>МУНИЦИПАЛЬНАЯ ПРОГРАММА «ДОПОЛНИТЕЛЬНОЕ ОБРАЗОВАНИЕ В ДЕТСКИХ ШКОЛАХ ИСКУССТВ» на 2024-2028 годы</vt:lpstr>
      <vt:lpstr>Презентация PowerPoint</vt:lpstr>
      <vt:lpstr>МУНИЦИПАЛЬНАЯ ПРОГРАММА «КОМПЛЕКСНОЕ ПСИХОЛОГО-ПЕДАГОГИЧЕСКОЕ И МЕДИКО-СОЦИАЛЬНОЕ СОПРОВОЖДЕНИЕ ОБРАЗОВАТЕЛЬНОГО ПРОЦЕССА» на 2024-2028 годы</vt:lpstr>
      <vt:lpstr>МУНИЦИПАЛЬНАЯ ПРОГРАММА «КОМПЛЕКСНОЕ ПСИХОЛОГО-ПЕДАГОГИЧЕСКОЕ И МЕДИКО-СОЦИАЛЬНОЕ СОПРОВОЖДЕНИЕ ОБРАЗОВАТЕЛЬНОГО ПРОЦЕССА» на 2024-2028 годы</vt:lpstr>
      <vt:lpstr>Презентация PowerPoint</vt:lpstr>
      <vt:lpstr>МУНИЦИПАЛЬНАЯ ПРОГРАММА «ГРАЖДАНСКО-ПАТРИОТИЧЕСКОЕ И ФИЗИЧЕСКОЕ ВОСПИТАНИЕ ПОДРАСТАЮЩЕГО ПОКОЛЕНИЯ» на 2024-2028 годы</vt:lpstr>
      <vt:lpstr>МУНИЦИПАЛЬНАЯ ПРОГРАММА «ГРАЖДАНСКО-ПАТРИОТИЧЕСКОЕ И ФИЗИЧЕСКОЕ ВОСПИТАНИЕ ПОДРАСТАЮЩЕГО ПОКОЛЕНИЯ» на 2024-2028 годы</vt:lpstr>
      <vt:lpstr>Презентация PowerPoint</vt:lpstr>
      <vt:lpstr>МУНИЦИПАЛЬНАЯ ПРОГРАММА «РАЗВИТИЕ КУЛЬТУРЫ» на 2024-2028 годы</vt:lpstr>
      <vt:lpstr>МУНИЦИПАЛЬНАЯ ПРОГРАММА «РАЗВИТИЕ КУЛЬТУРЫ» на 2024-2028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МУНИЦИПАЛЬНАЯ ПРОГРАММА «СОЗДАНИЕ УСЛОВИЙ ДЛЯ РАЗВИТИЯ МЕЖНАЦИОНАЛЬНЫХ И МЕЖКОНФЕССИОНАЛЬНЫХ ОТНОШЕНИЙ» на 2024-2028 годы</vt:lpstr>
      <vt:lpstr>МУНИЦИПАЛЬНАЯ ПРОГРАММА «СОЗДАНИЕ УСЛОВИЙ ДЛЯ РАЗВИТИЯ МЕЖНАЦИОНАЛЬНЫХ И МЕЖКОНФЕССИОНАЛЬНЫХ ОТНОШЕНИЙ» на 2024-2028 годы</vt:lpstr>
      <vt:lpstr>Презентация PowerPoint</vt:lpstr>
      <vt:lpstr>МУНИЦИПАЛЬНАЯ ПРОГРАММА «МУЗЕЙНОЕ ДЕЛО» на 2024-2028 годы</vt:lpstr>
      <vt:lpstr>МУНИЦИПАЛЬНАЯ ПРОГРАММА «МУЗЕЙНОЕ ДЕЛО» на 2024-2028 годы</vt:lpstr>
      <vt:lpstr>Презентация PowerPoint</vt:lpstr>
      <vt:lpstr>МУНИЦИПАЛЬНАЯ ПРОГРАММА «ОСУЩЕСТВЛЕНИЕ ДОРОЖНОЙ ДЕЯТЕЛЬНОСТИ В ОТНОШЕНИИ АВТОМОБИЛЬНЫХ ДОРОГ МЕСТНОГО ЗНАЧЕНИЯ В ГРАНИЦАХ МР «МИРНИНСКИЙ РАЙОН» РС (Я) на 2024-2028 годы</vt:lpstr>
      <vt:lpstr>МУНИЦИПАЛЬНАЯ ПРОГРАММА «ОСУЩЕСТВЛЕНИЕ ДОРОЖНОЙ ДЕЯТЕЛЬНОСТИ В ОТНОШЕНИИ АВТОМОБИЛЬНЫХ ДОРОГ МЕСТНОГО ЗНАЧЕНИЯ В ГРАНИЦАХ МР «МИРНИНСКИЙ РАЙОН» РС (Я) на 2024-2028 годы</vt:lpstr>
      <vt:lpstr>Презентация PowerPoint</vt:lpstr>
      <vt:lpstr> МУНИЦИПАЛЬНАЯ ПРОГРАММА «СОЗДАНИЕ УСЛОВИЙ ДЛЯ ПРЕДОСТАВЛЕНИЯ ТРАНСПОРТНЫХ УСЛУГ НАСЕЛЕНИЮ  И ОРГАНИЗАЦИЯ ТРАНСПОРТНОГО ОБСЛУЖИВАНИЯ МЕЖДУ ПОСЕЛЕНИЯМИ В ГРАНИЦАХ МР «МИРНИНСКИЙ РАЙОН» РС (Я)» на 2023-2027 годы </vt:lpstr>
      <vt:lpstr> МУНИЦИПАЛЬНАЯ ПРОГРАММА «СОЗДАНИЕ УСЛОВИЙ ДЛЯ ПРЕДОСТАВЛЕНИЯ ТРАНСПОРТНЫХ УСЛУГ НАСЕЛЕНИЮ  И ОРГАНИЗАЦИЯ ТРАНСПОРТНОГО ОБСЛУЖИВАНИЯ МЕЖДУ ПОСЕЛЕНИЯМИ В ГРАНИЦАХ МР «МИРНИНСКИЙ РАЙОН» РС (Я)» на 2023-2027 годы </vt:lpstr>
      <vt:lpstr>Презентация PowerPoint</vt:lpstr>
      <vt:lpstr> МУНИЦИПАЛЬНАЯ ПРОГРАММА «ОХРАНА ОКРУЖАЮЩЕЙ СРЕДЫ, ОБРАЩЕНИЕ С ОТХОДАМИ ПРОИЗВОДСТВА И ПОТРЕБЛЕНИЯ» на 2024-2028 годы </vt:lpstr>
      <vt:lpstr> МУНИЦИПАЛЬНАЯ ПРОГРАММА «ОХРАНА ОКРУЖАЮЩЕЙ СРЕДЫ, ОБРАЩЕНИЕ С ОТХОДАМИ ПРОИЗВОДСТВА И ПОТРЕБЛЕНИЯ» на 2024-2028 годы </vt:lpstr>
      <vt:lpstr>Презентация PowerPoint</vt:lpstr>
      <vt:lpstr>  МУНИЦИПАЛЬНАЯ ПРОГРАММА «ПРЕДУПРЕЖДЕНИЕ И ЛИКВИДАЦИЯ ПОСЛЕДСТВИЙ ЧРЕЗВЫЧАЙНЫХ СИТУАЦИЙ НА ТЕРРИТОРИИ МУНИЦИПАЛЬНОГО РАЙОНА» на 2024-2028 годы   </vt:lpstr>
      <vt:lpstr>  МУНИЦИПАЛЬНАЯ ПРОГРАММА «ПРЕДУПРЕЖДЕНИЕ И ЛИКВИДАЦИЯ ПОСЛЕДСТВИЙ ЧРЕЗВЫЧАЙНЫХ СИТУАЦИЙ НА ТЕРРИТОРИИ МУНИЦИПАЛЬНОГО РАЙОНА» на 2024-2028 годы   </vt:lpstr>
      <vt:lpstr>Презентация PowerPoint</vt:lpstr>
      <vt:lpstr> МУНИЦИПАЛЬНАЯ ПРОГРАММА «СОЗДАНИЕ ЭКОНОМИЧЕСКОЙ СРЕДЫ РАЗВИТИЯ ПРОИЗВОДСТВЕННОГО ПОТЕНЦИАЛА, ПРЕДПРИНИМАТЕЛЬСТВА, ЗАНЯТОСТИ И ТУРИЗМА В МИРНИНСКОМ РАЙОНЕ РС (Я)» на 2023-2027 годы </vt:lpstr>
      <vt:lpstr> МУНИЦИПАЛЬНАЯ ПРОГРАММА «Создание экономической среды развития производственного потенциала, предпринимательства, занятости и туризма в Мирнинском районе РС (Я)» на 2023-2027 годы </vt:lpstr>
      <vt:lpstr>Презентация PowerPoint</vt:lpstr>
      <vt:lpstr>  МУНИЦИПАЛЬНАЯ ПРОГРАММА «СОЗДАНИЕ УСЛОВИЙ ДЛЯ РАЗВИТИЯ СЕЛЬСКОХОЗЯЙСТВЕННОГО ПРОИЗВОДСТВА В ПОСЕЛЕНИЯХ, РАСШИРЕНИЯ РЫНКА СЕЛЬСКОХОЗЯЙСТВЕННОЙ ПРОДУКЦИИ, СЫРЬЯ И ПРОДОВОЛЬСТВИЯ В МИРНИНСКОМ РАЙОНЕ» на 2024-2028 годы   </vt:lpstr>
      <vt:lpstr>  МУНИЦИПАЛЬНАЯ ПРОГРАММА «СОЗДАНИЕ УСЛОВИЙ ДЛЯ РАЗВИТИЯ СЕЛЬСКОХОЗЯЙСТВЕННОГО ПРОИЗВОДСТВА В ПОСЕЛЕНИЯХ, РАСШИРЕНИЯ РЫНКА СЕЛЬСКОХОЗЯЙСТВЕННОЙ ПРОДУКЦИИ, СЫРЬЯ И ПРОДОВОЛЬСТВИЯ В МИРНИНСКОМ РАЙОНЕ» на 2024-2028 годы   </vt:lpstr>
      <vt:lpstr>Презентация PowerPoint</vt:lpstr>
      <vt:lpstr>Презентация PowerPoint</vt:lpstr>
      <vt:lpstr> МУНИЦИПАЛЬНАЯ ПРОГРАММА «ОБЕСПЕЧЕНИЕ ИНФОРМАЦИОННОЙ ОТКРЫТОСТИ ДЕЯТЕЛЬНОСТИ ОРГАНОВ МЕСТНОГО САМОУПРАВЛЕНИЯ МР «МИРНИНСКИЙ РАЙОН» РС (Я) на 2024-2028 годы </vt:lpstr>
      <vt:lpstr> МУНИЦИПАЛЬНАЯ ПРОГРАММА «ОБЕСПЕЧЕНИЕ ИНФОРМАЦИОННОЙ ОТКРЫТОСТИ ДЕЯТЕЛЬНОСТИ ОРГАНОВ МЕСТНОГО САМОУПРАВЛЕНИЯ МР «МИРНИНСКИЙ РАЙОН» РС (Я) на 2024-2028 годы </vt:lpstr>
      <vt:lpstr>Презентация PowerPoint</vt:lpstr>
      <vt:lpstr> МУНИЦИПАЛЬНАЯ ПРОГРАММА «УПРАВЛЕНИЕ МУНИЦИПАЛЬНОЙ СОБСТВЕННОСТЬЮ» на 2024-2028 годы </vt:lpstr>
      <vt:lpstr> МУНИЦИПАЛЬНАЯ ПРОГРАММА «УПРАВЛЕНИЕ МУНИЦИПАЛЬНОЙ СОБСТВЕННОСТЬЮ» на 2024-2028 годы </vt:lpstr>
      <vt:lpstr>Презентация PowerPoint</vt:lpstr>
      <vt:lpstr> МУНИЦИПАЛЬНАЯ ПРОГРАММА «РАЗВИТИЕ ФИЗИЧЕСКОЙ КУЛЬТУРЫ И СПОРТА» на 2024-2028 годы </vt:lpstr>
      <vt:lpstr> МУНИЦИПАЛЬНАЯ ПРОГРАММА «РАЗВИТИЕ ФИЗИЧЕСКОЙ КУЛЬТУРЫ И СПОРТА» на 2024-2028 годы </vt:lpstr>
      <vt:lpstr>Презентация PowerPoint</vt:lpstr>
      <vt:lpstr> МУНИЦИПАЛЬНАЯ ПРОГРАММА «СОЦИАЛЬНАЯ ПОДДЕРЖКА ГРАЖДАН» на 2024-2028 годы  </vt:lpstr>
      <vt:lpstr> МУНИЦИПАЛЬНАЯ ПРОГРАММА «СОЦИАЛЬНАЯ ПОДДЕРЖКА ГРАЖДАН» на 2024-2028 годы  </vt:lpstr>
      <vt:lpstr>Презентация PowerPoint</vt:lpstr>
      <vt:lpstr>МУНИЦИПАЛЬНАЯ ПРОГРАММА «ПОДДЕРЖКА ОБЩЕСТВЕННЫХ И ГРАЖДАНСКИХ ИНИЦИАТИВ» на 2024-2028 годы</vt:lpstr>
      <vt:lpstr>МУНИЦИПАЛЬНАЯ ПРОГРАММА «ПОДДЕРЖКА ОБЩЕСТВЕННЫХ И ГРАЖДАНСКИХ ИНИЦИАТИВ» на 2024-2028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МУНИЦИПАЛЬНАЯ ПРОГРАММА «РЕАЛИЗАЦИЯ МОЛОДЕЖНОЙ ПОЛИТИКИ В  МИРНИНСКОМ РАЙОНЕ» на 2024-2028 годы </vt:lpstr>
      <vt:lpstr> МУНИЦИПАЛЬНАЯ ПРОГРАММА «РЕАЛИЗАЦИЯ МОЛОДЕЖНОЙ ПОЛИТИКИ В  МИРНИНСКОМ РАЙОНЕ» на 2024-2028 годы </vt:lpstr>
      <vt:lpstr>Презентация PowerPoint</vt:lpstr>
      <vt:lpstr>МУНИЦИПАЛЬНАЯ ПРОГРАММА «СОЗДАНИЕ УСЛОВИЙ ДЛЯ ОКАЗАНИЯ МЕДИЦИНСКОЙ ПОМОЩИ НАСЕЛЕНИЮ И УКРЕПЛЕНИЯ ОБЩЕСТВЕННОГО ЗДОРОВЬЯ» на 2024-2028 годы</vt:lpstr>
      <vt:lpstr>МУНИЦИПАЛЬНАЯ ПРОГРАММА «СОЗДАНИЕ УСЛОВИЙ ДЛЯ ОКАЗАНИЯ МЕДИЦИНСКОЙ ПОМОЩИ НАСЕЛЕНИЮ И УКРЕПЛЕНИЯ ОБЩЕСТВЕННОГО ЗДОРОВЬЯ» на 2024-2028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МУНИЦИПАЛЬНАЯ ПРОГРАММА «ОБЩЕСТВЕННАЯ БЕЗОПАСНОСТЬ, ПРОФИЛАКТИКА ТЕРРОРИЗМА И ЭКСТРЕМИЗМА» на 2024 – 2028 годы</vt:lpstr>
      <vt:lpstr>МУНИЦИПАЛЬНАЯ ПРОГРАММА «ОБЩЕСТВЕННАЯ БЕЗОПАСНОСТЬ, ПРОФИЛАКТИКА ТЕРРОРИЗМА И ЭКСТРЕМИЗМА» на 2024 – 2028 годы</vt:lpstr>
      <vt:lpstr>Презентация PowerPoint</vt:lpstr>
      <vt:lpstr> МУНИЦИПАЛЬНАЯ ПРОГРАММА «ОБЕСПЕЧЕНИЕ ЖИЛЬЕМ МОЛОДЫХ СЕМЕЙ» на 2024-2028 годы </vt:lpstr>
      <vt:lpstr> МУНИЦИПАЛЬНАЯ ПРОГРАММА «ОБЕСПЕЧЕНИЕ ЖИЛЬЕМ МОЛОДЫХ СЕМЕЙ» на 2024-2028 годы </vt:lpstr>
      <vt:lpstr>Презентация PowerPoint</vt:lpstr>
      <vt:lpstr>МУНИЦИПАЛЬНАЯ ПРОГРАММА «ОБЕСПЕЧЕНИЕ ЖИЛЬЕМ РАБОТНИКОВ БЮДЖЕТНОЙ СФЕРЫ» на 2024-2028 годы</vt:lpstr>
      <vt:lpstr>МУНИЦИПАЛЬНАЯ ПРОГРАММА «ОБЕСПЕЧЕНИЕ ЖИЛЬЕМ РАБОТНИКОВ БЮДЖЕТНОЙ СФЕРЫ» на 2024-2028 годы</vt:lpstr>
      <vt:lpstr>Презентация PowerPoint</vt:lpstr>
      <vt:lpstr>МУНИЦИПАЛЬНАЯ ПРОГРАММА «РЕАЛИЗАЦИЯ ГРАДОСТРОИТЕЛЬНОЙ ПОЛИТИКИ» на 2024-2028 годы</vt:lpstr>
      <vt:lpstr>МУНИЦИПАЛЬНАЯ ПРОГРАММА «РЕАЛИЗАЦИЯ ГРАДОСТРОИТЕЛЬНОЙ ПОЛИТИКИ» на 2024-2028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ИНВЕСТИЦИОННАЯ ПРОГРАММА МР «МИРНИНСКИЙ РАЙОН» РС (Я) </vt:lpstr>
      <vt:lpstr>Презентация PowerPoint</vt:lpstr>
      <vt:lpstr> ИНВЕСТИЦИОННАЯ ПРОГРАММА МР «МИРНИНСКИЙ РАЙОН» РС (Я) </vt:lpstr>
      <vt:lpstr> ПЛАН КАПИТАЛЬНЫХ И ТЕКУЩИХ РЕМОНТОВ МР «МИРНИНСКИЙ РАЙОН» РС(Я) </vt:lpstr>
      <vt:lpstr> ПЛАН КАПИТАЛЬНЫХ И ТЕКУЩИХ РЕМОНТОВ МР «МИРНИНСКИЙ РАЙОН» РС(Я) </vt:lpstr>
      <vt:lpstr> ПЛАН КАПИТАЛЬНЫХ И ТЕКУЩИХ РЕМОНТОВ МР «МИРНИНСКИЙ РАЙОН» РС(Я)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Иевлева Людмила Витальевна</cp:lastModifiedBy>
  <cp:revision>2359</cp:revision>
  <cp:lastPrinted>2025-10-15T06:57:52Z</cp:lastPrinted>
  <dcterms:created xsi:type="dcterms:W3CDTF">2014-11-21T11:00:06Z</dcterms:created>
  <dcterms:modified xsi:type="dcterms:W3CDTF">2025-10-15T08:01:36Z</dcterms:modified>
</cp:coreProperties>
</file>