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2.xml" ContentType="application/vnd.openxmlformats-officedocument.drawingml.chartshapes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3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drawings/drawing3.xml" ContentType="application/vnd.openxmlformats-officedocument.drawingml.chartshapes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drawings/drawing4.xml" ContentType="application/vnd.openxmlformats-officedocument.drawingml.chartshapes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drawings/drawing5.xml" ContentType="application/vnd.openxmlformats-officedocument.drawingml.chartshapes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3"/>
  </p:notesMasterIdLst>
  <p:handoutMasterIdLst>
    <p:handoutMasterId r:id="rId104"/>
  </p:handoutMasterIdLst>
  <p:sldIdLst>
    <p:sldId id="257" r:id="rId2"/>
    <p:sldId id="467" r:id="rId3"/>
    <p:sldId id="468" r:id="rId4"/>
    <p:sldId id="469" r:id="rId5"/>
    <p:sldId id="474" r:id="rId6"/>
    <p:sldId id="479" r:id="rId7"/>
    <p:sldId id="475" r:id="rId8"/>
    <p:sldId id="476" r:id="rId9"/>
    <p:sldId id="477" r:id="rId10"/>
    <p:sldId id="478" r:id="rId11"/>
    <p:sldId id="308" r:id="rId12"/>
    <p:sldId id="268" r:id="rId13"/>
    <p:sldId id="460" r:id="rId14"/>
    <p:sldId id="309" r:id="rId15"/>
    <p:sldId id="310" r:id="rId16"/>
    <p:sldId id="312" r:id="rId17"/>
    <p:sldId id="313" r:id="rId18"/>
    <p:sldId id="485" r:id="rId19"/>
    <p:sldId id="486" r:id="rId20"/>
    <p:sldId id="315" r:id="rId21"/>
    <p:sldId id="316" r:id="rId22"/>
    <p:sldId id="487" r:id="rId23"/>
    <p:sldId id="488" r:id="rId24"/>
    <p:sldId id="319" r:id="rId25"/>
    <p:sldId id="320" r:id="rId26"/>
    <p:sldId id="326" r:id="rId27"/>
    <p:sldId id="327" r:id="rId28"/>
    <p:sldId id="322" r:id="rId29"/>
    <p:sldId id="324" r:id="rId30"/>
    <p:sldId id="333" r:id="rId31"/>
    <p:sldId id="335" r:id="rId32"/>
    <p:sldId id="336" r:id="rId33"/>
    <p:sldId id="340" r:id="rId34"/>
    <p:sldId id="342" r:id="rId35"/>
    <p:sldId id="343" r:id="rId36"/>
    <p:sldId id="344" r:id="rId37"/>
    <p:sldId id="345" r:id="rId38"/>
    <p:sldId id="489" r:id="rId39"/>
    <p:sldId id="347" r:id="rId40"/>
    <p:sldId id="348" r:id="rId41"/>
    <p:sldId id="457" r:id="rId42"/>
    <p:sldId id="350" r:id="rId43"/>
    <p:sldId id="351" r:id="rId44"/>
    <p:sldId id="461" r:id="rId45"/>
    <p:sldId id="353" r:id="rId46"/>
    <p:sldId id="354" r:id="rId47"/>
    <p:sldId id="355" r:id="rId48"/>
    <p:sldId id="356" r:id="rId49"/>
    <p:sldId id="358" r:id="rId50"/>
    <p:sldId id="359" r:id="rId51"/>
    <p:sldId id="422" r:id="rId52"/>
    <p:sldId id="423" r:id="rId53"/>
    <p:sldId id="360" r:id="rId54"/>
    <p:sldId id="361" r:id="rId55"/>
    <p:sldId id="362" r:id="rId56"/>
    <p:sldId id="490" r:id="rId57"/>
    <p:sldId id="364" r:id="rId58"/>
    <p:sldId id="365" r:id="rId59"/>
    <p:sldId id="367" r:id="rId60"/>
    <p:sldId id="368" r:id="rId61"/>
    <p:sldId id="369" r:id="rId62"/>
    <p:sldId id="372" r:id="rId63"/>
    <p:sldId id="375" r:id="rId64"/>
    <p:sldId id="376" r:id="rId65"/>
    <p:sldId id="378" r:id="rId66"/>
    <p:sldId id="379" r:id="rId67"/>
    <p:sldId id="382" r:id="rId68"/>
    <p:sldId id="384" r:id="rId69"/>
    <p:sldId id="386" r:id="rId70"/>
    <p:sldId id="387" r:id="rId71"/>
    <p:sldId id="388" r:id="rId72"/>
    <p:sldId id="390" r:id="rId73"/>
    <p:sldId id="391" r:id="rId74"/>
    <p:sldId id="392" r:id="rId75"/>
    <p:sldId id="393" r:id="rId76"/>
    <p:sldId id="395" r:id="rId77"/>
    <p:sldId id="396" r:id="rId78"/>
    <p:sldId id="491" r:id="rId79"/>
    <p:sldId id="397" r:id="rId80"/>
    <p:sldId id="398" r:id="rId81"/>
    <p:sldId id="400" r:id="rId82"/>
    <p:sldId id="401" r:id="rId83"/>
    <p:sldId id="402" r:id="rId84"/>
    <p:sldId id="404" r:id="rId85"/>
    <p:sldId id="483" r:id="rId86"/>
    <p:sldId id="405" r:id="rId87"/>
    <p:sldId id="406" r:id="rId88"/>
    <p:sldId id="484" r:id="rId89"/>
    <p:sldId id="407" r:id="rId90"/>
    <p:sldId id="413" r:id="rId91"/>
    <p:sldId id="410" r:id="rId92"/>
    <p:sldId id="411" r:id="rId93"/>
    <p:sldId id="338" r:id="rId94"/>
    <p:sldId id="299" r:id="rId95"/>
    <p:sldId id="416" r:id="rId96"/>
    <p:sldId id="418" r:id="rId97"/>
    <p:sldId id="425" r:id="rId98"/>
    <p:sldId id="427" r:id="rId99"/>
    <p:sldId id="429" r:id="rId100"/>
    <p:sldId id="430" r:id="rId101"/>
    <p:sldId id="307" r:id="rId102"/>
  </p:sldIdLst>
  <p:sldSz cx="9144000" cy="6858000" type="screen4x3"/>
  <p:notesSz cx="6810375" cy="99425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ндреева Анастасия Юрьевна" initials="ААЮ" lastIdx="1" clrIdx="0">
    <p:extLst>
      <p:ext uri="{19B8F6BF-5375-455C-9EA6-DF929625EA0E}">
        <p15:presenceInfo xmlns:p15="http://schemas.microsoft.com/office/powerpoint/2012/main" userId="S-1-5-21-3160363674-1614192749-1370964198-133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B7CA"/>
    <a:srgbClr val="C2F1B1"/>
    <a:srgbClr val="F1F38D"/>
    <a:srgbClr val="3CE4B0"/>
    <a:srgbClr val="E9C2C1"/>
    <a:srgbClr val="00CC66"/>
    <a:srgbClr val="996600"/>
    <a:srgbClr val="CC9900"/>
    <a:srgbClr val="008080"/>
    <a:srgbClr val="33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Светлый стиль 2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FECB4D8-DB02-4DC6-A0A2-4F2EBAE1DC90}" styleName="Средний стиль 1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30" autoAdjust="0"/>
    <p:restoredTop sz="95709" autoAdjust="0"/>
  </p:normalViewPr>
  <p:slideViewPr>
    <p:cSldViewPr snapToGrid="0">
      <p:cViewPr varScale="1">
        <p:scale>
          <a:sx n="104" d="100"/>
          <a:sy n="104" d="100"/>
        </p:scale>
        <p:origin x="112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viewProps" Target="viewProp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notesMaster" Target="notesMasters/notesMaster1.xml"/><Relationship Id="rId108" Type="http://schemas.openxmlformats.org/officeDocument/2006/relationships/theme" Target="theme/theme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ableStyles" Target="tableStyle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0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1.xlsx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chartUserShapes" Target="../drawings/drawing3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2.xlsx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chartUserShapes" Target="../drawings/drawing4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3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4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5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6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7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8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9.xlsx"/><Relationship Id="rId2" Type="http://schemas.microsoft.com/office/2011/relationships/chartColorStyle" Target="colors19.xml"/><Relationship Id="rId1" Type="http://schemas.microsoft.com/office/2011/relationships/chartStyle" Target="style19.xml"/><Relationship Id="rId4" Type="http://schemas.openxmlformats.org/officeDocument/2006/relationships/chartUserShapes" Target="../drawings/drawing5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0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1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2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9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145217739121712E-2"/>
          <c:y val="0"/>
          <c:w val="0.9677095645217566"/>
          <c:h val="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>
              <a:gsLst>
                <a:gs pos="0">
                  <a:schemeClr val="accent3"/>
                </a:gs>
                <a:gs pos="100000">
                  <a:schemeClr val="accent3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dLbl>
              <c:idx val="1"/>
              <c:layout>
                <c:manualLayout>
                  <c:x val="6.3369546604211012E-3"/>
                  <c:y val="9.116762708993855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ABC7-4D4A-AA40-3A70CB9FAB10}"/>
                </c:ext>
                <c:ext xmlns:c15="http://schemas.microsoft.com/office/drawing/2012/chart" uri="{CE6537A1-D6FC-4f65-9D91-7224C49458BB}">
                  <c15:layout>
                    <c:manualLayout>
                      <c:w val="8.3970243177594939E-2"/>
                      <c:h val="0.28804230840935474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3"/>
                </a:solidFill>
                <a:prstDash val="sysDash"/>
              </a:ln>
              <a:effectLst/>
            </c:spPr>
            <c:trendlineType val="linear"/>
            <c:dispRSqr val="0"/>
            <c:dispEq val="0"/>
          </c:trendline>
          <c:cat>
            <c:strRef>
              <c:f>Лист1!$A$2:$A$7</c:f>
              <c:strCach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2023-2025</c:v>
                </c:pt>
                <c:pt idx="4">
                  <c:v>2027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5"/>
                <c:pt idx="0">
                  <c:v>224</c:v>
                </c:pt>
                <c:pt idx="1">
                  <c:v>-13</c:v>
                </c:pt>
                <c:pt idx="2">
                  <c:v>240</c:v>
                </c:pt>
                <c:pt idx="3">
                  <c:v>175</c:v>
                </c:pt>
                <c:pt idx="4">
                  <c:v>175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AD4-46E2-AC78-577EB7033F04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-1997903328"/>
        <c:axId val="-1997901152"/>
      </c:barChart>
      <c:catAx>
        <c:axId val="-199790332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1997901152"/>
        <c:crosses val="autoZero"/>
        <c:auto val="1"/>
        <c:lblAlgn val="ctr"/>
        <c:lblOffset val="100"/>
        <c:noMultiLvlLbl val="0"/>
      </c:catAx>
      <c:valAx>
        <c:axId val="-199790115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-19979033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800"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044693383402551"/>
          <c:y val="0.13209168885879366"/>
          <c:w val="0.85469069749889282"/>
          <c:h val="0.827174247604497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</c:v>
                </c:pt>
              </c:strCache>
            </c:strRef>
          </c:tx>
          <c:spPr>
            <a:solidFill>
              <a:schemeClr val="accent3">
                <a:shade val="6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3324554049296129E-2"/>
                  <c:y val="-7.012473422805315E-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6</a:t>
                    </a:r>
                    <a:r>
                      <a:rPr lang="en-US" baseline="0" dirty="0" smtClean="0"/>
                      <a:t> 481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902F-4747-8881-1AB47EF9EE1A}"/>
                </c:ext>
                <c:ext xmlns:c15="http://schemas.microsoft.com/office/drawing/2012/chart" uri="{CE6537A1-D6FC-4f65-9D91-7224C49458BB}">
                  <c15:layout>
                    <c:manualLayout>
                      <c:w val="8.3983597508937899E-2"/>
                      <c:h val="4.1730507065786161E-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3.3311385123240321E-3"/>
                  <c:y val="1.0875448055791524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4 876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902F-4747-8881-1AB47EF9EE1A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4434933553404057E-2"/>
                  <c:y val="3.0849252671443584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4 943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902F-4747-8881-1AB47EF9EE1A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Лист1!$B$2:$B$4</c:f>
              <c:numCache>
                <c:formatCode>#,##0</c:formatCode>
                <c:ptCount val="3"/>
                <c:pt idx="0">
                  <c:v>6129</c:v>
                </c:pt>
                <c:pt idx="1">
                  <c:v>4805</c:v>
                </c:pt>
                <c:pt idx="2">
                  <c:v>4871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902F-4747-8881-1AB47EF9EE1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1852515138459311E-3"/>
                  <c:y val="-6.0815871450072617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7</a:t>
                    </a:r>
                    <a:r>
                      <a:rPr lang="en-US" baseline="0" dirty="0" smtClean="0"/>
                      <a:t> 514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B9F2-48AC-8476-7BA3F6E8D352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-1.102036102495894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5 166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88BB-44AC-B6EB-B6D3711F3576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"/>
                  <c:y val="1.231829470339645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5 238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B9F2-48AC-8476-7BA3F6E8D352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Лист1!$C$2:$C$4</c:f>
              <c:numCache>
                <c:formatCode>#,##0</c:formatCode>
                <c:ptCount val="3"/>
                <c:pt idx="0">
                  <c:v>7180</c:v>
                </c:pt>
                <c:pt idx="1">
                  <c:v>5085</c:v>
                </c:pt>
                <c:pt idx="2">
                  <c:v>5157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902F-4747-8881-1AB47EF9EE1A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ДЕФИЦИТ</c:v>
                </c:pt>
              </c:strCache>
            </c:strRef>
          </c:tx>
          <c:spPr>
            <a:solidFill>
              <a:schemeClr val="accent3">
                <a:tint val="6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5531094327494816E-2"/>
                  <c:y val="4.6930275019970331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</a:t>
                    </a:r>
                    <a:r>
                      <a:rPr lang="en-US" baseline="0" dirty="0" smtClean="0"/>
                      <a:t> 033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902F-4747-8881-1AB47EF9EE1A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8.6967700466013178E-3"/>
                  <c:y val="-4.0660296676398597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290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902F-4747-8881-1AB47EF9EE1A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4.4909322259622221E-2"/>
                  <c:y val="-5.647021286564121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295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88BB-44AC-B6EB-B6D3711F3576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Лист1!$D$2:$D$4</c:f>
              <c:numCache>
                <c:formatCode>#,##0</c:formatCode>
                <c:ptCount val="3"/>
                <c:pt idx="0">
                  <c:v>-1051</c:v>
                </c:pt>
                <c:pt idx="1">
                  <c:v>-280</c:v>
                </c:pt>
                <c:pt idx="2">
                  <c:v>-286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902F-4747-8881-1AB47EF9EE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799409472"/>
        <c:axId val="-1799417088"/>
      </c:barChart>
      <c:catAx>
        <c:axId val="-1799409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799417088"/>
        <c:crosses val="autoZero"/>
        <c:auto val="1"/>
        <c:lblAlgn val="ctr"/>
        <c:lblOffset val="100"/>
        <c:noMultiLvlLbl val="0"/>
      </c:catAx>
      <c:valAx>
        <c:axId val="-17994170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7994094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335854425107057"/>
          <c:y val="8.1671880946828472E-3"/>
          <c:w val="0.78483154276492806"/>
          <c:h val="0.1028980057878695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структура налоговых доходов</a:t>
            </a:r>
          </a:p>
        </c:rich>
      </c:tx>
      <c:layout>
        <c:manualLayout>
          <c:xMode val="edge"/>
          <c:yMode val="edge"/>
          <c:x val="0.24620060319510648"/>
          <c:y val="2.371262848927553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3.182856180247378E-2"/>
          <c:y val="0.2922380767593607"/>
          <c:w val="0.5349419809365934"/>
          <c:h val="0.4950451635254236"/>
        </c:manualLayout>
      </c:layout>
      <c:doughnut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Лист6!$A$6:$A$13</c:f>
              <c:strCache>
                <c:ptCount val="7"/>
                <c:pt idx="0">
                  <c:v>Налог на доходы физических лиц
- 2 025 021 тыс.руб. (82,3%)</c:v>
                </c:pt>
                <c:pt idx="1">
                  <c:v>Налог на добычу ОПИ
- 89 528 тыс.руб. (3,6%)</c:v>
                </c:pt>
                <c:pt idx="2">
                  <c:v>Государственная пошлина
- 18 455 тыс.руб. (0,8%)</c:v>
                </c:pt>
                <c:pt idx="3">
                  <c:v>Налог, взимаемый в связи с применением УСН - 292 087 тыс.руб. (11,9%)</c:v>
                </c:pt>
                <c:pt idx="4">
                  <c:v>Акцизы на нефтепродукты - 7 599 тыс. руб. (0,3%)</c:v>
                </c:pt>
                <c:pt idx="5">
                  <c:v>Единый сельскохозяйственный налог </c:v>
                </c:pt>
                <c:pt idx="6">
                  <c:v>Налог, взимаемый в связи с применением патентной системы налогообложения
- 27 000 тыс.руб. (1,1%)</c:v>
                </c:pt>
              </c:strCache>
            </c:strRef>
          </c:cat>
          <c:val>
            <c:numRef>
              <c:f>Лист6!$B$6:$B$13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E54-4865-BDEC-8BEEE65C0BA5}"/>
            </c:ext>
          </c:extLst>
        </c:ser>
        <c:ser>
          <c:idx val="1"/>
          <c:order val="1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Лист6!$A$6:$A$13</c:f>
              <c:strCache>
                <c:ptCount val="7"/>
                <c:pt idx="0">
                  <c:v>Налог на доходы физических лиц
- 2 025 021 тыс.руб. (82,3%)</c:v>
                </c:pt>
                <c:pt idx="1">
                  <c:v>Налог на добычу ОПИ
- 89 528 тыс.руб. (3,6%)</c:v>
                </c:pt>
                <c:pt idx="2">
                  <c:v>Государственная пошлина
- 18 455 тыс.руб. (0,8%)</c:v>
                </c:pt>
                <c:pt idx="3">
                  <c:v>Налог, взимаемый в связи с применением УСН - 292 087 тыс.руб. (11,9%)</c:v>
                </c:pt>
                <c:pt idx="4">
                  <c:v>Акцизы на нефтепродукты - 7 599 тыс. руб. (0,3%)</c:v>
                </c:pt>
                <c:pt idx="5">
                  <c:v>Единый сельскохозяйственный налог </c:v>
                </c:pt>
                <c:pt idx="6">
                  <c:v>Налог, взимаемый в связи с применением патентной системы налогообложения
- 27 000 тыс.руб. (1,1%)</c:v>
                </c:pt>
              </c:strCache>
            </c:strRef>
          </c:cat>
          <c:val>
            <c:numRef>
              <c:f>Лист6!$C$6:$C$13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E54-4865-BDEC-8BEEE65C0BA5}"/>
            </c:ext>
          </c:extLst>
        </c:ser>
        <c:ser>
          <c:idx val="2"/>
          <c:order val="2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E54-4865-BDEC-8BEEE65C0BA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4E54-4865-BDEC-8BEEE65C0BA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4E54-4865-BDEC-8BEEE65C0BA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4E54-4865-BDEC-8BEEE65C0BA5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4E54-4865-BDEC-8BEEE65C0BA5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4E54-4865-BDEC-8BEEE65C0BA5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26AF-45ED-850C-B2BC15BEEF63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sz="1600" dirty="0" smtClean="0"/>
                      <a:t>82,3%</a:t>
                    </a:r>
                    <a:endParaRPr lang="en-US" sz="1600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4E54-4865-BDEC-8BEEE65C0BA5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5.3497944120344268E-2"/>
                  <c:y val="-3.7522857430114357E-1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3,6%</a:t>
                    </a:r>
                  </a:p>
                  <a:p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4E54-4865-BDEC-8BEEE65C0BA5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7.6754385964912311E-2"/>
                  <c:y val="-0.14814812447446649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0,8%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4E54-4865-BDEC-8BEEE65C0BA5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 smtClean="0"/>
                      <a:t>11,9%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4E54-4865-BDEC-8BEEE65C0BA5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5.2631578947368418E-2"/>
                  <c:y val="-0.1197361553971715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0,3%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4E54-4865-BDEC-8BEEE65C0BA5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3.508771929824557E-2"/>
                  <c:y val="-0.13191271357315509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1,1%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26AF-45ED-850C-B2BC15BEEF63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Лист6!$A$6:$A$13</c:f>
              <c:strCache>
                <c:ptCount val="7"/>
                <c:pt idx="0">
                  <c:v>Налог на доходы физических лиц
- 2 025 021 тыс.руб. (82,3%)</c:v>
                </c:pt>
                <c:pt idx="1">
                  <c:v>Налог на добычу ОПИ
- 89 528 тыс.руб. (3,6%)</c:v>
                </c:pt>
                <c:pt idx="2">
                  <c:v>Государственная пошлина
- 18 455 тыс.руб. (0,8%)</c:v>
                </c:pt>
                <c:pt idx="3">
                  <c:v>Налог, взимаемый в связи с применением УСН - 292 087 тыс.руб. (11,9%)</c:v>
                </c:pt>
                <c:pt idx="4">
                  <c:v>Акцизы на нефтепродукты - 7 599 тыс. руб. (0,3%)</c:v>
                </c:pt>
                <c:pt idx="5">
                  <c:v>Единый сельскохозяйственный налог </c:v>
                </c:pt>
                <c:pt idx="6">
                  <c:v>Налог, взимаемый в связи с применением патентной системы налогообложения
- 27 000 тыс.руб. (1,1%)</c:v>
                </c:pt>
              </c:strCache>
            </c:strRef>
          </c:cat>
          <c:val>
            <c:numRef>
              <c:f>Лист6!$D$6:$D$13</c:f>
              <c:numCache>
                <c:formatCode>#,##0.00\ _₽</c:formatCode>
                <c:ptCount val="7"/>
                <c:pt idx="0">
                  <c:v>2025021</c:v>
                </c:pt>
                <c:pt idx="1">
                  <c:v>89528.47</c:v>
                </c:pt>
                <c:pt idx="2">
                  <c:v>18455</c:v>
                </c:pt>
                <c:pt idx="3">
                  <c:v>292087.75</c:v>
                </c:pt>
                <c:pt idx="4">
                  <c:v>7599</c:v>
                </c:pt>
                <c:pt idx="5">
                  <c:v>240</c:v>
                </c:pt>
                <c:pt idx="6">
                  <c:v>27000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4E54-4865-BDEC-8BEEE65C0BA5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 w="25400">
          <a:noFill/>
        </a:ln>
        <a:effectLst/>
      </c:spPr>
    </c:plotArea>
    <c:legend>
      <c:legendPos val="r"/>
      <c:layout>
        <c:manualLayout>
          <c:xMode val="edge"/>
          <c:yMode val="edge"/>
          <c:x val="0.57247822207235644"/>
          <c:y val="0.1538754942693788"/>
          <c:w val="0.40036759898389218"/>
          <c:h val="0.8170822956646741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6558803545525986E-2"/>
          <c:y val="0.29189256968944549"/>
          <c:w val="0.59260376397101555"/>
          <c:h val="0.43414206557513646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неналоговых доходов2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5AF-4CBD-A0F6-3A6C7B0EF7C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5AF-4CBD-A0F6-3A6C7B0EF7C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95AF-4CBD-A0F6-3A6C7B0EF7C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95AF-4CBD-A0F6-3A6C7B0EF7C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95AF-4CBD-A0F6-3A6C7B0EF7C2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050-40B1-8B38-E79645A0CF99}"/>
              </c:ext>
            </c:extLst>
          </c:dPt>
          <c:dLbls>
            <c:dLbl>
              <c:idx val="1"/>
              <c:layout>
                <c:manualLayout>
                  <c:x val="1.734192448934627E-2"/>
                  <c:y val="-4.0211640211640212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95AF-4CBD-A0F6-3A6C7B0EF7C2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4.0464490475141418E-2"/>
                  <c:y val="2.7513227513227434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95AF-4CBD-A0F6-3A6C7B0EF7C2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890320748224387E-3"/>
                  <c:y val="2.539682539682532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95AF-4CBD-A0F6-3A6C7B0EF7C2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3.1793528230468257E-2"/>
                  <c:y val="-3.1746031746031744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95AF-4CBD-A0F6-3A6C7B0EF7C2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2.9585960414895303E-6"/>
                  <c:y val="-0.103703703703703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B050-40B1-8B38-E79645A0CF99}"/>
                </c:ext>
                <c:ext xmlns:c15="http://schemas.microsoft.com/office/drawing/2012/chart" uri="{CE6537A1-D6FC-4f65-9D91-7224C49458BB}"/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1">
                  <c:v>Доходы от аренды земельных участков 
- 88 542,0 тыс.руб. (30%)</c:v>
                </c:pt>
                <c:pt idx="2">
                  <c:v>Доходы от сдачи в аренду имущества 
- 22 811,00 тыс.руб. (7,7%)</c:v>
                </c:pt>
                <c:pt idx="3">
                  <c:v>Плата за негативное воздействие на окружающую среду 
- 113 828,83 тыс.руб. (38,6%)</c:v>
                </c:pt>
                <c:pt idx="4">
                  <c:v>Доходы от оказания платных услуг и компенсации затрат 
- 61 187,00 тыс.руб. (20,7%)</c:v>
                </c:pt>
                <c:pt idx="5">
                  <c:v>Прочие неналоговые доходы 
- 8 673,00 тыс. руб. (3%)</c:v>
                </c:pt>
              </c:strCache>
            </c:strRef>
          </c:cat>
          <c:val>
            <c:numRef>
              <c:f>Лист1!$B$2:$B$7</c:f>
              <c:numCache>
                <c:formatCode>#,##0.00\ _₽</c:formatCode>
                <c:ptCount val="6"/>
                <c:pt idx="1">
                  <c:v>88542</c:v>
                </c:pt>
                <c:pt idx="2">
                  <c:v>22811</c:v>
                </c:pt>
                <c:pt idx="3" formatCode="#,##0.00">
                  <c:v>113829</c:v>
                </c:pt>
                <c:pt idx="4" formatCode="#,##0.00">
                  <c:v>61187</c:v>
                </c:pt>
                <c:pt idx="5" formatCode="#,##0.00">
                  <c:v>8673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050-40B1-8B38-E79645A0CF9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5FF0-4019-B83F-F1D8D031DF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5FF0-4019-B83F-F1D8D031DF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5FF0-4019-B83F-F1D8D031DF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5FF0-4019-B83F-F1D8D031DF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5FF0-4019-B83F-F1D8D031DF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7-5FF0-4019-B83F-F1D8D031DFB6}"/>
              </c:ext>
            </c:extLst>
          </c:dPt>
          <c:dLbls>
            <c:delete val="1"/>
          </c:dLbls>
          <c:cat>
            <c:strRef>
              <c:f>Лист1!$A$2:$A$7</c:f>
              <c:strCache>
                <c:ptCount val="6"/>
                <c:pt idx="1">
                  <c:v>Доходы от аренды земельных участков 
- 88 542,0 тыс.руб. (30%)</c:v>
                </c:pt>
                <c:pt idx="2">
                  <c:v>Доходы от сдачи в аренду имущества 
- 22 811,00 тыс.руб. (7,7%)</c:v>
                </c:pt>
                <c:pt idx="3">
                  <c:v>Плата за негативное воздействие на окружающую среду 
- 113 828,83 тыс.руб. (38,6%)</c:v>
                </c:pt>
                <c:pt idx="4">
                  <c:v>Доходы от оказания платных услуг и компенсации затрат 
- 61 187,00 тыс.руб. (20,7%)</c:v>
                </c:pt>
                <c:pt idx="5">
                  <c:v>Прочие неналоговые доходы 
- 8 673,00 тыс. руб. (3%)</c:v>
                </c:pt>
              </c:strCache>
            </c:strRef>
          </c:cat>
          <c:val>
            <c:numRef>
              <c:f>Лист1!$C$2:$C$7</c:f>
              <c:numCache>
                <c:formatCode>0.00</c:formatCode>
                <c:ptCount val="6"/>
                <c:pt idx="0" formatCode="General">
                  <c:v>0</c:v>
                </c:pt>
                <c:pt idx="1">
                  <c:v>30.009964682994283</c:v>
                </c:pt>
                <c:pt idx="2">
                  <c:v>7.7314416252601328</c:v>
                </c:pt>
                <c:pt idx="3">
                  <c:v>38.580608862467038</c:v>
                </c:pt>
                <c:pt idx="4">
                  <c:v>20.738403345964304</c:v>
                </c:pt>
                <c:pt idx="5">
                  <c:v>2.9395814833142402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8-5FF0-4019-B83F-F1D8D031DFB6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legendEntry>
        <c:idx val="0"/>
        <c:delete val="1"/>
      </c:legendEntry>
      <c:layout>
        <c:manualLayout>
          <c:xMode val="edge"/>
          <c:yMode val="edge"/>
          <c:x val="0.62397802537057878"/>
          <c:y val="0.18298412698412697"/>
          <c:w val="0.37602208114017921"/>
          <c:h val="0.7627768195642211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Лист9!$A$2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numRef>
              <c:f>Лист9!$B$1:$G$1</c:f>
              <c:numCache>
                <c:formatCode>@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Лист9!$B$2:$G$2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DCA-4BD3-96C4-7B49FC257A18}"/>
            </c:ext>
          </c:extLst>
        </c:ser>
        <c:ser>
          <c:idx val="1"/>
          <c:order val="1"/>
          <c:tx>
            <c:strRef>
              <c:f>Лист9!$A$3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Лист9!$B$1:$G$1</c:f>
              <c:numCache>
                <c:formatCode>@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Лист9!$B$3:$G$3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DCA-4BD3-96C4-7B49FC257A18}"/>
            </c:ext>
          </c:extLst>
        </c:ser>
        <c:ser>
          <c:idx val="2"/>
          <c:order val="2"/>
          <c:tx>
            <c:strRef>
              <c:f>Лист9!$A$4</c:f>
              <c:strCache>
                <c:ptCount val="1"/>
                <c:pt idx="0">
                  <c:v>Налог на доходы физических лиц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Лист9!$B$1:$G$1</c:f>
              <c:numCache>
                <c:formatCode>@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Лист9!$B$4:$G$4</c:f>
              <c:numCache>
                <c:formatCode>#,##0.00</c:formatCode>
                <c:ptCount val="5"/>
                <c:pt idx="0">
                  <c:v>1694816.25</c:v>
                </c:pt>
                <c:pt idx="1">
                  <c:v>2015908.43</c:v>
                </c:pt>
                <c:pt idx="2">
                  <c:v>2025021</c:v>
                </c:pt>
                <c:pt idx="3">
                  <c:v>2102725</c:v>
                </c:pt>
                <c:pt idx="4">
                  <c:v>2186763.5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FDCA-4BD3-96C4-7B49FC257A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1799414368"/>
        <c:axId val="-1799416544"/>
        <c:axId val="0"/>
      </c:bar3DChart>
      <c:catAx>
        <c:axId val="-1799414368"/>
        <c:scaling>
          <c:orientation val="minMax"/>
        </c:scaling>
        <c:delete val="0"/>
        <c:axPos val="b"/>
        <c:numFmt formatCode="@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799416544"/>
        <c:crosses val="autoZero"/>
        <c:auto val="1"/>
        <c:lblAlgn val="ctr"/>
        <c:lblOffset val="100"/>
        <c:noMultiLvlLbl val="0"/>
      </c:catAx>
      <c:valAx>
        <c:axId val="-179941654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crossAx val="-17994143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Лист9!$A$2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numRef>
              <c:f>Лист9!$B$1:$G$1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Лист9!$B$2:$G$2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EA6-4037-8109-FCFF72BDF738}"/>
            </c:ext>
          </c:extLst>
        </c:ser>
        <c:ser>
          <c:idx val="1"/>
          <c:order val="1"/>
          <c:tx>
            <c:strRef>
              <c:f>Лист9!$A$3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numRef>
              <c:f>Лист9!$B$1:$G$1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Лист9!$B$3:$G$3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EA6-4037-8109-FCFF72BDF738}"/>
            </c:ext>
          </c:extLst>
        </c:ser>
        <c:ser>
          <c:idx val="2"/>
          <c:order val="2"/>
          <c:tx>
            <c:strRef>
              <c:f>Лист9!$A$4</c:f>
              <c:strCache>
                <c:ptCount val="1"/>
                <c:pt idx="0">
                  <c:v>Налог на доходы физических лиц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numRef>
              <c:f>Лист9!$B$1:$G$1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Лист9!$B$4:$G$4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EA6-4037-8109-FCFF72BDF738}"/>
            </c:ext>
          </c:extLst>
        </c:ser>
        <c:ser>
          <c:idx val="3"/>
          <c:order val="3"/>
          <c:tx>
            <c:strRef>
              <c:f>Лист9!$A$5</c:f>
              <c:strCache>
                <c:ptCount val="1"/>
                <c:pt idx="0">
                  <c:v>Акцизы на нефтепродукты</c:v>
                </c:pt>
              </c:strCache>
            </c:strRef>
          </c:tx>
          <c:spPr>
            <a:solidFill>
              <a:srgbClr val="339966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Лист9!$B$1:$G$1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Лист9!$B$5:$G$5</c:f>
              <c:numCache>
                <c:formatCode>#,##0.00\ _₽</c:formatCode>
                <c:ptCount val="5"/>
                <c:pt idx="0">
                  <c:v>5817.28</c:v>
                </c:pt>
                <c:pt idx="1">
                  <c:v>7327.6</c:v>
                </c:pt>
                <c:pt idx="2">
                  <c:v>7598.76</c:v>
                </c:pt>
                <c:pt idx="3">
                  <c:v>7094.19</c:v>
                </c:pt>
                <c:pt idx="4">
                  <c:v>9209.75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9EA6-4037-8109-FCFF72BDF7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1799420352"/>
        <c:axId val="-1799413824"/>
        <c:axId val="0"/>
      </c:bar3DChart>
      <c:catAx>
        <c:axId val="-1799420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799413824"/>
        <c:crosses val="autoZero"/>
        <c:auto val="1"/>
        <c:lblAlgn val="ctr"/>
        <c:lblOffset val="100"/>
        <c:noMultiLvlLbl val="0"/>
      </c:catAx>
      <c:valAx>
        <c:axId val="-179941382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\ _₽" sourceLinked="1"/>
        <c:majorTickMark val="none"/>
        <c:minorTickMark val="none"/>
        <c:tickLblPos val="nextTo"/>
        <c:crossAx val="-17994203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Лист9!$A$2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numRef>
              <c:f>Лист9!$B$1:$G$1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Лист9!$B$2:$G$2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886-439B-8C01-755DE232B428}"/>
            </c:ext>
          </c:extLst>
        </c:ser>
        <c:ser>
          <c:idx val="1"/>
          <c:order val="1"/>
          <c:tx>
            <c:strRef>
              <c:f>Лист9!$A$3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numRef>
              <c:f>Лист9!$B$1:$G$1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Лист9!$B$3:$G$3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886-439B-8C01-755DE232B428}"/>
            </c:ext>
          </c:extLst>
        </c:ser>
        <c:ser>
          <c:idx val="2"/>
          <c:order val="2"/>
          <c:tx>
            <c:strRef>
              <c:f>Лист9!$A$4</c:f>
              <c:strCache>
                <c:ptCount val="1"/>
                <c:pt idx="0">
                  <c:v>Налог на доходы физических лиц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numRef>
              <c:f>Лист9!$B$1:$G$1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Лист9!$B$4:$G$4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886-439B-8C01-755DE232B428}"/>
            </c:ext>
          </c:extLst>
        </c:ser>
        <c:ser>
          <c:idx val="3"/>
          <c:order val="3"/>
          <c:tx>
            <c:strRef>
              <c:f>Лист9!$A$5</c:f>
              <c:strCache>
                <c:ptCount val="1"/>
                <c:pt idx="0">
                  <c:v>Акцизы на нефтепродукты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numRef>
              <c:f>Лист9!$B$1:$G$1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Лист9!$B$5:$G$5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9886-439B-8C01-755DE232B428}"/>
            </c:ext>
          </c:extLst>
        </c:ser>
        <c:ser>
          <c:idx val="4"/>
          <c:order val="4"/>
          <c:tx>
            <c:strRef>
              <c:f>Лист9!$A$6</c:f>
              <c:strCache>
                <c:ptCount val="1"/>
                <c:pt idx="0">
                  <c:v>Налог на добычу ОПИ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cat>
            <c:numRef>
              <c:f>Лист9!$B$1:$G$1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Лист9!$B$6:$G$6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9886-439B-8C01-755DE232B428}"/>
            </c:ext>
          </c:extLst>
        </c:ser>
        <c:ser>
          <c:idx val="5"/>
          <c:order val="5"/>
          <c:tx>
            <c:strRef>
              <c:f>Лист9!$A$7</c:f>
              <c:strCache>
                <c:ptCount val="1"/>
                <c:pt idx="0">
                  <c:v>Государственная пошлина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cat>
            <c:numRef>
              <c:f>Лист9!$B$1:$G$1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Лист9!$B$7:$G$7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9886-439B-8C01-755DE232B428}"/>
            </c:ext>
          </c:extLst>
        </c:ser>
        <c:ser>
          <c:idx val="6"/>
          <c:order val="6"/>
          <c:tx>
            <c:strRef>
              <c:f>Лист9!$A$8</c:f>
              <c:strCache>
                <c:ptCount val="1"/>
                <c:pt idx="0">
                  <c:v>Налог, взимаемый в связи с применением УСН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Лист9!$B$1:$G$1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Лист9!$B$8:$G$8</c:f>
              <c:numCache>
                <c:formatCode>#\ ##0.00\ _₽</c:formatCode>
                <c:ptCount val="5"/>
                <c:pt idx="0">
                  <c:v>226640.15</c:v>
                </c:pt>
                <c:pt idx="1">
                  <c:v>295417.51</c:v>
                </c:pt>
                <c:pt idx="2">
                  <c:v>292087.75</c:v>
                </c:pt>
                <c:pt idx="3">
                  <c:v>341703</c:v>
                </c:pt>
                <c:pt idx="4">
                  <c:v>341703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9886-439B-8C01-755DE232B4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1799410016"/>
        <c:axId val="-1742202960"/>
        <c:axId val="0"/>
      </c:bar3DChart>
      <c:catAx>
        <c:axId val="-1799410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742202960"/>
        <c:crosses val="autoZero"/>
        <c:auto val="1"/>
        <c:lblAlgn val="ctr"/>
        <c:lblOffset val="100"/>
        <c:noMultiLvlLbl val="0"/>
      </c:catAx>
      <c:valAx>
        <c:axId val="-174220296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\ ##0.00\ _₽" sourceLinked="1"/>
        <c:majorTickMark val="none"/>
        <c:minorTickMark val="none"/>
        <c:tickLblPos val="nextTo"/>
        <c:crossAx val="-17994100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Лист9!$A$2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numRef>
              <c:f>Лист9!$B$1:$G$1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Лист9!$B$2:$G$2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898-4446-B393-A7CA001D6490}"/>
            </c:ext>
          </c:extLst>
        </c:ser>
        <c:ser>
          <c:idx val="1"/>
          <c:order val="1"/>
          <c:tx>
            <c:strRef>
              <c:f>Лист9!$A$3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numRef>
              <c:f>Лист9!$B$1:$G$1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Лист9!$B$3:$G$3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898-4446-B393-A7CA001D6490}"/>
            </c:ext>
          </c:extLst>
        </c:ser>
        <c:ser>
          <c:idx val="2"/>
          <c:order val="2"/>
          <c:tx>
            <c:strRef>
              <c:f>Лист9!$A$4</c:f>
              <c:strCache>
                <c:ptCount val="1"/>
                <c:pt idx="0">
                  <c:v>Налог на доходы физических лиц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numRef>
              <c:f>Лист9!$B$1:$G$1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Лист9!$B$4:$G$4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898-4446-B393-A7CA001D6490}"/>
            </c:ext>
          </c:extLst>
        </c:ser>
        <c:ser>
          <c:idx val="3"/>
          <c:order val="3"/>
          <c:tx>
            <c:strRef>
              <c:f>Лист9!$A$5</c:f>
              <c:strCache>
                <c:ptCount val="1"/>
                <c:pt idx="0">
                  <c:v>Акцизы на нефтепродукты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numRef>
              <c:f>Лист9!$B$1:$G$1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Лист9!$B$5:$G$5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5898-4446-B393-A7CA001D6490}"/>
            </c:ext>
          </c:extLst>
        </c:ser>
        <c:ser>
          <c:idx val="4"/>
          <c:order val="4"/>
          <c:tx>
            <c:strRef>
              <c:f>Лист9!$A$6</c:f>
              <c:strCache>
                <c:ptCount val="1"/>
                <c:pt idx="0">
                  <c:v>Налог на добычу ОПИ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cat>
            <c:numRef>
              <c:f>Лист9!$B$1:$G$1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Лист9!$B$6:$G$6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5898-4446-B393-A7CA001D6490}"/>
            </c:ext>
          </c:extLst>
        </c:ser>
        <c:ser>
          <c:idx val="5"/>
          <c:order val="5"/>
          <c:tx>
            <c:strRef>
              <c:f>Лист9!$A$7</c:f>
              <c:strCache>
                <c:ptCount val="1"/>
                <c:pt idx="0">
                  <c:v>Государственная пошлина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cat>
            <c:numRef>
              <c:f>Лист9!$B$1:$G$1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Лист9!$B$7:$G$7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5898-4446-B393-A7CA001D6490}"/>
            </c:ext>
          </c:extLst>
        </c:ser>
        <c:ser>
          <c:idx val="6"/>
          <c:order val="6"/>
          <c:tx>
            <c:strRef>
              <c:f>Лист9!$A$8</c:f>
              <c:strCache>
                <c:ptCount val="1"/>
                <c:pt idx="0">
                  <c:v>Налог, взимаемый в связи с применением УСН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cat>
            <c:numRef>
              <c:f>Лист9!$B$1:$G$1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Лист9!$B$8:$G$8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5898-4446-B393-A7CA001D6490}"/>
            </c:ext>
          </c:extLst>
        </c:ser>
        <c:ser>
          <c:idx val="7"/>
          <c:order val="7"/>
          <c:tx>
            <c:strRef>
              <c:f>Лист9!$A$9</c:f>
              <c:strCache>
                <c:ptCount val="1"/>
                <c:pt idx="0">
                  <c:v>Единый налог на вмененный доход 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cat>
            <c:numRef>
              <c:f>Лист9!$B$1:$G$1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Лист9!$B$9:$G$9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5898-4446-B393-A7CA001D6490}"/>
            </c:ext>
          </c:extLst>
        </c:ser>
        <c:ser>
          <c:idx val="8"/>
          <c:order val="8"/>
          <c:tx>
            <c:strRef>
              <c:f>Лист9!$A$10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cat>
            <c:numRef>
              <c:f>Лист9!$B$1:$G$1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Лист9!$B$10:$G$10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5898-4446-B393-A7CA001D6490}"/>
            </c:ext>
          </c:extLst>
        </c:ser>
        <c:ser>
          <c:idx val="9"/>
          <c:order val="9"/>
          <c:tx>
            <c:strRef>
              <c:f>Лист9!$A$11</c:f>
              <c:strCache>
                <c:ptCount val="1"/>
                <c:pt idx="0">
                  <c:v>Налог, взимаемый в связи с применением патентной системы налогообложения</c:v>
                </c:pt>
              </c:strCache>
            </c:strRef>
          </c:tx>
          <c:spPr>
            <a:solidFill>
              <a:srgbClr val="008080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Лист9!$B$1:$G$1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Лист9!$B$11:$G$11</c:f>
              <c:numCache>
                <c:formatCode>#\ ##0.00\ _₽</c:formatCode>
                <c:ptCount val="5"/>
                <c:pt idx="0">
                  <c:v>29234.53</c:v>
                </c:pt>
                <c:pt idx="1">
                  <c:v>25624.77</c:v>
                </c:pt>
                <c:pt idx="2">
                  <c:v>27000</c:v>
                </c:pt>
                <c:pt idx="3">
                  <c:v>28134</c:v>
                </c:pt>
                <c:pt idx="4">
                  <c:v>29484.400000000001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5898-4446-B393-A7CA001D64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1742205680"/>
        <c:axId val="-1742206768"/>
        <c:axId val="0"/>
      </c:bar3DChart>
      <c:catAx>
        <c:axId val="-1742205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742206768"/>
        <c:crosses val="autoZero"/>
        <c:auto val="1"/>
        <c:lblAlgn val="ctr"/>
        <c:lblOffset val="100"/>
        <c:noMultiLvlLbl val="0"/>
      </c:catAx>
      <c:valAx>
        <c:axId val="-174220676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\ ##0.00\ _₽" sourceLinked="1"/>
        <c:majorTickMark val="none"/>
        <c:minorTickMark val="none"/>
        <c:tickLblPos val="nextTo"/>
        <c:crossAx val="-1742205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Лист9!$A$2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numRef>
              <c:f>Лист9!$B$1:$G$1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Лист9!$B$2:$G$2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B06-4A9F-99D0-5552040B4C58}"/>
            </c:ext>
          </c:extLst>
        </c:ser>
        <c:ser>
          <c:idx val="1"/>
          <c:order val="1"/>
          <c:tx>
            <c:strRef>
              <c:f>Лист9!$A$3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numRef>
              <c:f>Лист9!$B$1:$G$1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Лист9!$B$3:$G$3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B06-4A9F-99D0-5552040B4C58}"/>
            </c:ext>
          </c:extLst>
        </c:ser>
        <c:ser>
          <c:idx val="2"/>
          <c:order val="2"/>
          <c:tx>
            <c:strRef>
              <c:f>Лист9!$A$4</c:f>
              <c:strCache>
                <c:ptCount val="1"/>
                <c:pt idx="0">
                  <c:v>Налог на доходы физических лиц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numRef>
              <c:f>Лист9!$B$1:$G$1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Лист9!$B$4:$G$4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B06-4A9F-99D0-5552040B4C58}"/>
            </c:ext>
          </c:extLst>
        </c:ser>
        <c:ser>
          <c:idx val="3"/>
          <c:order val="3"/>
          <c:tx>
            <c:strRef>
              <c:f>Лист9!$A$5</c:f>
              <c:strCache>
                <c:ptCount val="1"/>
                <c:pt idx="0">
                  <c:v>Акцизы на нефтепродукты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numRef>
              <c:f>Лист9!$B$1:$G$1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Лист9!$B$5:$G$5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0B06-4A9F-99D0-5552040B4C58}"/>
            </c:ext>
          </c:extLst>
        </c:ser>
        <c:ser>
          <c:idx val="4"/>
          <c:order val="4"/>
          <c:tx>
            <c:strRef>
              <c:f>Лист9!$A$6</c:f>
              <c:strCache>
                <c:ptCount val="1"/>
                <c:pt idx="0">
                  <c:v>Налог на добычу ОПИ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cat>
            <c:numRef>
              <c:f>Лист9!$B$1:$G$1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Лист9!$B$6:$G$6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B06-4A9F-99D0-5552040B4C58}"/>
            </c:ext>
          </c:extLst>
        </c:ser>
        <c:ser>
          <c:idx val="5"/>
          <c:order val="5"/>
          <c:tx>
            <c:strRef>
              <c:f>Лист9!$A$7</c:f>
              <c:strCache>
                <c:ptCount val="1"/>
                <c:pt idx="0">
                  <c:v>Государственная пошлина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cat>
            <c:numRef>
              <c:f>Лист9!$B$1:$G$1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Лист9!$B$7:$G$7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0B06-4A9F-99D0-5552040B4C58}"/>
            </c:ext>
          </c:extLst>
        </c:ser>
        <c:ser>
          <c:idx val="6"/>
          <c:order val="6"/>
          <c:tx>
            <c:strRef>
              <c:f>Лист9!$A$8</c:f>
              <c:strCache>
                <c:ptCount val="1"/>
                <c:pt idx="0">
                  <c:v>Налог, взимаемый в связи с применением УСН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cat>
            <c:numRef>
              <c:f>Лист9!$B$1:$G$1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Лист9!$B$8:$G$8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0B06-4A9F-99D0-5552040B4C58}"/>
            </c:ext>
          </c:extLst>
        </c:ser>
        <c:ser>
          <c:idx val="7"/>
          <c:order val="7"/>
          <c:tx>
            <c:strRef>
              <c:f>Лист9!$A$9</c:f>
              <c:strCache>
                <c:ptCount val="1"/>
                <c:pt idx="0">
                  <c:v>Единый налог на вмененный доход 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cat>
            <c:numRef>
              <c:f>Лист9!$B$1:$G$1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Лист9!$B$9:$G$9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0B06-4A9F-99D0-5552040B4C58}"/>
            </c:ext>
          </c:extLst>
        </c:ser>
        <c:ser>
          <c:idx val="8"/>
          <c:order val="8"/>
          <c:tx>
            <c:strRef>
              <c:f>Лист9!$A$10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cat>
            <c:numRef>
              <c:f>Лист9!$B$1:$G$1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Лист9!$B$10:$G$10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0B06-4A9F-99D0-5552040B4C58}"/>
            </c:ext>
          </c:extLst>
        </c:ser>
        <c:ser>
          <c:idx val="9"/>
          <c:order val="9"/>
          <c:tx>
            <c:strRef>
              <c:f>Лист9!$A$11</c:f>
              <c:strCache>
                <c:ptCount val="1"/>
                <c:pt idx="0">
                  <c:v>Налог, взимаемый в связи с применением патентной системы налогообложения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cat>
            <c:numRef>
              <c:f>Лист9!$B$1:$G$1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Лист9!$B$11:$G$11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0B06-4A9F-99D0-5552040B4C58}"/>
            </c:ext>
          </c:extLst>
        </c:ser>
        <c:ser>
          <c:idx val="10"/>
          <c:order val="10"/>
          <c:tx>
            <c:strRef>
              <c:f>Лист9!$A$12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cat>
            <c:numRef>
              <c:f>Лист9!$B$1:$G$1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Лист9!$B$12:$G$12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0B06-4A9F-99D0-5552040B4C58}"/>
            </c:ext>
          </c:extLst>
        </c:ser>
        <c:ser>
          <c:idx val="11"/>
          <c:order val="11"/>
          <c:tx>
            <c:strRef>
              <c:f>Лист9!$A$13</c:f>
              <c:strCache>
                <c:ptCount val="1"/>
                <c:pt idx="0">
                  <c:v>Дивиденды по акциям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021B-4AC3-8476-2D9D946AFB6B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 smtClean="0"/>
                      <a:t>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021B-4AC3-8476-2D9D946AFB6B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9.9661490982988054E-3"/>
                  <c:y val="-4.32098765432098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021B-4AC3-8476-2D9D946AFB6B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Лист9!$B$1:$G$1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Лист9!$B$13:$G$13</c:f>
              <c:numCache>
                <c:formatCode>#,##0</c:formatCode>
                <c:ptCount val="5"/>
                <c:pt idx="0">
                  <c:v>1350366.66</c:v>
                </c:pt>
                <c:pt idx="1">
                  <c:v>0</c:v>
                </c:pt>
                <c:pt idx="2">
                  <c:v>0</c:v>
                </c:pt>
                <c:pt idx="3">
                  <c:v>109993</c:v>
                </c:pt>
                <c:pt idx="4">
                  <c:v>109993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0B06-4A9F-99D0-5552040B4C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1742204048"/>
        <c:axId val="-1742207312"/>
        <c:axId val="0"/>
      </c:bar3DChart>
      <c:catAx>
        <c:axId val="-1742204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742207312"/>
        <c:crosses val="autoZero"/>
        <c:auto val="1"/>
        <c:lblAlgn val="ctr"/>
        <c:lblOffset val="100"/>
        <c:noMultiLvlLbl val="0"/>
      </c:catAx>
      <c:valAx>
        <c:axId val="-174220731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-17422040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Лист9!$A$2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numRef>
              <c:f>Лист9!$B$1:$G$1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Лист9!$B$2:$G$2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38D-48F7-9CD9-A910DFC7CA20}"/>
            </c:ext>
          </c:extLst>
        </c:ser>
        <c:ser>
          <c:idx val="1"/>
          <c:order val="1"/>
          <c:tx>
            <c:strRef>
              <c:f>Лист9!$A$3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numRef>
              <c:f>Лист9!$B$1:$G$1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Лист9!$B$3:$G$3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38D-48F7-9CD9-A910DFC7CA20}"/>
            </c:ext>
          </c:extLst>
        </c:ser>
        <c:ser>
          <c:idx val="2"/>
          <c:order val="2"/>
          <c:tx>
            <c:strRef>
              <c:f>Лист9!$A$4</c:f>
              <c:strCache>
                <c:ptCount val="1"/>
                <c:pt idx="0">
                  <c:v>Налог на доходы физических лиц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numRef>
              <c:f>Лист9!$B$1:$G$1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Лист9!$B$4:$G$4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38D-48F7-9CD9-A910DFC7CA20}"/>
            </c:ext>
          </c:extLst>
        </c:ser>
        <c:ser>
          <c:idx val="3"/>
          <c:order val="3"/>
          <c:tx>
            <c:strRef>
              <c:f>Лист9!$A$5</c:f>
              <c:strCache>
                <c:ptCount val="1"/>
                <c:pt idx="0">
                  <c:v>Акцизы на нефтепродукты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numRef>
              <c:f>Лист9!$B$1:$G$1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Лист9!$B$5:$G$5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D38D-48F7-9CD9-A910DFC7CA20}"/>
            </c:ext>
          </c:extLst>
        </c:ser>
        <c:ser>
          <c:idx val="4"/>
          <c:order val="4"/>
          <c:tx>
            <c:strRef>
              <c:f>Лист9!$A$6</c:f>
              <c:strCache>
                <c:ptCount val="1"/>
                <c:pt idx="0">
                  <c:v>Налог на добычу ОПИ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cat>
            <c:numRef>
              <c:f>Лист9!$B$1:$G$1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Лист9!$B$6:$G$6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D38D-48F7-9CD9-A910DFC7CA20}"/>
            </c:ext>
          </c:extLst>
        </c:ser>
        <c:ser>
          <c:idx val="5"/>
          <c:order val="5"/>
          <c:tx>
            <c:strRef>
              <c:f>Лист9!$A$7</c:f>
              <c:strCache>
                <c:ptCount val="1"/>
                <c:pt idx="0">
                  <c:v>Государственная пошлина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cat>
            <c:numRef>
              <c:f>Лист9!$B$1:$G$1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Лист9!$B$7:$G$7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D38D-48F7-9CD9-A910DFC7CA20}"/>
            </c:ext>
          </c:extLst>
        </c:ser>
        <c:ser>
          <c:idx val="6"/>
          <c:order val="6"/>
          <c:tx>
            <c:strRef>
              <c:f>Лист9!$A$8</c:f>
              <c:strCache>
                <c:ptCount val="1"/>
                <c:pt idx="0">
                  <c:v>Налог, взимаемый в связи с применением УСН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cat>
            <c:numRef>
              <c:f>Лист9!$B$1:$G$1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Лист9!$B$8:$G$8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D38D-48F7-9CD9-A910DFC7CA20}"/>
            </c:ext>
          </c:extLst>
        </c:ser>
        <c:ser>
          <c:idx val="7"/>
          <c:order val="7"/>
          <c:tx>
            <c:strRef>
              <c:f>Лист9!$A$9</c:f>
              <c:strCache>
                <c:ptCount val="1"/>
                <c:pt idx="0">
                  <c:v>Единый налог на вмененный доход 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cat>
            <c:numRef>
              <c:f>Лист9!$B$1:$G$1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Лист9!$B$9:$G$9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D38D-48F7-9CD9-A910DFC7CA20}"/>
            </c:ext>
          </c:extLst>
        </c:ser>
        <c:ser>
          <c:idx val="8"/>
          <c:order val="8"/>
          <c:tx>
            <c:strRef>
              <c:f>Лист9!$A$10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cat>
            <c:numRef>
              <c:f>Лист9!$B$1:$G$1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Лист9!$B$10:$G$10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D38D-48F7-9CD9-A910DFC7CA20}"/>
            </c:ext>
          </c:extLst>
        </c:ser>
        <c:ser>
          <c:idx val="9"/>
          <c:order val="9"/>
          <c:tx>
            <c:strRef>
              <c:f>Лист9!$A$11</c:f>
              <c:strCache>
                <c:ptCount val="1"/>
                <c:pt idx="0">
                  <c:v>Налог, взимаемый в связи с применением патентной системы налогообложения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cat>
            <c:numRef>
              <c:f>Лист9!$B$1:$G$1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Лист9!$B$11:$G$11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D38D-48F7-9CD9-A910DFC7CA20}"/>
            </c:ext>
          </c:extLst>
        </c:ser>
        <c:ser>
          <c:idx val="10"/>
          <c:order val="10"/>
          <c:tx>
            <c:strRef>
              <c:f>Лист9!$A$12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cat>
            <c:numRef>
              <c:f>Лист9!$B$1:$G$1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Лист9!$B$12:$G$12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D38D-48F7-9CD9-A910DFC7CA20}"/>
            </c:ext>
          </c:extLst>
        </c:ser>
        <c:ser>
          <c:idx val="11"/>
          <c:order val="11"/>
          <c:tx>
            <c:strRef>
              <c:f>Лист9!$A$13</c:f>
              <c:strCache>
                <c:ptCount val="1"/>
                <c:pt idx="0">
                  <c:v>Дивиденды по акциям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cat>
            <c:numRef>
              <c:f>Лист9!$B$1:$G$1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Лист9!$B$13:$G$13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D38D-48F7-9CD9-A910DFC7CA20}"/>
            </c:ext>
          </c:extLst>
        </c:ser>
        <c:ser>
          <c:idx val="12"/>
          <c:order val="12"/>
          <c:tx>
            <c:strRef>
              <c:f>Лист9!$A$14</c:f>
              <c:strCache>
                <c:ptCount val="1"/>
                <c:pt idx="0">
                  <c:v>Доходы от аренды ЗУ и от сдачи в аренду имущества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Лист9!$B$1:$G$1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Лист9!$B$14:$G$14</c:f>
              <c:numCache>
                <c:formatCode>#,##0</c:formatCode>
                <c:ptCount val="5"/>
                <c:pt idx="0">
                  <c:v>119328.21</c:v>
                </c:pt>
                <c:pt idx="1">
                  <c:v>120112.03000000001</c:v>
                </c:pt>
                <c:pt idx="2">
                  <c:v>111353</c:v>
                </c:pt>
                <c:pt idx="3">
                  <c:v>85228</c:v>
                </c:pt>
                <c:pt idx="4">
                  <c:v>85143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D38D-48F7-9CD9-A910DFC7CA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1742201872"/>
        <c:axId val="-1742201328"/>
        <c:axId val="0"/>
      </c:bar3DChart>
      <c:catAx>
        <c:axId val="-1742201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742201328"/>
        <c:crosses val="autoZero"/>
        <c:auto val="1"/>
        <c:lblAlgn val="ctr"/>
        <c:lblOffset val="100"/>
        <c:noMultiLvlLbl val="0"/>
      </c:catAx>
      <c:valAx>
        <c:axId val="-174220132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-17422018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Лист9!$A$2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numRef>
              <c:f>Лист9!$B$1:$G$1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Лист9!$B$2:$G$2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E58-4814-B16D-D3CB32D8D02A}"/>
            </c:ext>
          </c:extLst>
        </c:ser>
        <c:ser>
          <c:idx val="1"/>
          <c:order val="1"/>
          <c:tx>
            <c:strRef>
              <c:f>Лист9!$A$3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numRef>
              <c:f>Лист9!$B$1:$G$1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Лист9!$B$3:$G$3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E58-4814-B16D-D3CB32D8D02A}"/>
            </c:ext>
          </c:extLst>
        </c:ser>
        <c:ser>
          <c:idx val="2"/>
          <c:order val="2"/>
          <c:tx>
            <c:strRef>
              <c:f>Лист9!$A$4</c:f>
              <c:strCache>
                <c:ptCount val="1"/>
                <c:pt idx="0">
                  <c:v>Налог на доходы физических лиц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numRef>
              <c:f>Лист9!$B$1:$G$1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Лист9!$B$4:$G$4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FE58-4814-B16D-D3CB32D8D02A}"/>
            </c:ext>
          </c:extLst>
        </c:ser>
        <c:ser>
          <c:idx val="3"/>
          <c:order val="3"/>
          <c:tx>
            <c:strRef>
              <c:f>Лист9!$A$5</c:f>
              <c:strCache>
                <c:ptCount val="1"/>
                <c:pt idx="0">
                  <c:v>Акцизы на нефтепродукты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numRef>
              <c:f>Лист9!$B$1:$G$1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Лист9!$B$5:$G$5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FE58-4814-B16D-D3CB32D8D02A}"/>
            </c:ext>
          </c:extLst>
        </c:ser>
        <c:ser>
          <c:idx val="4"/>
          <c:order val="4"/>
          <c:tx>
            <c:strRef>
              <c:f>Лист9!$A$6</c:f>
              <c:strCache>
                <c:ptCount val="1"/>
                <c:pt idx="0">
                  <c:v>Налог на добычу ОПИ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cat>
            <c:numRef>
              <c:f>Лист9!$B$1:$G$1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Лист9!$B$6:$G$6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FE58-4814-B16D-D3CB32D8D02A}"/>
            </c:ext>
          </c:extLst>
        </c:ser>
        <c:ser>
          <c:idx val="5"/>
          <c:order val="5"/>
          <c:tx>
            <c:strRef>
              <c:f>Лист9!$A$7</c:f>
              <c:strCache>
                <c:ptCount val="1"/>
                <c:pt idx="0">
                  <c:v>Государственная пошлина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cat>
            <c:numRef>
              <c:f>Лист9!$B$1:$G$1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Лист9!$B$7:$G$7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FE58-4814-B16D-D3CB32D8D02A}"/>
            </c:ext>
          </c:extLst>
        </c:ser>
        <c:ser>
          <c:idx val="6"/>
          <c:order val="6"/>
          <c:tx>
            <c:strRef>
              <c:f>Лист9!$A$8</c:f>
              <c:strCache>
                <c:ptCount val="1"/>
                <c:pt idx="0">
                  <c:v>Налог, взимаемый в связи с применением УСН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cat>
            <c:numRef>
              <c:f>Лист9!$B$1:$G$1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Лист9!$B$8:$G$8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FE58-4814-B16D-D3CB32D8D02A}"/>
            </c:ext>
          </c:extLst>
        </c:ser>
        <c:ser>
          <c:idx val="7"/>
          <c:order val="7"/>
          <c:tx>
            <c:strRef>
              <c:f>Лист9!$A$9</c:f>
              <c:strCache>
                <c:ptCount val="1"/>
                <c:pt idx="0">
                  <c:v>Единый налог на вмененный доход 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cat>
            <c:numRef>
              <c:f>Лист9!$B$1:$G$1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Лист9!$B$9:$G$9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FE58-4814-B16D-D3CB32D8D02A}"/>
            </c:ext>
          </c:extLst>
        </c:ser>
        <c:ser>
          <c:idx val="8"/>
          <c:order val="8"/>
          <c:tx>
            <c:strRef>
              <c:f>Лист9!$A$10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cat>
            <c:numRef>
              <c:f>Лист9!$B$1:$G$1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Лист9!$B$10:$G$10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FE58-4814-B16D-D3CB32D8D02A}"/>
            </c:ext>
          </c:extLst>
        </c:ser>
        <c:ser>
          <c:idx val="9"/>
          <c:order val="9"/>
          <c:tx>
            <c:strRef>
              <c:f>Лист9!$A$11</c:f>
              <c:strCache>
                <c:ptCount val="1"/>
                <c:pt idx="0">
                  <c:v>Налог, взимаемый в связи с применением патентной системы налогообложения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cat>
            <c:numRef>
              <c:f>Лист9!$B$1:$G$1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Лист9!$B$11:$G$11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FE58-4814-B16D-D3CB32D8D02A}"/>
            </c:ext>
          </c:extLst>
        </c:ser>
        <c:ser>
          <c:idx val="10"/>
          <c:order val="10"/>
          <c:tx>
            <c:strRef>
              <c:f>Лист9!$A$12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cat>
            <c:numRef>
              <c:f>Лист9!$B$1:$G$1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Лист9!$B$12:$G$12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FE58-4814-B16D-D3CB32D8D02A}"/>
            </c:ext>
          </c:extLst>
        </c:ser>
        <c:ser>
          <c:idx val="11"/>
          <c:order val="11"/>
          <c:tx>
            <c:strRef>
              <c:f>Лист9!$A$13</c:f>
              <c:strCache>
                <c:ptCount val="1"/>
                <c:pt idx="0">
                  <c:v>Дивиденды по акциям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cat>
            <c:numRef>
              <c:f>Лист9!$B$1:$G$1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Лист9!$B$13:$G$13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FE58-4814-B16D-D3CB32D8D02A}"/>
            </c:ext>
          </c:extLst>
        </c:ser>
        <c:ser>
          <c:idx val="12"/>
          <c:order val="12"/>
          <c:tx>
            <c:strRef>
              <c:f>Лист9!$A$14</c:f>
              <c:strCache>
                <c:ptCount val="1"/>
                <c:pt idx="0">
                  <c:v>Доходы от аренды ЗУ и от сдачи в аренду имущества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  <a:sp3d/>
          </c:spPr>
          <c:invertIfNegative val="0"/>
          <c:cat>
            <c:numRef>
              <c:f>Лист9!$B$1:$G$1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Лист9!$B$14:$G$14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FE58-4814-B16D-D3CB32D8D02A}"/>
            </c:ext>
          </c:extLst>
        </c:ser>
        <c:ser>
          <c:idx val="13"/>
          <c:order val="13"/>
          <c:tx>
            <c:strRef>
              <c:f>Лист9!$A$15</c:f>
              <c:strCache>
                <c:ptCount val="1"/>
                <c:pt idx="0">
                  <c:v>Доходы от аренды земельных участков</c:v>
                </c:pt>
              </c:strCache>
            </c:strRef>
          </c:tx>
          <c:spPr>
            <a:solidFill>
              <a:schemeClr val="accent2">
                <a:lumMod val="80000"/>
                <a:lumOff val="20000"/>
              </a:schemeClr>
            </a:solidFill>
            <a:ln>
              <a:noFill/>
            </a:ln>
            <a:effectLst/>
            <a:sp3d/>
          </c:spPr>
          <c:invertIfNegative val="0"/>
          <c:cat>
            <c:numRef>
              <c:f>Лист9!$B$1:$G$1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Лист9!$B$15:$G$15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D-FE58-4814-B16D-D3CB32D8D02A}"/>
            </c:ext>
          </c:extLst>
        </c:ser>
        <c:ser>
          <c:idx val="14"/>
          <c:order val="14"/>
          <c:tx>
            <c:strRef>
              <c:f>Лист9!$A$16</c:f>
              <c:strCache>
                <c:ptCount val="1"/>
                <c:pt idx="0">
                  <c:v>Доходы от сдачи в аренду имущества  </c:v>
                </c:pt>
              </c:strCache>
            </c:strRef>
          </c:tx>
          <c:spPr>
            <a:solidFill>
              <a:schemeClr val="accent3">
                <a:lumMod val="80000"/>
                <a:lumOff val="20000"/>
              </a:schemeClr>
            </a:solidFill>
            <a:ln>
              <a:noFill/>
            </a:ln>
            <a:effectLst/>
            <a:sp3d/>
          </c:spPr>
          <c:invertIfNegative val="0"/>
          <c:cat>
            <c:numRef>
              <c:f>Лист9!$B$1:$G$1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Лист9!$B$16:$G$16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FE58-4814-B16D-D3CB32D8D02A}"/>
            </c:ext>
          </c:extLst>
        </c:ser>
        <c:ser>
          <c:idx val="15"/>
          <c:order val="15"/>
          <c:tx>
            <c:strRef>
              <c:f>Лист9!$A$17</c:f>
              <c:strCache>
                <c:ptCount val="1"/>
                <c:pt idx="0">
                  <c:v>Плата по соглашениям об установлении сервитута</c:v>
                </c:pt>
              </c:strCache>
            </c:strRef>
          </c:tx>
          <c:spPr>
            <a:solidFill>
              <a:schemeClr val="accent4">
                <a:lumMod val="80000"/>
                <a:lumOff val="20000"/>
              </a:schemeClr>
            </a:solidFill>
            <a:ln>
              <a:noFill/>
            </a:ln>
            <a:effectLst/>
            <a:sp3d/>
          </c:spPr>
          <c:invertIfNegative val="0"/>
          <c:cat>
            <c:numRef>
              <c:f>Лист9!$B$1:$G$1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Лист9!$B$17:$G$17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F-FE58-4814-B16D-D3CB32D8D02A}"/>
            </c:ext>
          </c:extLst>
        </c:ser>
        <c:ser>
          <c:idx val="16"/>
          <c:order val="16"/>
          <c:tx>
            <c:strRef>
              <c:f>Лист9!$A$18</c:f>
              <c:strCache>
                <c:ptCount val="1"/>
                <c:pt idx="0">
                  <c:v>Доходы от перечисления части прибыли МУП</c:v>
                </c:pt>
              </c:strCache>
            </c:strRef>
          </c:tx>
          <c:spPr>
            <a:solidFill>
              <a:schemeClr val="accent5">
                <a:lumMod val="80000"/>
                <a:lumOff val="20000"/>
              </a:schemeClr>
            </a:solidFill>
            <a:ln>
              <a:noFill/>
            </a:ln>
            <a:effectLst/>
            <a:sp3d/>
          </c:spPr>
          <c:invertIfNegative val="0"/>
          <c:cat>
            <c:numRef>
              <c:f>Лист9!$B$1:$G$1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Лист9!$B$18:$G$18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0-FE58-4814-B16D-D3CB32D8D02A}"/>
            </c:ext>
          </c:extLst>
        </c:ser>
        <c:ser>
          <c:idx val="17"/>
          <c:order val="17"/>
          <c:tx>
            <c:strRef>
              <c:f>Лист9!$A$19</c:f>
              <c:strCache>
                <c:ptCount val="1"/>
                <c:pt idx="0">
                  <c:v>Прочие поступления от использования имущества</c:v>
                </c:pt>
              </c:strCache>
            </c:strRef>
          </c:tx>
          <c:spPr>
            <a:solidFill>
              <a:schemeClr val="accent6">
                <a:lumMod val="80000"/>
                <a:lumOff val="20000"/>
              </a:schemeClr>
            </a:solidFill>
            <a:ln>
              <a:noFill/>
            </a:ln>
            <a:effectLst/>
            <a:sp3d/>
          </c:spPr>
          <c:invertIfNegative val="0"/>
          <c:cat>
            <c:numRef>
              <c:f>Лист9!$B$1:$G$1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Лист9!$B$19:$G$19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1-FE58-4814-B16D-D3CB32D8D02A}"/>
            </c:ext>
          </c:extLst>
        </c:ser>
        <c:ser>
          <c:idx val="18"/>
          <c:order val="18"/>
          <c:tx>
            <c:strRef>
              <c:f>Лист9!$A$20</c:f>
              <c:strCache>
                <c:ptCount val="1"/>
                <c:pt idx="0">
                  <c:v>Плата за негативное воздействие на окружающую среду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Лист9!$B$1:$G$1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Лист9!$B$20:$G$20</c:f>
              <c:numCache>
                <c:formatCode>#,##0</c:formatCode>
                <c:ptCount val="5"/>
                <c:pt idx="0">
                  <c:v>110761.73</c:v>
                </c:pt>
                <c:pt idx="1">
                  <c:v>141844</c:v>
                </c:pt>
                <c:pt idx="2">
                  <c:v>113829</c:v>
                </c:pt>
                <c:pt idx="3">
                  <c:v>118610</c:v>
                </c:pt>
                <c:pt idx="4">
                  <c:v>123354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2-FE58-4814-B16D-D3CB32D8D0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1741027232"/>
        <c:axId val="-1741033216"/>
        <c:axId val="0"/>
      </c:bar3DChart>
      <c:catAx>
        <c:axId val="-1741027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741033216"/>
        <c:crosses val="autoZero"/>
        <c:auto val="1"/>
        <c:lblAlgn val="ctr"/>
        <c:lblOffset val="100"/>
        <c:noMultiLvlLbl val="0"/>
      </c:catAx>
      <c:valAx>
        <c:axId val="-174103321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-17410272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273423333013768E-2"/>
          <c:y val="0"/>
          <c:w val="0.96745315333397242"/>
          <c:h val="0.8964227517620365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>
              <a:gsLst>
                <a:gs pos="0">
                  <a:schemeClr val="accent2"/>
                </a:gs>
                <a:gs pos="100000">
                  <a:schemeClr val="accent2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dLbl>
              <c:idx val="0"/>
              <c:layout>
                <c:manualLayout>
                  <c:x val="9.0406845465594402E-18"/>
                  <c:y val="0.45261098300118591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DAB3-4066-95A4-B1E3D492202D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3.6162738186237761E-17"/>
                  <c:y val="0.3872839589582025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DAB3-4066-95A4-B1E3D492202D}"/>
                </c:ext>
                <c:ext xmlns:c15="http://schemas.microsoft.com/office/drawing/2012/chart" uri="{CE6537A1-D6FC-4f65-9D91-7224C49458BB}">
                  <c15:layout>
                    <c:manualLayout>
                      <c:w val="8.1810843759168597E-2"/>
                      <c:h val="0.22681353575689259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1.9725357786150098E-3"/>
                  <c:y val="0.4864806000878299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71783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EC6C-4C20-BDAE-5C74EB4E5509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2"/>
                </a:solidFill>
                <a:prstDash val="sysDash"/>
              </a:ln>
              <a:effectLst/>
            </c:spPr>
            <c:trendlineType val="linear"/>
            <c:dispRSqr val="0"/>
            <c:dispEq val="0"/>
          </c:trendline>
          <c:cat>
            <c:strRef>
              <c:f>Лист1!$A$2:$A$6</c:f>
              <c:strCach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2023-2025</c:v>
                </c:pt>
                <c:pt idx="4">
                  <c:v>2027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 formatCode="#,##0">
                  <c:v>72050</c:v>
                </c:pt>
                <c:pt idx="1">
                  <c:v>72191</c:v>
                </c:pt>
                <c:pt idx="2">
                  <c:v>71382</c:v>
                </c:pt>
                <c:pt idx="3">
                  <c:v>73640</c:v>
                </c:pt>
                <c:pt idx="4">
                  <c:v>74415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AD4-46E2-AC78-577EB7033F04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-1799842400"/>
        <c:axId val="-1799853824"/>
      </c:barChart>
      <c:catAx>
        <c:axId val="-179984240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1799853824"/>
        <c:crosses val="autoZero"/>
        <c:auto val="1"/>
        <c:lblAlgn val="ctr"/>
        <c:lblOffset val="100"/>
        <c:noMultiLvlLbl val="0"/>
      </c:catAx>
      <c:valAx>
        <c:axId val="-179985382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-17998424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800"/>
      </a:pPr>
      <a:endParaRPr lang="ru-RU"/>
    </a:p>
  </c:txPr>
  <c:externalData r:id="rId3">
    <c:autoUpdate val="0"/>
  </c:externalData>
  <c:userShapes r:id="rId4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Лист9!$A$2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numRef>
              <c:f>Лист9!$B$1:$G$1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Лист9!$B$2:$G$2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E84-4B0B-98C4-554CD41C1106}"/>
            </c:ext>
          </c:extLst>
        </c:ser>
        <c:ser>
          <c:idx val="1"/>
          <c:order val="1"/>
          <c:tx>
            <c:strRef>
              <c:f>Лист9!$A$3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numRef>
              <c:f>Лист9!$B$1:$G$1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Лист9!$B$3:$G$3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E84-4B0B-98C4-554CD41C1106}"/>
            </c:ext>
          </c:extLst>
        </c:ser>
        <c:ser>
          <c:idx val="2"/>
          <c:order val="2"/>
          <c:tx>
            <c:strRef>
              <c:f>Лист9!$A$4</c:f>
              <c:strCache>
                <c:ptCount val="1"/>
                <c:pt idx="0">
                  <c:v>Налог на доходы физических лиц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numRef>
              <c:f>Лист9!$B$1:$G$1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Лист9!$B$4:$G$4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E84-4B0B-98C4-554CD41C1106}"/>
            </c:ext>
          </c:extLst>
        </c:ser>
        <c:ser>
          <c:idx val="3"/>
          <c:order val="3"/>
          <c:tx>
            <c:strRef>
              <c:f>Лист9!$A$5</c:f>
              <c:strCache>
                <c:ptCount val="1"/>
                <c:pt idx="0">
                  <c:v>Акцизы на нефтепродукты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numRef>
              <c:f>Лист9!$B$1:$G$1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Лист9!$B$5:$G$5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6E84-4B0B-98C4-554CD41C1106}"/>
            </c:ext>
          </c:extLst>
        </c:ser>
        <c:ser>
          <c:idx val="4"/>
          <c:order val="4"/>
          <c:tx>
            <c:strRef>
              <c:f>Лист9!$A$6</c:f>
              <c:strCache>
                <c:ptCount val="1"/>
                <c:pt idx="0">
                  <c:v>Налог на добычу ОПИ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cat>
            <c:numRef>
              <c:f>Лист9!$B$1:$G$1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Лист9!$B$6:$G$6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6E84-4B0B-98C4-554CD41C1106}"/>
            </c:ext>
          </c:extLst>
        </c:ser>
        <c:ser>
          <c:idx val="5"/>
          <c:order val="5"/>
          <c:tx>
            <c:strRef>
              <c:f>Лист9!$A$7</c:f>
              <c:strCache>
                <c:ptCount val="1"/>
                <c:pt idx="0">
                  <c:v>Государственная пошлина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cat>
            <c:numRef>
              <c:f>Лист9!$B$1:$G$1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Лист9!$B$7:$G$7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6E84-4B0B-98C4-554CD41C1106}"/>
            </c:ext>
          </c:extLst>
        </c:ser>
        <c:ser>
          <c:idx val="6"/>
          <c:order val="6"/>
          <c:tx>
            <c:strRef>
              <c:f>Лист9!$A$8</c:f>
              <c:strCache>
                <c:ptCount val="1"/>
                <c:pt idx="0">
                  <c:v>Налог, взимаемый в связи с применением УСН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cat>
            <c:numRef>
              <c:f>Лист9!$B$1:$G$1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Лист9!$B$8:$G$8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6E84-4B0B-98C4-554CD41C1106}"/>
            </c:ext>
          </c:extLst>
        </c:ser>
        <c:ser>
          <c:idx val="7"/>
          <c:order val="7"/>
          <c:tx>
            <c:strRef>
              <c:f>Лист9!$A$9</c:f>
              <c:strCache>
                <c:ptCount val="1"/>
                <c:pt idx="0">
                  <c:v>Единый налог на вмененный доход 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cat>
            <c:numRef>
              <c:f>Лист9!$B$1:$G$1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Лист9!$B$9:$G$9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6E84-4B0B-98C4-554CD41C1106}"/>
            </c:ext>
          </c:extLst>
        </c:ser>
        <c:ser>
          <c:idx val="8"/>
          <c:order val="8"/>
          <c:tx>
            <c:strRef>
              <c:f>Лист9!$A$10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cat>
            <c:numRef>
              <c:f>Лист9!$B$1:$G$1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Лист9!$B$10:$G$10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6E84-4B0B-98C4-554CD41C1106}"/>
            </c:ext>
          </c:extLst>
        </c:ser>
        <c:ser>
          <c:idx val="9"/>
          <c:order val="9"/>
          <c:tx>
            <c:strRef>
              <c:f>Лист9!$A$11</c:f>
              <c:strCache>
                <c:ptCount val="1"/>
                <c:pt idx="0">
                  <c:v>Налог, взимаемый в связи с применением патентной системы налогообложения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cat>
            <c:numRef>
              <c:f>Лист9!$B$1:$G$1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Лист9!$B$11:$G$11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6E84-4B0B-98C4-554CD41C1106}"/>
            </c:ext>
          </c:extLst>
        </c:ser>
        <c:ser>
          <c:idx val="10"/>
          <c:order val="10"/>
          <c:tx>
            <c:strRef>
              <c:f>Лист9!$A$12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cat>
            <c:numRef>
              <c:f>Лист9!$B$1:$G$1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Лист9!$B$12:$G$12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6E84-4B0B-98C4-554CD41C1106}"/>
            </c:ext>
          </c:extLst>
        </c:ser>
        <c:ser>
          <c:idx val="11"/>
          <c:order val="11"/>
          <c:tx>
            <c:strRef>
              <c:f>Лист9!$A$13</c:f>
              <c:strCache>
                <c:ptCount val="1"/>
                <c:pt idx="0">
                  <c:v>Дивиденды по акциям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cat>
            <c:numRef>
              <c:f>Лист9!$B$1:$G$1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Лист9!$B$13:$G$13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6E84-4B0B-98C4-554CD41C1106}"/>
            </c:ext>
          </c:extLst>
        </c:ser>
        <c:ser>
          <c:idx val="12"/>
          <c:order val="12"/>
          <c:tx>
            <c:strRef>
              <c:f>Лист9!$A$14</c:f>
              <c:strCache>
                <c:ptCount val="1"/>
                <c:pt idx="0">
                  <c:v>Доходы от аренды ЗУ и от сдачи в аренду имущества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  <a:sp3d/>
          </c:spPr>
          <c:invertIfNegative val="0"/>
          <c:cat>
            <c:numRef>
              <c:f>Лист9!$B$1:$G$1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Лист9!$B$14:$G$14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6E84-4B0B-98C4-554CD41C1106}"/>
            </c:ext>
          </c:extLst>
        </c:ser>
        <c:ser>
          <c:idx val="13"/>
          <c:order val="13"/>
          <c:tx>
            <c:strRef>
              <c:f>Лист9!$A$15</c:f>
              <c:strCache>
                <c:ptCount val="1"/>
                <c:pt idx="0">
                  <c:v>Доходы от аренды земельных участков</c:v>
                </c:pt>
              </c:strCache>
            </c:strRef>
          </c:tx>
          <c:spPr>
            <a:solidFill>
              <a:schemeClr val="accent2">
                <a:lumMod val="80000"/>
                <a:lumOff val="20000"/>
              </a:schemeClr>
            </a:solidFill>
            <a:ln>
              <a:noFill/>
            </a:ln>
            <a:effectLst/>
            <a:sp3d/>
          </c:spPr>
          <c:invertIfNegative val="0"/>
          <c:cat>
            <c:numRef>
              <c:f>Лист9!$B$1:$G$1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Лист9!$B$15:$G$15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D-6E84-4B0B-98C4-554CD41C1106}"/>
            </c:ext>
          </c:extLst>
        </c:ser>
        <c:ser>
          <c:idx val="14"/>
          <c:order val="14"/>
          <c:tx>
            <c:strRef>
              <c:f>Лист9!$A$16</c:f>
              <c:strCache>
                <c:ptCount val="1"/>
                <c:pt idx="0">
                  <c:v>Доходы от сдачи в аренду имущества  </c:v>
                </c:pt>
              </c:strCache>
            </c:strRef>
          </c:tx>
          <c:spPr>
            <a:solidFill>
              <a:schemeClr val="accent3">
                <a:lumMod val="80000"/>
                <a:lumOff val="20000"/>
              </a:schemeClr>
            </a:solidFill>
            <a:ln>
              <a:noFill/>
            </a:ln>
            <a:effectLst/>
            <a:sp3d/>
          </c:spPr>
          <c:invertIfNegative val="0"/>
          <c:cat>
            <c:numRef>
              <c:f>Лист9!$B$1:$G$1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Лист9!$B$16:$G$16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6E84-4B0B-98C4-554CD41C1106}"/>
            </c:ext>
          </c:extLst>
        </c:ser>
        <c:ser>
          <c:idx val="15"/>
          <c:order val="15"/>
          <c:tx>
            <c:strRef>
              <c:f>Лист9!$A$17</c:f>
              <c:strCache>
                <c:ptCount val="1"/>
                <c:pt idx="0">
                  <c:v>Плата по соглашениям об установлении сервитута</c:v>
                </c:pt>
              </c:strCache>
            </c:strRef>
          </c:tx>
          <c:spPr>
            <a:solidFill>
              <a:schemeClr val="accent4">
                <a:lumMod val="80000"/>
                <a:lumOff val="20000"/>
              </a:schemeClr>
            </a:solidFill>
            <a:ln>
              <a:noFill/>
            </a:ln>
            <a:effectLst/>
            <a:sp3d/>
          </c:spPr>
          <c:invertIfNegative val="0"/>
          <c:cat>
            <c:numRef>
              <c:f>Лист9!$B$1:$G$1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Лист9!$B$17:$G$17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F-6E84-4B0B-98C4-554CD41C1106}"/>
            </c:ext>
          </c:extLst>
        </c:ser>
        <c:ser>
          <c:idx val="16"/>
          <c:order val="16"/>
          <c:tx>
            <c:strRef>
              <c:f>Лист9!$A$18</c:f>
              <c:strCache>
                <c:ptCount val="1"/>
                <c:pt idx="0">
                  <c:v>Доходы от перечисления части прибыли МУП</c:v>
                </c:pt>
              </c:strCache>
            </c:strRef>
          </c:tx>
          <c:spPr>
            <a:solidFill>
              <a:schemeClr val="accent5">
                <a:lumMod val="80000"/>
                <a:lumOff val="20000"/>
              </a:schemeClr>
            </a:solidFill>
            <a:ln>
              <a:noFill/>
            </a:ln>
            <a:effectLst/>
            <a:sp3d/>
          </c:spPr>
          <c:invertIfNegative val="0"/>
          <c:cat>
            <c:numRef>
              <c:f>Лист9!$B$1:$G$1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Лист9!$B$18:$G$18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0-6E84-4B0B-98C4-554CD41C1106}"/>
            </c:ext>
          </c:extLst>
        </c:ser>
        <c:ser>
          <c:idx val="17"/>
          <c:order val="17"/>
          <c:tx>
            <c:strRef>
              <c:f>Лист9!$A$19</c:f>
              <c:strCache>
                <c:ptCount val="1"/>
                <c:pt idx="0">
                  <c:v>Прочие поступления от использования имущества</c:v>
                </c:pt>
              </c:strCache>
            </c:strRef>
          </c:tx>
          <c:spPr>
            <a:solidFill>
              <a:schemeClr val="accent6">
                <a:lumMod val="80000"/>
                <a:lumOff val="20000"/>
              </a:schemeClr>
            </a:solidFill>
            <a:ln>
              <a:noFill/>
            </a:ln>
            <a:effectLst/>
            <a:sp3d/>
          </c:spPr>
          <c:invertIfNegative val="0"/>
          <c:cat>
            <c:numRef>
              <c:f>Лист9!$B$1:$G$1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Лист9!$B$19:$G$19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1-6E84-4B0B-98C4-554CD41C1106}"/>
            </c:ext>
          </c:extLst>
        </c:ser>
        <c:ser>
          <c:idx val="18"/>
          <c:order val="18"/>
          <c:tx>
            <c:strRef>
              <c:f>Лист9!$A$20</c:f>
              <c:strCache>
                <c:ptCount val="1"/>
                <c:pt idx="0">
                  <c:v>Плата за негативное воздействие на окружающую среду</c:v>
                </c:pt>
              </c:strCache>
            </c:strRef>
          </c:tx>
          <c:spPr>
            <a:solidFill>
              <a:schemeClr val="accent1">
                <a:lumMod val="80000"/>
              </a:schemeClr>
            </a:solidFill>
            <a:ln>
              <a:noFill/>
            </a:ln>
            <a:effectLst/>
            <a:sp3d/>
          </c:spPr>
          <c:invertIfNegative val="0"/>
          <c:cat>
            <c:numRef>
              <c:f>Лист9!$B$1:$G$1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Лист9!$B$20:$G$20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2-6E84-4B0B-98C4-554CD41C1106}"/>
            </c:ext>
          </c:extLst>
        </c:ser>
        <c:ser>
          <c:idx val="19"/>
          <c:order val="19"/>
          <c:tx>
            <c:strRef>
              <c:f>Лист9!$A$21</c:f>
              <c:strCache>
                <c:ptCount val="1"/>
                <c:pt idx="0">
                  <c:v>Доходы от оказания платных услуг и компенсации затрат</c:v>
                </c:pt>
              </c:strCache>
            </c:strRef>
          </c:tx>
          <c:spPr>
            <a:solidFill>
              <a:srgbClr val="CC9900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Лист9!$B$1:$G$1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Лист9!$B$21:$G$21</c:f>
              <c:numCache>
                <c:formatCode>#,##0</c:formatCode>
                <c:ptCount val="5"/>
                <c:pt idx="0">
                  <c:v>82260.38</c:v>
                </c:pt>
                <c:pt idx="1">
                  <c:v>59588</c:v>
                </c:pt>
                <c:pt idx="2">
                  <c:v>61187</c:v>
                </c:pt>
                <c:pt idx="3">
                  <c:v>10048</c:v>
                </c:pt>
                <c:pt idx="4">
                  <c:v>9960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3-6E84-4B0B-98C4-554CD41C11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1741029952"/>
        <c:axId val="-1741033760"/>
        <c:axId val="0"/>
      </c:bar3DChart>
      <c:catAx>
        <c:axId val="-1741029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741033760"/>
        <c:crosses val="autoZero"/>
        <c:auto val="1"/>
        <c:lblAlgn val="ctr"/>
        <c:lblOffset val="100"/>
        <c:noMultiLvlLbl val="0"/>
      </c:catAx>
      <c:valAx>
        <c:axId val="-174103376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-1741029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1738545372183809E-2"/>
          <c:y val="0.19851286355702999"/>
          <c:w val="0.95621834072771361"/>
          <c:h val="0.77670676952183004"/>
        </c:manualLayout>
      </c:layout>
      <c:pie3DChart>
        <c:varyColors val="1"/>
        <c:ser>
          <c:idx val="0"/>
          <c:order val="0"/>
          <c:explosion val="27"/>
          <c:dPt>
            <c:idx val="0"/>
            <c:bubble3D val="0"/>
            <c:spPr>
              <a:solidFill>
                <a:schemeClr val="accent5">
                  <a:lumMod val="75000"/>
                </a:schemeClr>
              </a:solidFill>
              <a:ln>
                <a:solidFill>
                  <a:schemeClr val="tx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435-480A-B722-5402F53252F5}"/>
              </c:ext>
            </c:extLst>
          </c:dPt>
          <c:dPt>
            <c:idx val="1"/>
            <c:bubble3D val="0"/>
            <c:spPr>
              <a:gradFill flip="none" rotWithShape="1">
                <a:gsLst>
                  <a:gs pos="0">
                    <a:srgbClr val="669900">
                      <a:shade val="30000"/>
                      <a:satMod val="115000"/>
                    </a:srgbClr>
                  </a:gs>
                  <a:gs pos="50000">
                    <a:srgbClr val="669900">
                      <a:shade val="67500"/>
                      <a:satMod val="115000"/>
                    </a:srgbClr>
                  </a:gs>
                  <a:gs pos="100000">
                    <a:srgbClr val="669900">
                      <a:shade val="100000"/>
                      <a:satMod val="115000"/>
                    </a:srgbClr>
                  </a:gs>
                </a:gsLst>
                <a:lin ang="0" scaled="1"/>
                <a:tileRect/>
              </a:gradFill>
              <a:ln>
                <a:solidFill>
                  <a:schemeClr val="tx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435-480A-B722-5402F53252F5}"/>
              </c:ext>
            </c:extLst>
          </c:dPt>
          <c:dLbls>
            <c:dLbl>
              <c:idx val="0"/>
              <c:layout>
                <c:manualLayout>
                  <c:x val="-0.15439449815608491"/>
                  <c:y val="-0.16365652054687194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sz="1600" b="1" dirty="0" smtClean="0"/>
                      <a:t>87%</a:t>
                    </a:r>
                    <a:endParaRPr lang="en-US" sz="1600" b="1" dirty="0"/>
                  </a:p>
                </c:rich>
              </c:tx>
              <c:spPr/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0435-480A-B722-5402F53252F5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12483232743115233"/>
                  <c:y val="8.4591177371864043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sz="1600" b="1" dirty="0" smtClean="0"/>
                      <a:t>13%</a:t>
                    </a:r>
                    <a:endParaRPr lang="en-US" sz="1600" b="1" dirty="0"/>
                  </a:p>
                </c:rich>
              </c:tx>
              <c:spPr/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0435-480A-B722-5402F53252F5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'[Таблицы 2021-2023 апрель 2021.xlsx]прогр непрогр'!$B$4:$B$5</c:f>
              <c:strCache>
                <c:ptCount val="2"/>
                <c:pt idx="0">
                  <c:v>Программные расходы</c:v>
                </c:pt>
                <c:pt idx="1">
                  <c:v>Непрограммные расходы</c:v>
                </c:pt>
              </c:strCache>
            </c:strRef>
          </c:cat>
          <c:val>
            <c:numRef>
              <c:f>'[Таблицы 2021-2023 апрель 2021.xlsx]прогр непрогр'!$C$4:$C$5</c:f>
              <c:numCache>
                <c:formatCode>_-* #\ ##0.00_р_._-;\-* #\ ##0.00_р_._-;_-* "-"??_р_._-;_-@_-</c:formatCode>
                <c:ptCount val="2"/>
                <c:pt idx="0">
                  <c:v>4533768595.9899998</c:v>
                </c:pt>
                <c:pt idx="1">
                  <c:v>754962104.88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435-480A-B722-5402F53252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legend>
      <c:legendPos val="t"/>
      <c:legendEntry>
        <c:idx val="0"/>
        <c:txPr>
          <a:bodyPr/>
          <a:lstStyle/>
          <a:p>
            <a:pPr>
              <a:defRPr sz="1400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400"/>
            </a:pPr>
            <a:endParaRPr lang="ru-RU"/>
          </a:p>
        </c:txPr>
      </c:legendEntry>
      <c:overlay val="0"/>
    </c:legend>
    <c:plotVisOnly val="1"/>
    <c:dispBlanksAs val="zero"/>
    <c:showDLblsOverMax val="0"/>
  </c:chart>
  <c:spPr>
    <a:ln>
      <a:solidFill>
        <a:schemeClr val="bg1"/>
      </a:solidFill>
    </a:ln>
  </c:sp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2195398164061981E-2"/>
          <c:y val="0.18497648453841747"/>
          <c:w val="0.95621834072771317"/>
          <c:h val="0.77670676952183004"/>
        </c:manualLayout>
      </c:layout>
      <c:pie3DChart>
        <c:varyColors val="1"/>
        <c:ser>
          <c:idx val="0"/>
          <c:order val="0"/>
          <c:explosion val="25"/>
          <c:dPt>
            <c:idx val="0"/>
            <c:bubble3D val="0"/>
            <c:spPr>
              <a:solidFill>
                <a:schemeClr val="accent5">
                  <a:lumMod val="75000"/>
                </a:schemeClr>
              </a:solidFill>
              <a:ln>
                <a:solidFill>
                  <a:schemeClr val="tx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CE7-4B77-B88D-F2B557EBB566}"/>
              </c:ext>
            </c:extLst>
          </c:dPt>
          <c:dPt>
            <c:idx val="1"/>
            <c:bubble3D val="0"/>
            <c:spPr>
              <a:solidFill>
                <a:srgbClr val="00CC66"/>
              </a:solidFill>
              <a:ln>
                <a:solidFill>
                  <a:srgbClr val="00B85C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CE7-4B77-B88D-F2B557EBB566}"/>
              </c:ext>
            </c:extLst>
          </c:dPt>
          <c:dLbls>
            <c:dLbl>
              <c:idx val="0"/>
              <c:layout>
                <c:manualLayout>
                  <c:x val="-0.15101029883954864"/>
                  <c:y val="-0.21441784243974582"/>
                </c:manualLayout>
              </c:layout>
              <c:tx>
                <c:rich>
                  <a:bodyPr/>
                  <a:lstStyle/>
                  <a:p>
                    <a:pPr>
                      <a:defRPr sz="2000">
                        <a:solidFill>
                          <a:schemeClr val="tx1"/>
                        </a:solidFill>
                      </a:defRPr>
                    </a:pPr>
                    <a:r>
                      <a:rPr lang="en-US" sz="2000" b="1" dirty="0" smtClean="0">
                        <a:solidFill>
                          <a:schemeClr val="tx1"/>
                        </a:solidFill>
                      </a:rPr>
                      <a:t>88%</a:t>
                    </a:r>
                    <a:endParaRPr lang="en-US" sz="2000" b="1" dirty="0">
                      <a:solidFill>
                        <a:schemeClr val="tx1"/>
                      </a:solidFill>
                    </a:endParaRPr>
                  </a:p>
                </c:rich>
              </c:tx>
              <c:spPr/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5CE7-4B77-B88D-F2B557EBB566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12483232743115241"/>
                  <c:y val="8.4591177371864112E-2"/>
                </c:manualLayout>
              </c:layout>
              <c:tx>
                <c:rich>
                  <a:bodyPr/>
                  <a:lstStyle/>
                  <a:p>
                    <a:pPr>
                      <a:defRPr sz="2000">
                        <a:solidFill>
                          <a:schemeClr val="tx1"/>
                        </a:solidFill>
                      </a:defRPr>
                    </a:pPr>
                    <a:r>
                      <a:rPr lang="en-US" sz="2000" b="1" dirty="0" smtClean="0">
                        <a:solidFill>
                          <a:schemeClr val="tx1"/>
                        </a:solidFill>
                      </a:rPr>
                      <a:t>12%</a:t>
                    </a:r>
                    <a:endParaRPr lang="en-US" sz="2000" b="1" dirty="0">
                      <a:solidFill>
                        <a:schemeClr val="tx1"/>
                      </a:solidFill>
                    </a:endParaRPr>
                  </a:p>
                </c:rich>
              </c:tx>
              <c:spPr/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5CE7-4B77-B88D-F2B557EBB566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'прогр непрогр'!$B$4:$B$5</c:f>
              <c:strCache>
                <c:ptCount val="2"/>
                <c:pt idx="0">
                  <c:v>Программные расходы</c:v>
                </c:pt>
                <c:pt idx="1">
                  <c:v>Непрограммные расходы</c:v>
                </c:pt>
              </c:strCache>
            </c:strRef>
          </c:cat>
          <c:val>
            <c:numRef>
              <c:f>'прогр непрогр'!$C$4:$C$5</c:f>
              <c:numCache>
                <c:formatCode>_-* #\ ##0.00_р_._-;\-* #\ ##0.00_р_._-;_-* "-"??_р_._-;_-@_-</c:formatCode>
                <c:ptCount val="2"/>
                <c:pt idx="0">
                  <c:v>4333189945.6700001</c:v>
                </c:pt>
                <c:pt idx="1">
                  <c:v>873525716.72000003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5CE7-4B77-B88D-F2B557EBB5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legend>
      <c:legendPos val="t"/>
      <c:legendEntry>
        <c:idx val="0"/>
        <c:txPr>
          <a:bodyPr/>
          <a:lstStyle/>
          <a:p>
            <a:pPr>
              <a:defRPr sz="1400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400"/>
            </a:pPr>
            <a:endParaRPr lang="ru-RU"/>
          </a:p>
        </c:txPr>
      </c:legendEntry>
      <c:overlay val="0"/>
    </c:legend>
    <c:plotVisOnly val="1"/>
    <c:dispBlanksAs val="zero"/>
    <c:showDLblsOverMax val="0"/>
  </c:chart>
  <c:spPr>
    <a:ln>
      <a:solidFill>
        <a:schemeClr val="bg1"/>
      </a:solidFill>
    </a:ln>
  </c:sp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980753988029977"/>
          <c:y val="7.0661689710519754E-2"/>
          <c:w val="0.5769852819030532"/>
          <c:h val="0.68397191167508209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F09-4E8C-BD86-ED52C29A9E7F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F09-4E8C-BD86-ED52C29A9E7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Лист1!$A$3:$A$4</c:f>
              <c:strCache>
                <c:ptCount val="2"/>
                <c:pt idx="0">
                  <c:v>Высокая степень эффективности</c:v>
                </c:pt>
                <c:pt idx="1">
                  <c:v>Средняя степень эффективности</c:v>
                </c:pt>
              </c:strCache>
            </c:strRef>
          </c:cat>
          <c:val>
            <c:numRef>
              <c:f>Лист1!$B$3:$B$4</c:f>
              <c:numCache>
                <c:formatCode>General</c:formatCode>
                <c:ptCount val="2"/>
                <c:pt idx="0">
                  <c:v>22</c:v>
                </c:pt>
                <c:pt idx="1">
                  <c:v>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9F09-4E8C-BD86-ED52C29A9E7F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2276762872995303"/>
          <c:y val="0.78027875875565889"/>
          <c:w val="0.77803420142102486"/>
          <c:h val="4.82318542597445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105276166865877E-2"/>
          <c:y val="0"/>
          <c:w val="0.96778944766626829"/>
          <c:h val="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dLbl>
              <c:idx val="0"/>
              <c:layout>
                <c:manualLayout>
                  <c:x val="-3.6603476802868655E-3"/>
                  <c:y val="0.2836242871511205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5204-40BB-9007-9E311D28AB64}"/>
                </c:ext>
                <c:ext xmlns:c15="http://schemas.microsoft.com/office/drawing/2012/chart" uri="{CE6537A1-D6FC-4f65-9D91-7224C49458BB}">
                  <c15:layout>
                    <c:manualLayout>
                      <c:w val="7.4377093570616948E-2"/>
                      <c:h val="0.20221682443686148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7.3205800758481265E-3"/>
                  <c:y val="0.2221092066439014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9437-41C2-993B-6B36EEDDA239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4.3923480455087685E-3"/>
                  <c:y val="0.22757152803103139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30BE-4B1A-A575-5404D1A422B1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4641160151696254E-3"/>
                  <c:y val="0.2618240891158041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30BE-4B1A-A575-5404D1A422B1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2.9282320303392509E-3"/>
                  <c:y val="0.2413355410812401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30BE-4B1A-A575-5404D1A422B1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ash"/>
              </a:ln>
              <a:effectLst/>
            </c:spPr>
            <c:trendlineType val="linear"/>
            <c:dispRSqr val="0"/>
            <c:dispEq val="0"/>
          </c:trendline>
          <c:cat>
            <c:strRef>
              <c:f>Лист1!$A$2:$A$6</c:f>
              <c:strCach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2023-2025</c:v>
                </c:pt>
                <c:pt idx="4">
                  <c:v>2027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 formatCode="0">
                  <c:v>-504</c:v>
                </c:pt>
                <c:pt idx="1">
                  <c:v>598</c:v>
                </c:pt>
                <c:pt idx="2">
                  <c:v>-419</c:v>
                </c:pt>
                <c:pt idx="3">
                  <c:v>600</c:v>
                </c:pt>
                <c:pt idx="4">
                  <c:v>600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AD4-46E2-AC78-577EB7033F04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-1799845664"/>
        <c:axId val="-1799851648"/>
      </c:barChart>
      <c:catAx>
        <c:axId val="-179984566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1799851648"/>
        <c:crosses val="autoZero"/>
        <c:auto val="1"/>
        <c:lblAlgn val="ctr"/>
        <c:lblOffset val="100"/>
        <c:noMultiLvlLbl val="0"/>
      </c:catAx>
      <c:valAx>
        <c:axId val="-179985164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crossAx val="-17998456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800"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Pt>
            <c:idx val="5"/>
            <c:invertIfNegative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6FC8-47B4-BF7F-DA13DBDE259E}"/>
              </c:ext>
            </c:extLst>
          </c:dPt>
          <c:dLbls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ash"/>
              </a:ln>
              <a:effectLst/>
            </c:spPr>
            <c:trendlineType val="linear"/>
            <c:dispRSqr val="0"/>
            <c:dispEq val="0"/>
          </c:trendline>
          <c:val>
            <c:numRef>
              <c:f>Лист1!$B$4:$B$9</c:f>
              <c:numCache>
                <c:formatCode>0.0</c:formatCode>
                <c:ptCount val="6"/>
                <c:pt idx="0">
                  <c:v>467.73</c:v>
                </c:pt>
                <c:pt idx="1">
                  <c:v>558.5</c:v>
                </c:pt>
                <c:pt idx="2">
                  <c:v>568.4</c:v>
                </c:pt>
                <c:pt idx="3">
                  <c:v>592.25722705999999</c:v>
                </c:pt>
                <c:pt idx="4">
                  <c:v>615.94751613999995</c:v>
                </c:pt>
                <c:pt idx="5">
                  <c:v>666.20883346000005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6326-4BBA-A3E4-509BB4ED8ACB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-1799847840"/>
        <c:axId val="-1799850016"/>
        <c:extLst xmlns:c16r2="http://schemas.microsoft.com/office/drawing/2015/06/chart"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Лист1!$A$1</c15:sqref>
                        </c15:formulaRef>
                      </c:ext>
                    </c:extLst>
                    <c:strCache>
                      <c:ptCount val="1"/>
                      <c:pt idx="0">
                        <c:v>года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1">
                          <a:shade val="65000"/>
                        </a:schemeClr>
                      </a:gs>
                      <a:gs pos="100000">
                        <a:schemeClr val="accent1">
                          <a:shade val="65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800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ru-RU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6r2="http://schemas.microsoft.com/office/drawing/2015/06/chart"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trendline>
                  <c:spPr>
                    <a:ln w="19050" cap="rnd">
                      <a:solidFill>
                        <a:schemeClr val="accent1">
                          <a:shade val="65000"/>
                        </a:schemeClr>
                      </a:solidFill>
                      <a:prstDash val="sysDash"/>
                    </a:ln>
                    <a:effectLst/>
                  </c:spPr>
                  <c:trendlineType val="linear"/>
                  <c:dispRSqr val="0"/>
                  <c:dispEq val="0"/>
                </c:trendline>
                <c:trendline>
                  <c:spPr>
                    <a:ln w="19050" cap="rnd">
                      <a:solidFill>
                        <a:schemeClr val="accent1">
                          <a:shade val="65000"/>
                        </a:schemeClr>
                      </a:solidFill>
                      <a:prstDash val="sysDash"/>
                    </a:ln>
                    <a:effectLst/>
                  </c:spPr>
                  <c:trendlineType val="linear"/>
                  <c:dispRSqr val="0"/>
                  <c:dispEq val="0"/>
                </c:trendline>
                <c:trendline>
                  <c:spPr>
                    <a:ln w="19050" cap="rnd">
                      <a:solidFill>
                        <a:schemeClr val="accent1">
                          <a:shade val="65000"/>
                        </a:schemeClr>
                      </a:solidFill>
                      <a:prstDash val="sysDash"/>
                    </a:ln>
                    <a:effectLst/>
                  </c:spPr>
                  <c:trendlineType val="linear"/>
                  <c:dispRSqr val="0"/>
                  <c:dispEq val="0"/>
                </c:trendline>
                <c:val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Лист1!$A$4:$A$9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2021</c:v>
                      </c:pt>
                      <c:pt idx="1">
                        <c:v>2022</c:v>
                      </c:pt>
                      <c:pt idx="2">
                        <c:v>2023</c:v>
                      </c:pt>
                      <c:pt idx="3">
                        <c:v>2024</c:v>
                      </c:pt>
                      <c:pt idx="4">
                        <c:v>2025</c:v>
                      </c:pt>
                      <c:pt idx="5">
                        <c:v>2027</c:v>
                      </c:pt>
                    </c:numCache>
                  </c:numRef>
                </c:val>
                <c:extLst xmlns:c16r2="http://schemas.microsoft.com/office/drawing/2015/06/chart">
                  <c:ext xmlns:c16="http://schemas.microsoft.com/office/drawing/2014/chart" uri="{C3380CC4-5D6E-409C-BE32-E72D297353CC}">
                    <c16:uniqueId val="{00000000-CAD4-46E2-AC78-577EB7033F04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Лист1!$C$1</c15:sqref>
                        </c15:formulaRef>
                      </c:ext>
                    </c:extLst>
                    <c:strCache>
                      <c:ptCount val="1"/>
                      <c:pt idx="0">
                        <c:v>Ряд 2</c:v>
                      </c:pt>
                    </c:strCache>
                  </c:strRef>
                </c:tx>
                <c:spPr>
                  <a:gradFill>
                    <a:gsLst>
                      <a:gs pos="0">
                        <a:schemeClr val="accent1">
                          <a:tint val="65000"/>
                        </a:schemeClr>
                      </a:gs>
                      <a:gs pos="100000">
                        <a:schemeClr val="accent1">
                          <a:tint val="65000"/>
                          <a:lumMod val="84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>
                    <a:outerShdw blurRad="76200" dir="18900000" sy="23000" kx="-1200000" algn="bl" rotWithShape="0">
                      <a:prstClr val="black">
                        <a:alpha val="20000"/>
                      </a:prst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800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ru-RU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6r2="http://schemas.microsoft.com/office/drawing/2015/06/chart"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Лист1!$C$4:$C$9</c15:sqref>
                        </c15:formulaRef>
                      </c:ext>
                    </c:extLst>
                    <c:numCache>
                      <c:formatCode>#,##0.0</c:formatCode>
                      <c:ptCount val="6"/>
                      <c:pt idx="0">
                        <c:v>60.39353391812466</c:v>
                      </c:pt>
                      <c:pt idx="1">
                        <c:v>19.406495200222352</c:v>
                      </c:pt>
                      <c:pt idx="2">
                        <c:v>1.7726051924798583</c:v>
                      </c:pt>
                      <c:pt idx="3">
                        <c:v>4.1972602146375806</c:v>
                      </c:pt>
                      <c:pt idx="4">
                        <c:v>3.9999999995947633</c:v>
                      </c:pt>
                      <c:pt idx="5">
                        <c:v>8.1600000004831656</c:v>
                      </c:pt>
                    </c:numCache>
                  </c:numRef>
                </c:val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07-6326-4BBA-A3E4-509BB4ED8ACB}"/>
                  </c:ext>
                </c:extLst>
              </c15:ser>
            </c15:filteredBarSeries>
          </c:ext>
        </c:extLst>
      </c:barChart>
      <c:catAx>
        <c:axId val="-179984784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1799850016"/>
        <c:crosses val="autoZero"/>
        <c:auto val="1"/>
        <c:lblAlgn val="ctr"/>
        <c:lblOffset val="100"/>
        <c:noMultiLvlLbl val="0"/>
      </c:catAx>
      <c:valAx>
        <c:axId val="-179985001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>
              <a:noFill/>
            </a:ln>
            <a:effectLst/>
          </c:spPr>
        </c:minorGridlines>
        <c:numFmt formatCode="0.0" sourceLinked="1"/>
        <c:majorTickMark val="none"/>
        <c:minorTickMark val="none"/>
        <c:tickLblPos val="nextTo"/>
        <c:crossAx val="-17998478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 sz="1800"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>
        <c:manualLayout>
          <c:layoutTarget val="inner"/>
          <c:xMode val="edge"/>
          <c:yMode val="edge"/>
          <c:x val="1.1752433918736557E-2"/>
          <c:y val="4.8173396421404844E-3"/>
          <c:w val="0.96702470939787522"/>
          <c:h val="0.8026906660858361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>
              <a:gsLst>
                <a:gs pos="0">
                  <a:schemeClr val="accent4"/>
                </a:gs>
                <a:gs pos="100000">
                  <a:schemeClr val="accent4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Pt>
            <c:idx val="5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21A8-473E-9CCF-9123338FD597}"/>
              </c:ext>
            </c:extLst>
          </c:dPt>
          <c:dLbls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4"/>
                </a:solidFill>
                <a:prstDash val="sysDash"/>
              </a:ln>
              <a:effectLst/>
            </c:spPr>
            <c:trendlineType val="linear"/>
            <c:dispRSqr val="0"/>
            <c:dispEq val="0"/>
          </c:trendline>
          <c:cat>
            <c:numRef>
              <c:f>Лист1!$A$4:$A$9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2027</c:v>
                </c:pt>
              </c:numCache>
            </c:numRef>
          </c:cat>
          <c:val>
            <c:numRef>
              <c:f>Лист1!$B$4:$B$9</c:f>
              <c:numCache>
                <c:formatCode>#,##0.0</c:formatCode>
                <c:ptCount val="6"/>
                <c:pt idx="0">
                  <c:v>6.2130000000000001</c:v>
                </c:pt>
                <c:pt idx="1">
                  <c:v>6.2809999999999997</c:v>
                </c:pt>
                <c:pt idx="2">
                  <c:v>6.5030000000000001</c:v>
                </c:pt>
                <c:pt idx="3">
                  <c:v>9.3019999999999996</c:v>
                </c:pt>
                <c:pt idx="4">
                  <c:v>9.5020000000000007</c:v>
                </c:pt>
                <c:pt idx="5">
                  <c:v>9.5020000000000007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AD4-46E2-AC78-577EB7033F04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-1799853280"/>
        <c:axId val="-1799841856"/>
      </c:barChart>
      <c:catAx>
        <c:axId val="-179985328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1799841856"/>
        <c:crosses val="autoZero"/>
        <c:auto val="1"/>
        <c:lblAlgn val="ctr"/>
        <c:lblOffset val="100"/>
        <c:noMultiLvlLbl val="0"/>
      </c:catAx>
      <c:valAx>
        <c:axId val="-179984185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crossAx val="-17998532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408004710283614E-2"/>
          <c:y val="0"/>
          <c:w val="0.96718399057943272"/>
          <c:h val="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>
              <a:gsLst>
                <a:gs pos="0">
                  <a:schemeClr val="accent6"/>
                </a:gs>
                <a:gs pos="100000">
                  <a:schemeClr val="accent6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Pt>
            <c:idx val="5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20A2-4BE9-A588-1956B5132F94}"/>
              </c:ext>
            </c:extLst>
          </c:dPt>
          <c:dLbls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6"/>
                </a:solidFill>
                <a:prstDash val="sysDash"/>
              </a:ln>
              <a:effectLst/>
            </c:spPr>
            <c:trendlineType val="linear"/>
            <c:dispRSqr val="0"/>
            <c:dispEq val="0"/>
          </c:trendline>
          <c:cat>
            <c:numRef>
              <c:f>Лист1!$A$4:$A$9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2027</c:v>
                </c:pt>
              </c:numCache>
            </c:numRef>
          </c:cat>
          <c:val>
            <c:numRef>
              <c:f>Лист1!$B$4:$B$9</c:f>
              <c:numCache>
                <c:formatCode>General</c:formatCode>
                <c:ptCount val="6"/>
                <c:pt idx="0">
                  <c:v>218.1</c:v>
                </c:pt>
                <c:pt idx="1">
                  <c:v>204.3</c:v>
                </c:pt>
                <c:pt idx="2">
                  <c:v>210.9</c:v>
                </c:pt>
                <c:pt idx="3">
                  <c:v>210.9</c:v>
                </c:pt>
                <c:pt idx="4">
                  <c:v>210.9</c:v>
                </c:pt>
                <c:pt idx="5">
                  <c:v>210.9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AD4-46E2-AC78-577EB7033F04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-1799848928"/>
        <c:axId val="-1799844032"/>
      </c:barChart>
      <c:catAx>
        <c:axId val="-179984892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1799844032"/>
        <c:crosses val="autoZero"/>
        <c:auto val="1"/>
        <c:lblAlgn val="ctr"/>
        <c:lblOffset val="100"/>
        <c:noMultiLvlLbl val="0"/>
      </c:catAx>
      <c:valAx>
        <c:axId val="-179984403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-17998489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2215924794721356E-2"/>
          <c:y val="0"/>
          <c:w val="0.95556815041055732"/>
          <c:h val="0.8892951939295411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Pt>
            <c:idx val="4"/>
            <c:invertIfNegative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4F4-48BC-9F95-9753B36684E8}"/>
              </c:ext>
            </c:extLst>
          </c:dPt>
          <c:dLbls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ash"/>
              </a:ln>
              <a:effectLst/>
            </c:spPr>
            <c:trendlineType val="linear"/>
            <c:dispRSqr val="0"/>
            <c:dispEq val="0"/>
          </c:trendline>
          <c:cat>
            <c:numRef>
              <c:f>Лист1!$A$4:$A$9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2027</c:v>
                </c:pt>
              </c:numCache>
            </c:numRef>
          </c:cat>
          <c:val>
            <c:numRef>
              <c:f>Лист1!$B$4:$B$9</c:f>
              <c:numCache>
                <c:formatCode>General</c:formatCode>
                <c:ptCount val="6"/>
                <c:pt idx="0" formatCode="#,##0">
                  <c:v>37765.800000000003</c:v>
                </c:pt>
                <c:pt idx="1">
                  <c:v>37716.400000000001</c:v>
                </c:pt>
                <c:pt idx="2">
                  <c:v>37424.199999999997</c:v>
                </c:pt>
                <c:pt idx="3">
                  <c:v>37407.199999999997</c:v>
                </c:pt>
                <c:pt idx="4">
                  <c:v>37407.199999999997</c:v>
                </c:pt>
                <c:pt idx="5">
                  <c:v>37407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AD4-46E2-AC78-577EB7033F04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-1799852736"/>
        <c:axId val="-1799851104"/>
      </c:barChart>
      <c:catAx>
        <c:axId val="-179985273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1799851104"/>
        <c:crosses val="autoZero"/>
        <c:auto val="1"/>
        <c:lblAlgn val="ctr"/>
        <c:lblOffset val="100"/>
        <c:noMultiLvlLbl val="0"/>
      </c:catAx>
      <c:valAx>
        <c:axId val="-179985110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-17998527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703834791541045E-2"/>
          <c:y val="0"/>
          <c:w val="0.96659233041691794"/>
          <c:h val="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>
              <a:gsLst>
                <a:gs pos="0">
                  <a:schemeClr val="accent3"/>
                </a:gs>
                <a:gs pos="100000">
                  <a:schemeClr val="accent3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Pt>
            <c:idx val="4"/>
            <c:invertIfNegative val="0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DA47-4B2D-94C6-4B42E2098044}"/>
              </c:ext>
            </c:extLst>
          </c:dPt>
          <c:dLbls>
            <c:dLbl>
              <c:idx val="0"/>
              <c:layout>
                <c:manualLayout>
                  <c:x val="-4.0494149791048687E-3"/>
                  <c:y val="0.4474867760128869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3496-4274-A7F4-C54EBC822FCF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2.0247074895524296E-3"/>
                  <c:y val="0.3581818620338599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CD74-427C-A9CF-763686434A20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5432381067166778E-3"/>
                  <c:y val="0.5026130623923389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DA47-4B2D-94C6-4B42E2098044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771619053358376E-3"/>
                  <c:y val="0.4352560953472637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DA47-4B2D-94C6-4B42E2098044}"/>
                </c:ext>
                <c:ext xmlns:c15="http://schemas.microsoft.com/office/drawing/2012/chart" uri="{CE6537A1-D6FC-4f65-9D91-7224C49458BB}">
                  <c15:layout>
                    <c:manualLayout>
                      <c:w val="4.8889027589306619E-2"/>
                      <c:h val="0.40728127841274225"/>
                    </c:manualLayout>
                  </c15:layout>
                </c:ext>
              </c:extLst>
            </c:dLbl>
            <c:dLbl>
              <c:idx val="4"/>
              <c:layout>
                <c:manualLayout>
                  <c:x val="1.0123537447762148E-3"/>
                  <c:y val="0.4551336489064743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DA47-4B2D-94C6-4B42E2098044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1.5185306171643222E-3"/>
                  <c:y val="0.4610097071110586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5036-429E-9636-385F55F4CF49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3"/>
                </a:solidFill>
                <a:prstDash val="sysDash"/>
              </a:ln>
              <a:effectLst/>
            </c:spPr>
            <c:trendlineType val="linear"/>
            <c:dispRSqr val="0"/>
            <c:dispEq val="0"/>
          </c:trendline>
          <c:cat>
            <c:numRef>
              <c:f>Лист1!$A$4:$A$9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2027</c:v>
                </c:pt>
              </c:numCache>
            </c:numRef>
          </c:cat>
          <c:val>
            <c:numRef>
              <c:f>Лист1!$B$4:$B$9</c:f>
              <c:numCache>
                <c:formatCode>0.0</c:formatCode>
                <c:ptCount val="6"/>
                <c:pt idx="0">
                  <c:v>1.3</c:v>
                </c:pt>
                <c:pt idx="1">
                  <c:v>0.66358849215588434</c:v>
                </c:pt>
                <c:pt idx="2">
                  <c:v>1.1000000000000001</c:v>
                </c:pt>
                <c:pt idx="3">
                  <c:v>1.2</c:v>
                </c:pt>
                <c:pt idx="4">
                  <c:v>1.2</c:v>
                </c:pt>
                <c:pt idx="5">
                  <c:v>1.2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AD4-46E2-AC78-577EB7033F04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-1799856544"/>
        <c:axId val="-1799844576"/>
      </c:barChart>
      <c:catAx>
        <c:axId val="-179985654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1799844576"/>
        <c:crosses val="autoZero"/>
        <c:auto val="1"/>
        <c:lblAlgn val="ctr"/>
        <c:lblOffset val="100"/>
        <c:noMultiLvlLbl val="0"/>
      </c:catAx>
      <c:valAx>
        <c:axId val="-179984457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crossAx val="-17998565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>
              <a:gsLst>
                <a:gs pos="0">
                  <a:schemeClr val="accent2"/>
                </a:gs>
                <a:gs pos="100000">
                  <a:schemeClr val="accent2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Pt>
            <c:idx val="3"/>
            <c:invertIfNegative val="0"/>
            <c:bubble3D val="0"/>
            <c:spPr>
              <a:gradFill>
                <a:gsLst>
                  <a:gs pos="0">
                    <a:schemeClr val="accent2"/>
                  </a:gs>
                  <a:gs pos="100000">
                    <a:schemeClr val="accent2">
                      <a:lumMod val="84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666-41A9-B6CF-8A3C07632F81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5C5-4F42-AC72-434A02E77719}"/>
              </c:ext>
            </c:extLst>
          </c:dPt>
          <c:dLbls>
            <c:dLbl>
              <c:idx val="1"/>
              <c:layout>
                <c:manualLayout>
                  <c:x val="-4.5555923962021429E-3"/>
                  <c:y val="0.26917575066849808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9D6F-4EAC-B9B2-13DCFF5D56AA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5185307987340476E-3"/>
                  <c:y val="0.34005803417195818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9D6F-4EAC-B9B2-13DCFF5D56AA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5185307987341588E-3"/>
                  <c:y val="0.35361887544978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6666-41A9-B6CF-8A3C07632F81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4.5555923962021429E-3"/>
                  <c:y val="0.3825874042740342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35C5-4F42-AC72-434A02E77719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4.5555923962021429E-3"/>
                  <c:y val="0.43220500272645629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9D6F-4EAC-B9B2-13DCFF5D56AA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2"/>
                </a:solidFill>
                <a:prstDash val="sysDash"/>
              </a:ln>
              <a:effectLst/>
            </c:spPr>
            <c:trendlineType val="linear"/>
            <c:dispRSqr val="0"/>
            <c:dispEq val="0"/>
          </c:trendline>
          <c:cat>
            <c:numRef>
              <c:f>Лист1!$A$4:$A$9</c:f>
              <c:numCache>
                <c:formatCode>General</c:formatCode>
                <c:ptCount val="6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2027</c:v>
                </c:pt>
              </c:numCache>
            </c:numRef>
          </c:cat>
          <c:val>
            <c:numRef>
              <c:f>Лист1!$B$4:$B$9</c:f>
              <c:numCache>
                <c:formatCode>0.0</c:formatCode>
                <c:ptCount val="6"/>
                <c:pt idx="0" formatCode="#,##0.00">
                  <c:v>116.204262851575</c:v>
                </c:pt>
                <c:pt idx="1">
                  <c:v>134.84966</c:v>
                </c:pt>
                <c:pt idx="2">
                  <c:v>140.85453000000001</c:v>
                </c:pt>
                <c:pt idx="3">
                  <c:v>148.40629000000001</c:v>
                </c:pt>
                <c:pt idx="4">
                  <c:v>155.89403999999999</c:v>
                </c:pt>
                <c:pt idx="5" formatCode="General">
                  <c:v>168.61500000000001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6E6-41FB-BEF9-00053729D731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-1799421440"/>
        <c:axId val="-1799416000"/>
      </c:barChart>
      <c:catAx>
        <c:axId val="-179942144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1799416000"/>
        <c:crosses val="autoZero"/>
        <c:auto val="1"/>
        <c:lblAlgn val="ctr"/>
        <c:lblOffset val="100"/>
        <c:noMultiLvlLbl val="0"/>
      </c:catAx>
      <c:valAx>
        <c:axId val="-179941600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crossAx val="-17994214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10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4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5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6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9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0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F99E2D7-36B5-4A10-AB73-0DD56122EF5E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6D80BC45-278C-43D6-B211-2906748D93B2}">
      <dgm:prSet phldrT="[Текст]" custT="1"/>
      <dgm:spPr>
        <a:solidFill>
          <a:srgbClr val="3CE4B0"/>
        </a:solidFill>
      </dgm:spPr>
      <dgm:t>
        <a:bodyPr/>
        <a:lstStyle/>
        <a:p>
          <a:pPr algn="just"/>
          <a:r>
            <a:rPr lang="ru-RU" sz="1900" b="1" dirty="0" smtClean="0">
              <a:solidFill>
                <a:schemeClr val="bg2">
                  <a:lumMod val="25000"/>
                </a:schemeClr>
              </a:solidFill>
              <a:effectLst/>
              <a:latin typeface="Times New Roman" panose="02020603050405020304" pitchFamily="18" charset="0"/>
            </a:rPr>
            <a:t>Обеспечение </a:t>
          </a:r>
          <a:r>
            <a:rPr lang="ru-RU" sz="1900" b="1" dirty="0">
              <a:solidFill>
                <a:schemeClr val="bg2">
                  <a:lumMod val="25000"/>
                </a:schemeClr>
              </a:solidFill>
              <a:effectLst/>
              <a:latin typeface="Times New Roman" panose="02020603050405020304" pitchFamily="18" charset="0"/>
            </a:rPr>
            <a:t>сбалансированности бюджета МО «Мирнинский район на </a:t>
          </a:r>
          <a:r>
            <a:rPr lang="ru-RU" sz="1900" b="1" dirty="0" smtClean="0">
              <a:solidFill>
                <a:schemeClr val="bg2">
                  <a:lumMod val="25000"/>
                </a:schemeClr>
              </a:solidFill>
              <a:effectLst/>
              <a:latin typeface="Times New Roman" panose="02020603050405020304" pitchFamily="18" charset="0"/>
            </a:rPr>
            <a:t>2023 </a:t>
          </a:r>
          <a:r>
            <a:rPr lang="ru-RU" sz="1900" b="1" dirty="0">
              <a:solidFill>
                <a:schemeClr val="bg2">
                  <a:lumMod val="25000"/>
                </a:schemeClr>
              </a:solidFill>
              <a:effectLst/>
              <a:latin typeface="Times New Roman" panose="02020603050405020304" pitchFamily="18" charset="0"/>
            </a:rPr>
            <a:t>год и плановый период </a:t>
          </a:r>
          <a:r>
            <a:rPr lang="ru-RU" sz="1900" b="1" dirty="0" smtClean="0">
              <a:solidFill>
                <a:schemeClr val="bg2">
                  <a:lumMod val="25000"/>
                </a:schemeClr>
              </a:solidFill>
              <a:effectLst/>
              <a:latin typeface="Times New Roman" panose="02020603050405020304" pitchFamily="18" charset="0"/>
            </a:rPr>
            <a:t>2024, 2025 годы</a:t>
          </a:r>
          <a:endParaRPr lang="ru-RU" sz="1900" dirty="0">
            <a:solidFill>
              <a:schemeClr val="bg2">
                <a:lumMod val="25000"/>
              </a:schemeClr>
            </a:solidFill>
          </a:endParaRPr>
        </a:p>
      </dgm:t>
    </dgm:pt>
    <dgm:pt modelId="{CBD88EFA-0518-48D6-A38D-77167F9A0701}" type="parTrans" cxnId="{5F8158C4-1EE7-449E-A3BB-3EC3FE00E99F}">
      <dgm:prSet/>
      <dgm:spPr/>
      <dgm:t>
        <a:bodyPr/>
        <a:lstStyle/>
        <a:p>
          <a:endParaRPr lang="ru-RU" sz="1400">
            <a:solidFill>
              <a:schemeClr val="bg2">
                <a:lumMod val="25000"/>
              </a:schemeClr>
            </a:solidFill>
          </a:endParaRPr>
        </a:p>
      </dgm:t>
    </dgm:pt>
    <dgm:pt modelId="{D1038ED1-561C-42E0-809C-90D28C3D5651}" type="sibTrans" cxnId="{5F8158C4-1EE7-449E-A3BB-3EC3FE00E99F}">
      <dgm:prSet/>
      <dgm:spPr/>
      <dgm:t>
        <a:bodyPr/>
        <a:lstStyle/>
        <a:p>
          <a:endParaRPr lang="ru-RU" sz="1400">
            <a:solidFill>
              <a:schemeClr val="bg2">
                <a:lumMod val="25000"/>
              </a:schemeClr>
            </a:solidFill>
          </a:endParaRPr>
        </a:p>
      </dgm:t>
    </dgm:pt>
    <dgm:pt modelId="{09AF3150-A09D-4200-898E-105D597E6C13}">
      <dgm:prSet phldrT="[Текст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pPr algn="just"/>
          <a:r>
            <a:rPr lang="ru-RU" sz="1900" b="1" dirty="0">
              <a:solidFill>
                <a:schemeClr val="bg2">
                  <a:lumMod val="2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Обеспечение устойчивого функционирования муниципальных учреждений, своевременная и полная оплата заработной платы, отпускных, выплат социального характера, оплата коммунальных услуг</a:t>
          </a:r>
          <a:endParaRPr lang="ru-RU" sz="1900" dirty="0">
            <a:solidFill>
              <a:schemeClr val="bg2">
                <a:lumMod val="25000"/>
              </a:schemeClr>
            </a:solidFill>
          </a:endParaRPr>
        </a:p>
      </dgm:t>
    </dgm:pt>
    <dgm:pt modelId="{649F7708-6D0B-4F5B-84BA-B8FB78E96938}" type="parTrans" cxnId="{ACAA0517-8AF5-4D23-B9B0-9CCB4140DB03}">
      <dgm:prSet/>
      <dgm:spPr/>
      <dgm:t>
        <a:bodyPr/>
        <a:lstStyle/>
        <a:p>
          <a:endParaRPr lang="ru-RU" sz="1400">
            <a:solidFill>
              <a:schemeClr val="bg2">
                <a:lumMod val="25000"/>
              </a:schemeClr>
            </a:solidFill>
          </a:endParaRPr>
        </a:p>
      </dgm:t>
    </dgm:pt>
    <dgm:pt modelId="{B1FC1510-6359-4323-9E54-8E0AC89F4171}" type="sibTrans" cxnId="{ACAA0517-8AF5-4D23-B9B0-9CCB4140DB03}">
      <dgm:prSet/>
      <dgm:spPr/>
      <dgm:t>
        <a:bodyPr/>
        <a:lstStyle/>
        <a:p>
          <a:endParaRPr lang="ru-RU" sz="1400">
            <a:solidFill>
              <a:schemeClr val="bg2">
                <a:lumMod val="25000"/>
              </a:schemeClr>
            </a:solidFill>
          </a:endParaRPr>
        </a:p>
      </dgm:t>
    </dgm:pt>
    <dgm:pt modelId="{6CF61AB6-25EF-4A96-96D8-D3F37734BFC6}">
      <dgm:prSet phldrT="[Текст]" custT="1"/>
      <dgm:spPr>
        <a:solidFill>
          <a:srgbClr val="E9C2C1"/>
        </a:solidFill>
      </dgm:spPr>
      <dgm:t>
        <a:bodyPr/>
        <a:lstStyle/>
        <a:p>
          <a:pPr algn="just"/>
          <a:r>
            <a:rPr lang="ru-RU" sz="1900" b="1" dirty="0">
              <a:solidFill>
                <a:schemeClr val="bg2">
                  <a:lumMod val="2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Повышение эффективности закупок товаров, работ и услуг</a:t>
          </a:r>
          <a:r>
            <a:rPr lang="ru-RU" sz="1900" dirty="0">
              <a:solidFill>
                <a:schemeClr val="bg2">
                  <a:lumMod val="2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</a:t>
          </a:r>
          <a:r>
            <a:rPr lang="ru-RU" sz="1900" b="1" dirty="0">
              <a:solidFill>
                <a:schemeClr val="bg2">
                  <a:lumMod val="2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для обеспечения муниципальных нужд</a:t>
          </a:r>
          <a:endParaRPr lang="ru-RU" sz="1900" dirty="0">
            <a:solidFill>
              <a:schemeClr val="bg2">
                <a:lumMod val="25000"/>
              </a:schemeClr>
            </a:solidFill>
          </a:endParaRPr>
        </a:p>
      </dgm:t>
    </dgm:pt>
    <dgm:pt modelId="{89F43D5D-8E16-4113-A5EF-C161B59ACDAE}" type="parTrans" cxnId="{6D6029F0-D45A-4FBA-B1F0-CA5CCD217355}">
      <dgm:prSet/>
      <dgm:spPr/>
      <dgm:t>
        <a:bodyPr/>
        <a:lstStyle/>
        <a:p>
          <a:endParaRPr lang="ru-RU" sz="1400">
            <a:solidFill>
              <a:schemeClr val="bg2">
                <a:lumMod val="25000"/>
              </a:schemeClr>
            </a:solidFill>
          </a:endParaRPr>
        </a:p>
      </dgm:t>
    </dgm:pt>
    <dgm:pt modelId="{8496D1BB-814C-4B7C-B753-EB0450C130DE}" type="sibTrans" cxnId="{6D6029F0-D45A-4FBA-B1F0-CA5CCD217355}">
      <dgm:prSet/>
      <dgm:spPr/>
      <dgm:t>
        <a:bodyPr/>
        <a:lstStyle/>
        <a:p>
          <a:endParaRPr lang="ru-RU" sz="1400">
            <a:solidFill>
              <a:schemeClr val="bg2">
                <a:lumMod val="25000"/>
              </a:schemeClr>
            </a:solidFill>
          </a:endParaRPr>
        </a:p>
      </dgm:t>
    </dgm:pt>
    <dgm:pt modelId="{7CF0DC38-F3B0-4853-B68D-3411CBEE2AC6}">
      <dgm:prSet custT="1"/>
      <dgm:spPr>
        <a:solidFill>
          <a:srgbClr val="9AB7CA"/>
        </a:solidFill>
      </dgm:spPr>
      <dgm:t>
        <a:bodyPr/>
        <a:lstStyle/>
        <a:p>
          <a:pPr algn="just"/>
          <a:r>
            <a:rPr lang="ru-RU" sz="1900" b="1" dirty="0">
              <a:solidFill>
                <a:schemeClr val="bg2">
                  <a:lumMod val="2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Повышение открытости и прозрачности управления муниципальными финансами</a:t>
          </a:r>
          <a:endParaRPr lang="ru-RU" sz="1900" dirty="0">
            <a:solidFill>
              <a:schemeClr val="bg2">
                <a:lumMod val="25000"/>
              </a:schemeClr>
            </a:solidFill>
            <a:effectLst/>
            <a:latin typeface="Times New Roman" panose="02020603050405020304" pitchFamily="18" charset="0"/>
            <a:ea typeface="Times New Roman" panose="02020603050405020304" pitchFamily="18" charset="0"/>
          </a:endParaRPr>
        </a:p>
      </dgm:t>
    </dgm:pt>
    <dgm:pt modelId="{AEF8E074-52B0-4D74-9CE5-0D4F695BDB53}" type="parTrans" cxnId="{7C7EA718-4B09-4329-84D2-64A1BD2E6238}">
      <dgm:prSet/>
      <dgm:spPr/>
      <dgm:t>
        <a:bodyPr/>
        <a:lstStyle/>
        <a:p>
          <a:endParaRPr lang="ru-RU" sz="1400">
            <a:solidFill>
              <a:schemeClr val="bg2">
                <a:lumMod val="25000"/>
              </a:schemeClr>
            </a:solidFill>
          </a:endParaRPr>
        </a:p>
      </dgm:t>
    </dgm:pt>
    <dgm:pt modelId="{A65313C4-D32D-44E2-BE93-DAE8C5217895}" type="sibTrans" cxnId="{7C7EA718-4B09-4329-84D2-64A1BD2E6238}">
      <dgm:prSet/>
      <dgm:spPr/>
      <dgm:t>
        <a:bodyPr/>
        <a:lstStyle/>
        <a:p>
          <a:endParaRPr lang="ru-RU" sz="1400">
            <a:solidFill>
              <a:schemeClr val="bg2">
                <a:lumMod val="25000"/>
              </a:schemeClr>
            </a:solidFill>
          </a:endParaRPr>
        </a:p>
      </dgm:t>
    </dgm:pt>
    <dgm:pt modelId="{3D97897A-6187-43A8-8236-2865E7F545C8}">
      <dgm:prSet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ru-RU" sz="19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Применение принципов приоритизации, оптимизации расходов и повышения эффективности расходования бюджетных средств</a:t>
          </a:r>
          <a:endParaRPr lang="ru-RU" sz="1900" b="1" dirty="0">
            <a:solidFill>
              <a:schemeClr val="tx2">
                <a:lumMod val="75000"/>
              </a:schemeClr>
            </a:solidFill>
            <a:effectLst/>
            <a:latin typeface="Times New Roman" panose="02020603050405020304" pitchFamily="18" charset="0"/>
            <a:ea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90E271-B6D9-453D-9E97-94D3AD890FEA}" type="parTrans" cxnId="{4BEC29F7-B87E-4B12-83B9-6E110971D151}">
      <dgm:prSet/>
      <dgm:spPr/>
      <dgm:t>
        <a:bodyPr/>
        <a:lstStyle/>
        <a:p>
          <a:endParaRPr lang="ru-RU"/>
        </a:p>
      </dgm:t>
    </dgm:pt>
    <dgm:pt modelId="{C56A38B6-E17F-4121-8309-141177F11463}" type="sibTrans" cxnId="{4BEC29F7-B87E-4B12-83B9-6E110971D151}">
      <dgm:prSet/>
      <dgm:spPr/>
      <dgm:t>
        <a:bodyPr/>
        <a:lstStyle/>
        <a:p>
          <a:endParaRPr lang="ru-RU"/>
        </a:p>
      </dgm:t>
    </dgm:pt>
    <dgm:pt modelId="{E028CC7C-6FF0-436C-942B-E7FC2176FC8B}">
      <dgm:prSet custT="1"/>
      <dgm:spPr>
        <a:solidFill>
          <a:srgbClr val="F1F38D"/>
        </a:solidFill>
      </dgm:spPr>
      <dgm:t>
        <a:bodyPr/>
        <a:lstStyle/>
        <a:p>
          <a:pPr algn="just"/>
          <a:r>
            <a:rPr lang="ru-RU" sz="1900" b="1" dirty="0">
              <a:solidFill>
                <a:schemeClr val="bg2">
                  <a:lumMod val="2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Участие </a:t>
          </a:r>
          <a:r>
            <a:rPr lang="ru-RU" sz="1900" b="1" dirty="0" smtClean="0">
              <a:solidFill>
                <a:schemeClr val="bg2">
                  <a:lumMod val="2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в национальных, федеральных, региональных проектах, государственных программах, конкурсах и грантах для </a:t>
          </a:r>
          <a:r>
            <a:rPr lang="ru-RU" sz="1900" b="1" dirty="0">
              <a:solidFill>
                <a:schemeClr val="bg2">
                  <a:lumMod val="2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получения дополнительного финансирования в </a:t>
          </a:r>
          <a:r>
            <a:rPr lang="ru-RU" sz="1900" b="1" dirty="0" smtClean="0">
              <a:solidFill>
                <a:schemeClr val="bg2">
                  <a:lumMod val="2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2023 году</a:t>
          </a:r>
          <a:endParaRPr lang="ru-RU" sz="1900" b="1" dirty="0">
            <a:solidFill>
              <a:schemeClr val="bg2">
                <a:lumMod val="25000"/>
              </a:schemeClr>
            </a:solidFill>
            <a:effectLst/>
            <a:latin typeface="Times New Roman" panose="02020603050405020304" pitchFamily="18" charset="0"/>
            <a:ea typeface="Times New Roman" panose="02020603050405020304" pitchFamily="18" charset="0"/>
          </a:endParaRPr>
        </a:p>
      </dgm:t>
    </dgm:pt>
    <dgm:pt modelId="{6A3F9670-8FF8-4BBA-9D9E-052A6F48B73F}" type="parTrans" cxnId="{9C3A439C-B4E1-4192-9389-F596B486CC27}">
      <dgm:prSet/>
      <dgm:spPr/>
      <dgm:t>
        <a:bodyPr/>
        <a:lstStyle/>
        <a:p>
          <a:endParaRPr lang="ru-RU"/>
        </a:p>
      </dgm:t>
    </dgm:pt>
    <dgm:pt modelId="{79F58275-5C1D-45C6-A734-BFF9834F3E33}" type="sibTrans" cxnId="{9C3A439C-B4E1-4192-9389-F596B486CC27}">
      <dgm:prSet/>
      <dgm:spPr/>
      <dgm:t>
        <a:bodyPr/>
        <a:lstStyle/>
        <a:p>
          <a:endParaRPr lang="ru-RU"/>
        </a:p>
      </dgm:t>
    </dgm:pt>
    <dgm:pt modelId="{7AC39E60-166C-49F7-A859-65FED5A83C8A}">
      <dgm:prSet custT="1"/>
      <dgm:spPr>
        <a:solidFill>
          <a:srgbClr val="C2F1B1"/>
        </a:solidFill>
      </dgm:spPr>
      <dgm:t>
        <a:bodyPr/>
        <a:lstStyle/>
        <a:p>
          <a:r>
            <a:rPr lang="ru-RU" sz="1900" b="1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Увеличение поступлений доходной части бюджета путем усиления работы по администрированию доходов с УФНС по РС (Я) в рамках соглашения</a:t>
          </a:r>
          <a:endParaRPr lang="ru-RU" sz="1900" b="1" dirty="0">
            <a:solidFill>
              <a:schemeClr val="bg2">
                <a:lumMod val="2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DBDD16D-50CA-4227-9564-4A9FD7192836}" type="parTrans" cxnId="{D52B90A5-7DC0-4E02-A552-91F73E279407}">
      <dgm:prSet/>
      <dgm:spPr/>
      <dgm:t>
        <a:bodyPr/>
        <a:lstStyle/>
        <a:p>
          <a:endParaRPr lang="ru-RU"/>
        </a:p>
      </dgm:t>
    </dgm:pt>
    <dgm:pt modelId="{B3B15A01-85A2-4F62-A2C8-14310A13D959}" type="sibTrans" cxnId="{D52B90A5-7DC0-4E02-A552-91F73E279407}">
      <dgm:prSet/>
      <dgm:spPr/>
      <dgm:t>
        <a:bodyPr/>
        <a:lstStyle/>
        <a:p>
          <a:endParaRPr lang="ru-RU"/>
        </a:p>
      </dgm:t>
    </dgm:pt>
    <dgm:pt modelId="{4364B71A-44B6-4EF5-AC3B-995F71A32888}" type="pres">
      <dgm:prSet presAssocID="{6F99E2D7-36B5-4A10-AB73-0DD56122EF5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75C76CB-C717-4C44-8810-AF6E102635FE}" type="pres">
      <dgm:prSet presAssocID="{7AC39E60-166C-49F7-A859-65FED5A83C8A}" presName="parentText" presStyleLbl="node1" presStyleIdx="0" presStyleCnt="7" custScaleY="56352" custLinFactNeighborX="-156" custLinFactNeighborY="4045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1F4A2C-1E58-4D73-9666-2AFBAA7EE771}" type="pres">
      <dgm:prSet presAssocID="{B3B15A01-85A2-4F62-A2C8-14310A13D959}" presName="spacer" presStyleCnt="0"/>
      <dgm:spPr/>
    </dgm:pt>
    <dgm:pt modelId="{4682219F-E94E-4BEF-B78C-DF1FE64FCB8C}" type="pres">
      <dgm:prSet presAssocID="{6D80BC45-278C-43D6-B211-2906748D93B2}" presName="parentText" presStyleLbl="node1" presStyleIdx="1" presStyleCnt="7" custScaleY="48107" custLinFactNeighborX="0" custLinFactNeighborY="389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41F90F-CEB3-41A5-BE62-7FAB355FF1EA}" type="pres">
      <dgm:prSet presAssocID="{D1038ED1-561C-42E0-809C-90D28C3D5651}" presName="spacer" presStyleCnt="0"/>
      <dgm:spPr/>
    </dgm:pt>
    <dgm:pt modelId="{A23615E4-71AE-43A4-9754-68F93963F64E}" type="pres">
      <dgm:prSet presAssocID="{09AF3150-A09D-4200-898E-105D597E6C13}" presName="parentText" presStyleLbl="node1" presStyleIdx="2" presStyleCnt="7" custScaleY="63415" custLinFactNeighborX="0" custLinFactNeighborY="-1812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E51353-FCD2-4BEC-AF6D-1EC4D1E55CB9}" type="pres">
      <dgm:prSet presAssocID="{B1FC1510-6359-4323-9E54-8E0AC89F4171}" presName="spacer" presStyleCnt="0"/>
      <dgm:spPr/>
    </dgm:pt>
    <dgm:pt modelId="{1F2011CB-D7AA-433E-87AD-0C7BA6B9F89B}" type="pres">
      <dgm:prSet presAssocID="{6CF61AB6-25EF-4A96-96D8-D3F37734BFC6}" presName="parentText" presStyleLbl="node1" presStyleIdx="3" presStyleCnt="7" custScaleY="48648" custLinFactY="113768" custLinFactNeighborX="0" custLinFactNeighborY="2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98A385-AF9C-4DE7-9062-2141A9D80C7A}" type="pres">
      <dgm:prSet presAssocID="{8496D1BB-814C-4B7C-B753-EB0450C130DE}" presName="spacer" presStyleCnt="0"/>
      <dgm:spPr/>
    </dgm:pt>
    <dgm:pt modelId="{5FA78EF0-42DC-4848-92D5-71D41A9BA663}" type="pres">
      <dgm:prSet presAssocID="{7CF0DC38-F3B0-4853-B68D-3411CBEE2AC6}" presName="parentText" presStyleLbl="node1" presStyleIdx="4" presStyleCnt="7" custScaleY="48580" custLinFactY="118010" custLinFactNeighborX="0" custLinFactNeighborY="2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308B51-3806-4C48-8743-0132DC9AED4E}" type="pres">
      <dgm:prSet presAssocID="{A65313C4-D32D-44E2-BE93-DAE8C5217895}" presName="spacer" presStyleCnt="0"/>
      <dgm:spPr/>
    </dgm:pt>
    <dgm:pt modelId="{0B44433B-E09E-4DA1-8FD7-BDC70E33CCC8}" type="pres">
      <dgm:prSet presAssocID="{3D97897A-6187-43A8-8236-2865E7F545C8}" presName="parentText" presStyleLbl="node1" presStyleIdx="5" presStyleCnt="7" custScaleY="56267" custLinFactY="-106693" custLinFactNeighborX="0" custLinFactNeighborY="-2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B09645-4069-4578-AAEB-30A0C70B3026}" type="pres">
      <dgm:prSet presAssocID="{C56A38B6-E17F-4121-8309-141177F11463}" presName="spacer" presStyleCnt="0"/>
      <dgm:spPr/>
    </dgm:pt>
    <dgm:pt modelId="{E89A180D-2512-432A-852F-6655B4EC7A21}" type="pres">
      <dgm:prSet presAssocID="{E028CC7C-6FF0-436C-942B-E7FC2176FC8B}" presName="parentText" presStyleLbl="node1" presStyleIdx="6" presStyleCnt="7" custScaleX="99999" custScaleY="70343" custLinFactY="-110558" custLinFactNeighborX="-5" custLinFactNeighborY="-2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6175AAC-C2CB-4EA0-AA64-B3ADE3B46649}" type="presOf" srcId="{3D97897A-6187-43A8-8236-2865E7F545C8}" destId="{0B44433B-E09E-4DA1-8FD7-BDC70E33CCC8}" srcOrd="0" destOrd="0" presId="urn:microsoft.com/office/officeart/2005/8/layout/vList2"/>
    <dgm:cxn modelId="{ACAA0517-8AF5-4D23-B9B0-9CCB4140DB03}" srcId="{6F99E2D7-36B5-4A10-AB73-0DD56122EF5E}" destId="{09AF3150-A09D-4200-898E-105D597E6C13}" srcOrd="2" destOrd="0" parTransId="{649F7708-6D0B-4F5B-84BA-B8FB78E96938}" sibTransId="{B1FC1510-6359-4323-9E54-8E0AC89F4171}"/>
    <dgm:cxn modelId="{E594F107-D697-47C8-96EA-DFA3BB8053DF}" type="presOf" srcId="{E028CC7C-6FF0-436C-942B-E7FC2176FC8B}" destId="{E89A180D-2512-432A-852F-6655B4EC7A21}" srcOrd="0" destOrd="0" presId="urn:microsoft.com/office/officeart/2005/8/layout/vList2"/>
    <dgm:cxn modelId="{6D6029F0-D45A-4FBA-B1F0-CA5CCD217355}" srcId="{6F99E2D7-36B5-4A10-AB73-0DD56122EF5E}" destId="{6CF61AB6-25EF-4A96-96D8-D3F37734BFC6}" srcOrd="3" destOrd="0" parTransId="{89F43D5D-8E16-4113-A5EF-C161B59ACDAE}" sibTransId="{8496D1BB-814C-4B7C-B753-EB0450C130DE}"/>
    <dgm:cxn modelId="{E5DAD1E8-BBC2-4E1E-A8F0-DF3FACA8ADF8}" type="presOf" srcId="{09AF3150-A09D-4200-898E-105D597E6C13}" destId="{A23615E4-71AE-43A4-9754-68F93963F64E}" srcOrd="0" destOrd="0" presId="urn:microsoft.com/office/officeart/2005/8/layout/vList2"/>
    <dgm:cxn modelId="{7C7EA718-4B09-4329-84D2-64A1BD2E6238}" srcId="{6F99E2D7-36B5-4A10-AB73-0DD56122EF5E}" destId="{7CF0DC38-F3B0-4853-B68D-3411CBEE2AC6}" srcOrd="4" destOrd="0" parTransId="{AEF8E074-52B0-4D74-9CE5-0D4F695BDB53}" sibTransId="{A65313C4-D32D-44E2-BE93-DAE8C5217895}"/>
    <dgm:cxn modelId="{35E6D4F9-0447-4D6D-8ACB-2C1C70A3612D}" type="presOf" srcId="{6D80BC45-278C-43D6-B211-2906748D93B2}" destId="{4682219F-E94E-4BEF-B78C-DF1FE64FCB8C}" srcOrd="0" destOrd="0" presId="urn:microsoft.com/office/officeart/2005/8/layout/vList2"/>
    <dgm:cxn modelId="{7C647AD5-0116-4226-9554-184B46611143}" type="presOf" srcId="{6F99E2D7-36B5-4A10-AB73-0DD56122EF5E}" destId="{4364B71A-44B6-4EF5-AC3B-995F71A32888}" srcOrd="0" destOrd="0" presId="urn:microsoft.com/office/officeart/2005/8/layout/vList2"/>
    <dgm:cxn modelId="{D52B90A5-7DC0-4E02-A552-91F73E279407}" srcId="{6F99E2D7-36B5-4A10-AB73-0DD56122EF5E}" destId="{7AC39E60-166C-49F7-A859-65FED5A83C8A}" srcOrd="0" destOrd="0" parTransId="{5DBDD16D-50CA-4227-9564-4A9FD7192836}" sibTransId="{B3B15A01-85A2-4F62-A2C8-14310A13D959}"/>
    <dgm:cxn modelId="{F850410D-C27C-4327-BD57-FC415F93DF13}" type="presOf" srcId="{6CF61AB6-25EF-4A96-96D8-D3F37734BFC6}" destId="{1F2011CB-D7AA-433E-87AD-0C7BA6B9F89B}" srcOrd="0" destOrd="0" presId="urn:microsoft.com/office/officeart/2005/8/layout/vList2"/>
    <dgm:cxn modelId="{D3E73C0A-0968-4681-8D8C-A1A4ACA219CF}" type="presOf" srcId="{7AC39E60-166C-49F7-A859-65FED5A83C8A}" destId="{775C76CB-C717-4C44-8810-AF6E102635FE}" srcOrd="0" destOrd="0" presId="urn:microsoft.com/office/officeart/2005/8/layout/vList2"/>
    <dgm:cxn modelId="{5F8158C4-1EE7-449E-A3BB-3EC3FE00E99F}" srcId="{6F99E2D7-36B5-4A10-AB73-0DD56122EF5E}" destId="{6D80BC45-278C-43D6-B211-2906748D93B2}" srcOrd="1" destOrd="0" parTransId="{CBD88EFA-0518-48D6-A38D-77167F9A0701}" sibTransId="{D1038ED1-561C-42E0-809C-90D28C3D5651}"/>
    <dgm:cxn modelId="{4BEC29F7-B87E-4B12-83B9-6E110971D151}" srcId="{6F99E2D7-36B5-4A10-AB73-0DD56122EF5E}" destId="{3D97897A-6187-43A8-8236-2865E7F545C8}" srcOrd="5" destOrd="0" parTransId="{4590E271-B6D9-453D-9E97-94D3AD890FEA}" sibTransId="{C56A38B6-E17F-4121-8309-141177F11463}"/>
    <dgm:cxn modelId="{9C3A439C-B4E1-4192-9389-F596B486CC27}" srcId="{6F99E2D7-36B5-4A10-AB73-0DD56122EF5E}" destId="{E028CC7C-6FF0-436C-942B-E7FC2176FC8B}" srcOrd="6" destOrd="0" parTransId="{6A3F9670-8FF8-4BBA-9D9E-052A6F48B73F}" sibTransId="{79F58275-5C1D-45C6-A734-BFF9834F3E33}"/>
    <dgm:cxn modelId="{DDACE4F2-5E75-4DDD-870E-112E3EF9B764}" type="presOf" srcId="{7CF0DC38-F3B0-4853-B68D-3411CBEE2AC6}" destId="{5FA78EF0-42DC-4848-92D5-71D41A9BA663}" srcOrd="0" destOrd="0" presId="urn:microsoft.com/office/officeart/2005/8/layout/vList2"/>
    <dgm:cxn modelId="{8D9B250D-8083-4AC1-9EF3-C2D61AF5D5A3}" type="presParOf" srcId="{4364B71A-44B6-4EF5-AC3B-995F71A32888}" destId="{775C76CB-C717-4C44-8810-AF6E102635FE}" srcOrd="0" destOrd="0" presId="urn:microsoft.com/office/officeart/2005/8/layout/vList2"/>
    <dgm:cxn modelId="{731818DD-0DB5-450E-BA89-8F367F39E95E}" type="presParOf" srcId="{4364B71A-44B6-4EF5-AC3B-995F71A32888}" destId="{EB1F4A2C-1E58-4D73-9666-2AFBAA7EE771}" srcOrd="1" destOrd="0" presId="urn:microsoft.com/office/officeart/2005/8/layout/vList2"/>
    <dgm:cxn modelId="{A7819AC5-C2BB-46D9-93FE-606BF83098C5}" type="presParOf" srcId="{4364B71A-44B6-4EF5-AC3B-995F71A32888}" destId="{4682219F-E94E-4BEF-B78C-DF1FE64FCB8C}" srcOrd="2" destOrd="0" presId="urn:microsoft.com/office/officeart/2005/8/layout/vList2"/>
    <dgm:cxn modelId="{05A9F848-2848-41B3-8916-AB8022316F7F}" type="presParOf" srcId="{4364B71A-44B6-4EF5-AC3B-995F71A32888}" destId="{6241F90F-CEB3-41A5-BE62-7FAB355FF1EA}" srcOrd="3" destOrd="0" presId="urn:microsoft.com/office/officeart/2005/8/layout/vList2"/>
    <dgm:cxn modelId="{4245BFCC-D4B9-4F6F-AB98-5477AC3EA59E}" type="presParOf" srcId="{4364B71A-44B6-4EF5-AC3B-995F71A32888}" destId="{A23615E4-71AE-43A4-9754-68F93963F64E}" srcOrd="4" destOrd="0" presId="urn:microsoft.com/office/officeart/2005/8/layout/vList2"/>
    <dgm:cxn modelId="{D4B50AC4-8B6C-4BEA-862E-93BEEEA599E3}" type="presParOf" srcId="{4364B71A-44B6-4EF5-AC3B-995F71A32888}" destId="{4DE51353-FCD2-4BEC-AF6D-1EC4D1E55CB9}" srcOrd="5" destOrd="0" presId="urn:microsoft.com/office/officeart/2005/8/layout/vList2"/>
    <dgm:cxn modelId="{AB627697-A893-49F7-BBE4-5E0A4B2D3E4F}" type="presParOf" srcId="{4364B71A-44B6-4EF5-AC3B-995F71A32888}" destId="{1F2011CB-D7AA-433E-87AD-0C7BA6B9F89B}" srcOrd="6" destOrd="0" presId="urn:microsoft.com/office/officeart/2005/8/layout/vList2"/>
    <dgm:cxn modelId="{1131E655-9009-42F6-AF94-C3D4D7D798B2}" type="presParOf" srcId="{4364B71A-44B6-4EF5-AC3B-995F71A32888}" destId="{B398A385-AF9C-4DE7-9062-2141A9D80C7A}" srcOrd="7" destOrd="0" presId="urn:microsoft.com/office/officeart/2005/8/layout/vList2"/>
    <dgm:cxn modelId="{B56D1190-7F08-42D9-8942-A590A1F60175}" type="presParOf" srcId="{4364B71A-44B6-4EF5-AC3B-995F71A32888}" destId="{5FA78EF0-42DC-4848-92D5-71D41A9BA663}" srcOrd="8" destOrd="0" presId="urn:microsoft.com/office/officeart/2005/8/layout/vList2"/>
    <dgm:cxn modelId="{82CF5582-80A4-446E-8B13-8C8A4531A3FF}" type="presParOf" srcId="{4364B71A-44B6-4EF5-AC3B-995F71A32888}" destId="{6B308B51-3806-4C48-8743-0132DC9AED4E}" srcOrd="9" destOrd="0" presId="urn:microsoft.com/office/officeart/2005/8/layout/vList2"/>
    <dgm:cxn modelId="{7501D785-BDE1-469C-BD4C-9BE71E428256}" type="presParOf" srcId="{4364B71A-44B6-4EF5-AC3B-995F71A32888}" destId="{0B44433B-E09E-4DA1-8FD7-BDC70E33CCC8}" srcOrd="10" destOrd="0" presId="urn:microsoft.com/office/officeart/2005/8/layout/vList2"/>
    <dgm:cxn modelId="{9DF32C55-D2BE-4E29-975C-790027BA39C1}" type="presParOf" srcId="{4364B71A-44B6-4EF5-AC3B-995F71A32888}" destId="{9EB09645-4069-4578-AAEB-30A0C70B3026}" srcOrd="11" destOrd="0" presId="urn:microsoft.com/office/officeart/2005/8/layout/vList2"/>
    <dgm:cxn modelId="{D0C51102-ECB6-4F9F-9B59-6D94B4472D80}" type="presParOf" srcId="{4364B71A-44B6-4EF5-AC3B-995F71A32888}" destId="{E89A180D-2512-432A-852F-6655B4EC7A21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0.62537</cdr:x>
      <cdr:y>0.06421</cdr:y>
    </cdr:from>
    <cdr:to>
      <cdr:x>0.74452</cdr:x>
      <cdr:y>0.38492</cdr:y>
    </cdr:to>
    <cdr:sp macro="" textlink="">
      <cdr:nvSpPr>
        <cdr:cNvPr id="2" name="TextBox 56"/>
        <cdr:cNvSpPr txBox="1"/>
      </cdr:nvSpPr>
      <cdr:spPr>
        <a:xfrm xmlns:a="http://schemas.openxmlformats.org/drawingml/2006/main" rot="188757">
          <a:off x="5368519" y="67782"/>
          <a:ext cx="1022849" cy="33855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 sz="1600" dirty="0">
            <a:solidFill>
              <a:srgbClr val="00B050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0.15326</cdr:x>
      <cdr:y>0.17719</cdr:y>
    </cdr:from>
    <cdr:to>
      <cdr:x>0.28621</cdr:x>
      <cdr:y>0.43869</cdr:y>
    </cdr:to>
    <cdr:sp macro="" textlink="">
      <cdr:nvSpPr>
        <cdr:cNvPr id="2" name="TextBox 57"/>
        <cdr:cNvSpPr txBox="1"/>
      </cdr:nvSpPr>
      <cdr:spPr>
        <a:xfrm xmlns:a="http://schemas.openxmlformats.org/drawingml/2006/main" rot="20938284">
          <a:off x="1233175" y="229414"/>
          <a:ext cx="1069719" cy="3385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600" dirty="0" smtClean="0">
              <a:solidFill>
                <a:srgbClr val="00B050"/>
              </a:solidFill>
            </a:rPr>
            <a:t>+ </a:t>
          </a:r>
          <a:r>
            <a:rPr lang="en-US" sz="1600" dirty="0" smtClean="0">
              <a:solidFill>
                <a:srgbClr val="00B050"/>
              </a:solidFill>
            </a:rPr>
            <a:t>1,1</a:t>
          </a:r>
          <a:r>
            <a:rPr lang="ru-RU" sz="1600" dirty="0" smtClean="0">
              <a:solidFill>
                <a:srgbClr val="00B050"/>
              </a:solidFill>
            </a:rPr>
            <a:t> %</a:t>
          </a:r>
          <a:endParaRPr lang="ru-RU" sz="1600" dirty="0">
            <a:solidFill>
              <a:srgbClr val="00B050"/>
            </a:solidFill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0.17308</cdr:x>
      <cdr:y>0.44433</cdr:y>
    </cdr:from>
    <cdr:to>
      <cdr:x>0.42732</cdr:x>
      <cdr:y>0.63522</cdr:y>
    </cdr:to>
    <cdr:sp macro="" textlink="">
      <cdr:nvSpPr>
        <cdr:cNvPr id="2" name="Овал 1"/>
        <cdr:cNvSpPr/>
      </cdr:nvSpPr>
      <cdr:spPr>
        <a:xfrm xmlns:a="http://schemas.openxmlformats.org/drawingml/2006/main">
          <a:off x="782266" y="2599180"/>
          <a:ext cx="1149069" cy="1116701"/>
        </a:xfrm>
        <a:prstGeom xmlns:a="http://schemas.openxmlformats.org/drawingml/2006/main" prst="ellipse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>
            <a:solidFill>
              <a:schemeClr val="accent1">
                <a:lumMod val="40000"/>
                <a:lumOff val="6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0.18741</cdr:x>
      <cdr:y>0.5</cdr:y>
    </cdr:from>
    <cdr:to>
      <cdr:x>0.41696</cdr:x>
      <cdr:y>0.57892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847023" y="2924855"/>
          <a:ext cx="1037463" cy="46166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en-US" sz="1200" b="1" dirty="0" smtClean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2</a:t>
          </a:r>
          <a:r>
            <a:rPr lang="ru-RU" sz="1200" b="1" dirty="0" smtClean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 </a:t>
          </a:r>
          <a:r>
            <a:rPr lang="en-US" sz="1200" b="1" dirty="0" smtClean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459</a:t>
          </a:r>
          <a:r>
            <a:rPr lang="ru-RU" sz="1200" b="1" dirty="0" smtClean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 931</a:t>
          </a:r>
          <a:r>
            <a:rPr lang="en-US" sz="1200" b="1" dirty="0" smtClean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,</a:t>
          </a:r>
          <a:r>
            <a:rPr lang="ru-RU" sz="1200" b="1" dirty="0" smtClean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0</a:t>
          </a:r>
          <a:r>
            <a:rPr lang="en-US" sz="1200" b="1" dirty="0" smtClean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0 </a:t>
          </a:r>
          <a:endParaRPr lang="ru-RU" sz="1200" b="1" dirty="0" smtClean="0">
            <a:ln w="0"/>
            <a:solidFill>
              <a:schemeClr val="tx1"/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</a:endParaRPr>
        </a:p>
        <a:p xmlns:a="http://schemas.openxmlformats.org/drawingml/2006/main">
          <a:pPr algn="ctr"/>
          <a:r>
            <a:rPr lang="ru-RU" sz="1200" b="1" cap="none" spc="0" dirty="0" smtClean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тыс. руб.</a:t>
          </a:r>
          <a:endParaRPr lang="ru-RU" sz="1200" b="1" cap="none" spc="0" dirty="0">
            <a:ln w="0"/>
            <a:solidFill>
              <a:schemeClr val="tx1"/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0.05195</cdr:x>
      <cdr:y>0.01966</cdr:y>
    </cdr:from>
    <cdr:to>
      <cdr:x>0.88972</cdr:x>
      <cdr:y>0.0635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21674" y="120073"/>
          <a:ext cx="3574472" cy="2678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/>
            <a:t>С</a:t>
          </a:r>
          <a:r>
            <a:rPr lang="ru-RU" sz="1400" b="1" dirty="0" smtClean="0"/>
            <a:t>ТРУКТУРА НЕНАЛОГОВЫХ ДОХОДОВ</a:t>
          </a:r>
          <a:endParaRPr lang="ru-RU" sz="1400" b="1" dirty="0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0.37971</cdr:x>
      <cdr:y>0.4566</cdr:y>
    </cdr:from>
    <cdr:to>
      <cdr:x>0.42854</cdr:x>
      <cdr:y>0.64284</cdr:y>
    </cdr:to>
    <cdr:cxnSp macro="">
      <cdr:nvCxnSpPr>
        <cdr:cNvPr id="3" name="Прямая со стрелкой 2"/>
        <cdr:cNvCxnSpPr/>
      </cdr:nvCxnSpPr>
      <cdr:spPr>
        <a:xfrm xmlns:a="http://schemas.openxmlformats.org/drawingml/2006/main">
          <a:off x="1519428" y="1218196"/>
          <a:ext cx="195395" cy="496876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accent3"/>
        </a:lnRef>
        <a:fillRef xmlns:a="http://schemas.openxmlformats.org/drawingml/2006/main" idx="0">
          <a:schemeClr val="accent3"/>
        </a:fillRef>
        <a:effectRef xmlns:a="http://schemas.openxmlformats.org/drawingml/2006/main" idx="0">
          <a:schemeClr val="accent3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7625" y="0"/>
            <a:ext cx="2951163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9F5ED9-F404-45A3-A5A7-C42552BB26E6}" type="datetimeFigureOut">
              <a:rPr lang="ru-RU" smtClean="0"/>
              <a:t>07.08.2023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4038"/>
            <a:ext cx="2951163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7625" y="9444038"/>
            <a:ext cx="2951163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7E9FC0-9E13-4212-8062-B8ED9E6EA3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40504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905" cy="499113"/>
          </a:xfrm>
          <a:prstGeom prst="rect">
            <a:avLst/>
          </a:prstGeom>
        </p:spPr>
        <p:txBody>
          <a:bodyPr vert="horz" lIns="91568" tIns="45784" rIns="91568" bIns="4578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6880" y="0"/>
            <a:ext cx="2951905" cy="499113"/>
          </a:xfrm>
          <a:prstGeom prst="rect">
            <a:avLst/>
          </a:prstGeom>
        </p:spPr>
        <p:txBody>
          <a:bodyPr vert="horz" lIns="91568" tIns="45784" rIns="91568" bIns="45784" rtlCol="0"/>
          <a:lstStyle>
            <a:lvl1pPr algn="r">
              <a:defRPr sz="1200"/>
            </a:lvl1pPr>
          </a:lstStyle>
          <a:p>
            <a:fld id="{C18553CB-551B-4D86-B188-0B6871765DF1}" type="datetimeFigureOut">
              <a:rPr lang="ru-RU" smtClean="0"/>
              <a:t>07.08.2023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1243013"/>
            <a:ext cx="4473575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68" tIns="45784" rIns="91568" bIns="45784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721" y="4784488"/>
            <a:ext cx="5448936" cy="3915014"/>
          </a:xfrm>
          <a:prstGeom prst="rect">
            <a:avLst/>
          </a:prstGeom>
        </p:spPr>
        <p:txBody>
          <a:bodyPr vert="horz" lIns="91568" tIns="45784" rIns="91568" bIns="45784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3402"/>
            <a:ext cx="2951905" cy="499113"/>
          </a:xfrm>
          <a:prstGeom prst="rect">
            <a:avLst/>
          </a:prstGeom>
        </p:spPr>
        <p:txBody>
          <a:bodyPr vert="horz" lIns="91568" tIns="45784" rIns="91568" bIns="4578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6880" y="9443402"/>
            <a:ext cx="2951905" cy="499113"/>
          </a:xfrm>
          <a:prstGeom prst="rect">
            <a:avLst/>
          </a:prstGeom>
        </p:spPr>
        <p:txBody>
          <a:bodyPr vert="horz" lIns="91568" tIns="45784" rIns="91568" bIns="45784" rtlCol="0" anchor="b"/>
          <a:lstStyle>
            <a:lvl1pPr algn="r">
              <a:defRPr sz="1200"/>
            </a:lvl1pPr>
          </a:lstStyle>
          <a:p>
            <a:fld id="{8D0FFF96-91EB-4AF8-8300-70DA84BB5A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7415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1E77C6-95E2-4360-A941-6B1D0AEF1407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05866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1E77C6-95E2-4360-A941-6B1D0AEF140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1863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1E77C6-95E2-4360-A941-6B1D0AEF1407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0415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0FFF96-91EB-4AF8-8300-70DA84BB5AF8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03872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0FFF96-91EB-4AF8-8300-70DA84BB5AF8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37601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0FFF96-91EB-4AF8-8300-70DA84BB5AF8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95095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0FFF96-91EB-4AF8-8300-70DA84BB5AF8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20436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0FFF96-91EB-4AF8-8300-70DA84BB5AF8}" type="slidenum">
              <a:rPr lang="ru-RU" smtClean="0"/>
              <a:t>97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07725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0FFF96-91EB-4AF8-8300-70DA84BB5AF8}" type="slidenum">
              <a:rPr lang="ru-RU" smtClean="0"/>
              <a:t>99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47002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07.08.2023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74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07.08.2023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04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07.08.2023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074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07.08.2023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4265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07.08.2023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550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07.08.2023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083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07.08.2023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000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07.08.2023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350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07.08.2023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920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07.08.2023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012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07.08.2023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140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0">
              <a:schemeClr val="accent4">
                <a:lumMod val="20000"/>
                <a:lumOff val="80000"/>
              </a:schemeClr>
            </a:gs>
            <a:gs pos="3200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BB889-9D34-4BBB-8EBF-7B432ADE08F0}" type="datetimeFigureOut">
              <a:rPr lang="ru-RU" smtClean="0"/>
              <a:pPr/>
              <a:t>07.08.2023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367" b="66248"/>
          <a:stretch/>
        </p:blipFill>
        <p:spPr>
          <a:xfrm rot="16200000">
            <a:off x="-2560982" y="2560981"/>
            <a:ext cx="6858000" cy="173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180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0.xml"/><Relationship Id="rId4" Type="http://schemas.openxmlformats.org/officeDocument/2006/relationships/chart" Target="../charts/chart19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chart" Target="../charts/chart21.xml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12" Type="http://schemas.openxmlformats.org/officeDocument/2006/relationships/image" Target="../media/image2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chart" Target="../charts/chart22.xml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12" Type="http://schemas.openxmlformats.org/officeDocument/2006/relationships/image" Target="../media/image2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9.png"/><Relationship Id="rId3" Type="http://schemas.openxmlformats.org/officeDocument/2006/relationships/image" Target="../media/image5.png"/><Relationship Id="rId12" Type="http://schemas.openxmlformats.org/officeDocument/2006/relationships/image" Target="../media/image14.svg"/><Relationship Id="rId2" Type="http://schemas.openxmlformats.org/officeDocument/2006/relationships/image" Target="../media/image3.gif"/><Relationship Id="rId16" Type="http://schemas.openxmlformats.org/officeDocument/2006/relationships/image" Target="../media/image18.sv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8.png"/><Relationship Id="rId15" Type="http://schemas.openxmlformats.org/officeDocument/2006/relationships/image" Target="../media/image10.png"/><Relationship Id="rId10" Type="http://schemas.openxmlformats.org/officeDocument/2006/relationships/image" Target="../media/image12.svg"/><Relationship Id="rId4" Type="http://schemas.openxmlformats.org/officeDocument/2006/relationships/image" Target="../media/image6.png"/><Relationship Id="rId9" Type="http://schemas.openxmlformats.org/officeDocument/2006/relationships/image" Target="../media/image7.png"/><Relationship Id="rId14" Type="http://schemas.openxmlformats.org/officeDocument/2006/relationships/image" Target="../media/image16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6.xml"/><Relationship Id="rId4" Type="http://schemas.openxmlformats.org/officeDocument/2006/relationships/chart" Target="../charts/chart15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90000">
              <a:schemeClr val="accent4">
                <a:lumMod val="20000"/>
                <a:lumOff val="80000"/>
              </a:schemeClr>
            </a:gs>
            <a:gs pos="3200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Заголовок 1"/>
          <p:cNvSpPr txBox="1">
            <a:spLocks/>
          </p:cNvSpPr>
          <p:nvPr/>
        </p:nvSpPr>
        <p:spPr>
          <a:xfrm>
            <a:off x="520700" y="723900"/>
            <a:ext cx="4537075" cy="58467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endParaRPr lang="ru-RU" sz="15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23107" y="284882"/>
            <a:ext cx="66997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kern="0" dirty="0">
                <a:solidFill>
                  <a:srgbClr val="FEB80A">
                    <a:lumMod val="50000"/>
                  </a:srgbClr>
                </a:solidFill>
                <a:latin typeface="Times New Roman" panose="02020603050405020304" pitchFamily="18" charset="0"/>
              </a:rPr>
              <a:t>МУНИЦИПАЛЬНОЕ ОБРАЗОВАНИЕ «МИРНИНСКИЙ РАЙОН»РЕСПУБЛИКИ САХА (ЯКУТИЯ)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595" y="3014577"/>
            <a:ext cx="7882811" cy="47552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55575" y="5880229"/>
            <a:ext cx="87971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Подготовлен на основании</a:t>
            </a:r>
            <a:r>
              <a:rPr lang="en-US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решения сессии Мирнинского районного Совета </a:t>
            </a:r>
            <a:r>
              <a:rPr lang="ru-RU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депутатов от 21.12.2022г. IV-№40-2 "О бюджете муниципального образования "Мирнинский район" Республики Саха (Якутия) на 2023 год и на плановый период 2024 и 2025 </a:t>
            </a:r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годов», </a:t>
            </a:r>
            <a:r>
              <a:rPr lang="en-US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IV-</a:t>
            </a:r>
            <a:r>
              <a:rPr lang="en-US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№</a:t>
            </a:r>
            <a:r>
              <a:rPr lang="en-US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6-4 от 14.06.2023 </a:t>
            </a:r>
            <a:r>
              <a:rPr lang="ru-RU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"О внесении изменений и дополнений в решение сессии Мирнинского районного Совета депутатов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71" y="184547"/>
            <a:ext cx="607036" cy="723890"/>
          </a:xfrm>
          <a:prstGeom prst="rect">
            <a:avLst/>
          </a:prstGeom>
        </p:spPr>
      </p:pic>
      <p:sp>
        <p:nvSpPr>
          <p:cNvPr id="15" name="AutoShape 2" descr="mirn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872363"/>
            <a:ext cx="2836986" cy="5017498"/>
          </a:xfrm>
          <a:prstGeom prst="rect">
            <a:avLst/>
          </a:prstGeom>
          <a:ln>
            <a:noFill/>
          </a:ln>
          <a:effectLst>
            <a:softEdge rad="254000"/>
          </a:effectLst>
        </p:spPr>
      </p:pic>
      <p:sp>
        <p:nvSpPr>
          <p:cNvPr id="11" name="TextBox 10"/>
          <p:cNvSpPr txBox="1"/>
          <p:nvPr/>
        </p:nvSpPr>
        <p:spPr>
          <a:xfrm>
            <a:off x="1028700" y="2758263"/>
            <a:ext cx="5981700" cy="646331"/>
          </a:xfrm>
          <a:prstGeom prst="rect">
            <a:avLst/>
          </a:prstGeom>
          <a:solidFill>
            <a:sysClr val="window" lastClr="FFFFFF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EB80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</a:rPr>
              <a:t>БЮДЖЕТ ДЛЯ ГРАЖДАН</a:t>
            </a:r>
          </a:p>
        </p:txBody>
      </p:sp>
    </p:spTree>
    <p:extLst>
      <p:ext uri="{BB962C8B-B14F-4D97-AF65-F5344CB8AC3E}">
        <p14:creationId xmlns:p14="http://schemas.microsoft.com/office/powerpoint/2010/main" val="172425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8700" y="857250"/>
            <a:ext cx="7200900" cy="411480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/>
              <a:t>ДИНАМИКА НЕНАЛОГОВЫХ ДОХОДОВ (</a:t>
            </a:r>
            <a:r>
              <a:rPr lang="ru-RU" sz="1800" b="1" dirty="0" err="1"/>
              <a:t>тыс.руб</a:t>
            </a:r>
            <a:r>
              <a:rPr lang="ru-RU" sz="1800" b="1" dirty="0"/>
              <a:t>.)</a:t>
            </a:r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/>
          </p:nvPr>
        </p:nvGraphicFramePr>
        <p:xfrm>
          <a:off x="738231" y="1476275"/>
          <a:ext cx="3822941" cy="205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>
            <a:graphicFrameLocks/>
          </p:cNvGraphicFramePr>
          <p:nvPr>
            <p:extLst/>
          </p:nvPr>
        </p:nvGraphicFramePr>
        <p:xfrm>
          <a:off x="4907681" y="1476275"/>
          <a:ext cx="3590367" cy="22649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>
            <a:graphicFrameLocks/>
          </p:cNvGraphicFramePr>
          <p:nvPr>
            <p:extLst/>
          </p:nvPr>
        </p:nvGraphicFramePr>
        <p:xfrm>
          <a:off x="738231" y="3741219"/>
          <a:ext cx="4001549" cy="26679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Диаграмма 6"/>
          <p:cNvGraphicFramePr>
            <a:graphicFrameLocks/>
          </p:cNvGraphicFramePr>
          <p:nvPr>
            <p:extLst/>
          </p:nvPr>
        </p:nvGraphicFramePr>
        <p:xfrm>
          <a:off x="4907681" y="3741219"/>
          <a:ext cx="3758266" cy="26679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9" name="Прямая со стрелкой 8"/>
          <p:cNvCxnSpPr/>
          <p:nvPr/>
        </p:nvCxnSpPr>
        <p:spPr>
          <a:xfrm flipV="1">
            <a:off x="2739005" y="2834478"/>
            <a:ext cx="360911" cy="1021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1689222" y="2661987"/>
            <a:ext cx="221948" cy="3449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V="1">
            <a:off x="1689222" y="5068272"/>
            <a:ext cx="195513" cy="3880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758961" y="5054285"/>
            <a:ext cx="218994" cy="4159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930439" y="5354067"/>
            <a:ext cx="169315" cy="4439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56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17500" y="187327"/>
            <a:ext cx="8105047" cy="626405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ПЛАН </a:t>
            </a:r>
            <a:r>
              <a:rPr lang="ru-RU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КАПИТАЛЬНЫХ И ТЕКУЩИХ РЕМОНТОВ МО «МИРНИНСКИЙ РАЙОН» РС(Я)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37001" y="1127769"/>
            <a:ext cx="8597900" cy="4303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  <a:tabLst>
                <a:tab pos="810260" algn="l"/>
              </a:tabLst>
            </a:pPr>
            <a:r>
              <a:rPr lang="ru-RU" sz="1800" b="1" dirty="0">
                <a:solidFill>
                  <a:srgbClr val="0070C0"/>
                </a:solidFill>
                <a:ea typeface="Arial Unicode MS"/>
                <a:cs typeface="Arial Unicode MS"/>
              </a:rPr>
              <a:t>ПЛАН КАПИТАЛЬНЫХ И ТЕКУЩИХ РЕМОНТОВ</a:t>
            </a:r>
            <a:r>
              <a:rPr lang="ru-RU" sz="1800" b="1" dirty="0" smtClean="0">
                <a:solidFill>
                  <a:srgbClr val="0070C0"/>
                </a:solidFill>
                <a:ea typeface="Arial Unicode MS"/>
                <a:cs typeface="Arial Unicode MS"/>
              </a:rPr>
              <a:t>:</a:t>
            </a:r>
          </a:p>
          <a:p>
            <a:pPr marL="0" indent="0" algn="just">
              <a:buNone/>
              <a:tabLst>
                <a:tab pos="630555" algn="l"/>
              </a:tabLst>
            </a:pPr>
            <a:r>
              <a:rPr lang="ru-RU" sz="1800" b="1" dirty="0" smtClean="0">
                <a:ea typeface="Arial Unicode MS"/>
                <a:cs typeface="Arial Unicode MS"/>
              </a:rPr>
              <a:t>Всего </a:t>
            </a:r>
            <a:r>
              <a:rPr lang="ru-RU" sz="1800" b="1" dirty="0">
                <a:ea typeface="Arial Unicode MS"/>
                <a:cs typeface="Arial Unicode MS"/>
              </a:rPr>
              <a:t>на  </a:t>
            </a:r>
            <a:r>
              <a:rPr lang="ru-RU" sz="1800" b="1" dirty="0" smtClean="0">
                <a:ea typeface="Arial Unicode MS"/>
                <a:cs typeface="Arial Unicode MS"/>
              </a:rPr>
              <a:t>2023 </a:t>
            </a:r>
            <a:r>
              <a:rPr lang="ru-RU" sz="1800" b="1" dirty="0">
                <a:ea typeface="Arial Unicode MS"/>
                <a:cs typeface="Arial Unicode MS"/>
              </a:rPr>
              <a:t>год запланировано </a:t>
            </a:r>
            <a:r>
              <a:rPr lang="en-US" sz="1800" b="1" dirty="0" smtClean="0">
                <a:ea typeface="Arial Unicode MS"/>
                <a:cs typeface="Arial Unicode MS"/>
              </a:rPr>
              <a:t>90 724,12 </a:t>
            </a:r>
            <a:r>
              <a:rPr lang="ru-RU" sz="1800" b="1" dirty="0" smtClean="0">
                <a:ea typeface="Arial Unicode MS"/>
                <a:cs typeface="Arial Unicode MS"/>
              </a:rPr>
              <a:t>тыс</a:t>
            </a:r>
            <a:r>
              <a:rPr lang="ru-RU" sz="1800" b="1" dirty="0">
                <a:ea typeface="Arial Unicode MS"/>
                <a:cs typeface="Arial Unicode MS"/>
              </a:rPr>
              <a:t>. руб., в том числе:</a:t>
            </a:r>
          </a:p>
          <a:p>
            <a:pPr algn="just">
              <a:buClr>
                <a:srgbClr val="C00000"/>
              </a:buClr>
              <a:buFont typeface="Wingdings" panose="05000000000000000000" pitchFamily="2" charset="2"/>
              <a:buChar char="ü"/>
              <a:tabLst>
                <a:tab pos="180340" algn="l"/>
                <a:tab pos="540385" algn="l"/>
              </a:tabLst>
            </a:pPr>
            <a:r>
              <a:rPr lang="ru-RU" sz="1600" dirty="0" smtClean="0">
                <a:ea typeface="Arial Unicode MS"/>
                <a:cs typeface="Arial Unicode MS"/>
              </a:rPr>
              <a:t> </a:t>
            </a:r>
            <a:r>
              <a:rPr lang="ru-RU" sz="1800" b="1" dirty="0">
                <a:ea typeface="Arial Unicode MS"/>
                <a:cs typeface="Arial Unicode MS"/>
              </a:rPr>
              <a:t>по МП  "Развитие системы общего образования"  </a:t>
            </a:r>
            <a:r>
              <a:rPr lang="en-US" sz="1800" b="1" dirty="0" smtClean="0">
                <a:ea typeface="Arial Unicode MS"/>
                <a:cs typeface="Arial Unicode MS"/>
              </a:rPr>
              <a:t>66 167,29 </a:t>
            </a:r>
            <a:r>
              <a:rPr lang="ru-RU" sz="1800" b="1" dirty="0" smtClean="0">
                <a:ea typeface="Arial Unicode MS"/>
                <a:cs typeface="Arial Unicode MS"/>
              </a:rPr>
              <a:t>тыс</a:t>
            </a:r>
            <a:r>
              <a:rPr lang="ru-RU" sz="1800" b="1" dirty="0">
                <a:ea typeface="Arial Unicode MS"/>
                <a:cs typeface="Arial Unicode MS"/>
              </a:rPr>
              <a:t>. руб., </a:t>
            </a:r>
            <a:r>
              <a:rPr lang="ru-RU" sz="1800" dirty="0">
                <a:ea typeface="Arial Unicode MS"/>
                <a:cs typeface="Arial Unicode MS"/>
              </a:rPr>
              <a:t>в том числе:</a:t>
            </a:r>
          </a:p>
          <a:p>
            <a:pPr marL="0" indent="0" algn="just">
              <a:buClr>
                <a:srgbClr val="C00000"/>
              </a:buClr>
              <a:buNone/>
              <a:tabLst>
                <a:tab pos="180340" algn="l"/>
              </a:tabLst>
            </a:pPr>
            <a:r>
              <a:rPr lang="ru-RU" sz="1800" dirty="0" smtClean="0">
                <a:ea typeface="Arial Unicode MS"/>
                <a:cs typeface="Arial Unicode MS"/>
              </a:rPr>
              <a:t>    </a:t>
            </a:r>
            <a:r>
              <a:rPr lang="ru-RU" sz="1600" i="1" dirty="0" smtClean="0">
                <a:ea typeface="Arial Unicode MS"/>
                <a:cs typeface="Arial Unicode MS"/>
              </a:rPr>
              <a:t>Капитальный </a:t>
            </a:r>
            <a:r>
              <a:rPr lang="ru-RU" sz="1600" i="1" dirty="0">
                <a:ea typeface="Arial Unicode MS"/>
                <a:cs typeface="Arial Unicode MS"/>
              </a:rPr>
              <a:t>ремонт  – </a:t>
            </a:r>
            <a:r>
              <a:rPr lang="en-US" sz="1600" i="1" dirty="0" smtClean="0">
                <a:ea typeface="Arial Unicode MS"/>
                <a:cs typeface="Arial Unicode MS"/>
              </a:rPr>
              <a:t>9 924,28</a:t>
            </a:r>
            <a:r>
              <a:rPr lang="ru-RU" sz="1600" i="1" dirty="0" smtClean="0">
                <a:ea typeface="Arial Unicode MS"/>
                <a:cs typeface="Arial Unicode MS"/>
              </a:rPr>
              <a:t> тыс</a:t>
            </a:r>
            <a:r>
              <a:rPr lang="ru-RU" sz="1600" i="1" dirty="0">
                <a:ea typeface="Arial Unicode MS"/>
                <a:cs typeface="Arial Unicode MS"/>
              </a:rPr>
              <a:t>. руб.;</a:t>
            </a:r>
          </a:p>
          <a:p>
            <a:pPr marL="0" indent="0" algn="just">
              <a:buClr>
                <a:srgbClr val="C00000"/>
              </a:buClr>
              <a:buNone/>
              <a:tabLst>
                <a:tab pos="180340" algn="l"/>
              </a:tabLst>
            </a:pPr>
            <a:r>
              <a:rPr lang="ru-RU" sz="1600" i="1" dirty="0" smtClean="0">
                <a:ea typeface="Arial Unicode MS"/>
                <a:cs typeface="Arial Unicode MS"/>
              </a:rPr>
              <a:t>    Текущий </a:t>
            </a:r>
            <a:r>
              <a:rPr lang="ru-RU" sz="1600" i="1" dirty="0">
                <a:ea typeface="Arial Unicode MS"/>
                <a:cs typeface="Arial Unicode MS"/>
              </a:rPr>
              <a:t>ремонт – </a:t>
            </a:r>
            <a:r>
              <a:rPr lang="en-US" sz="1600" i="1" dirty="0" smtClean="0">
                <a:ea typeface="Arial Unicode MS"/>
                <a:cs typeface="Arial Unicode MS"/>
              </a:rPr>
              <a:t>56 243,01 </a:t>
            </a:r>
            <a:r>
              <a:rPr lang="ru-RU" sz="1600" i="1" dirty="0" smtClean="0">
                <a:ea typeface="Arial Unicode MS"/>
                <a:cs typeface="Arial Unicode MS"/>
              </a:rPr>
              <a:t>тыс</a:t>
            </a:r>
            <a:r>
              <a:rPr lang="ru-RU" sz="1600" i="1" dirty="0">
                <a:ea typeface="Arial Unicode MS"/>
                <a:cs typeface="Arial Unicode MS"/>
              </a:rPr>
              <a:t>. руб</a:t>
            </a:r>
            <a:r>
              <a:rPr lang="ru-RU" sz="1600" i="1" dirty="0" smtClean="0">
                <a:ea typeface="Arial Unicode MS"/>
                <a:cs typeface="Arial Unicode MS"/>
              </a:rPr>
              <a:t>.</a:t>
            </a:r>
          </a:p>
          <a:p>
            <a:pPr algn="just">
              <a:buClr>
                <a:srgbClr val="C00000"/>
              </a:buClr>
              <a:buFont typeface="Wingdings" panose="05000000000000000000" pitchFamily="2" charset="2"/>
              <a:buChar char="ü"/>
              <a:tabLst>
                <a:tab pos="180340" algn="l"/>
              </a:tabLst>
            </a:pPr>
            <a:r>
              <a:rPr lang="ru-RU" sz="1800" dirty="0" smtClean="0">
                <a:ea typeface="Arial Unicode MS"/>
                <a:cs typeface="Arial Unicode MS"/>
              </a:rPr>
              <a:t> </a:t>
            </a:r>
            <a:r>
              <a:rPr lang="ru-RU" sz="1800" b="1" dirty="0" smtClean="0">
                <a:ea typeface="Arial Unicode MS"/>
                <a:cs typeface="Arial Unicode MS"/>
              </a:rPr>
              <a:t>по МП </a:t>
            </a:r>
            <a:r>
              <a:rPr lang="ru-RU" sz="1800" b="1" dirty="0">
                <a:ea typeface="Arial Unicode MS"/>
                <a:cs typeface="Arial Unicode MS"/>
              </a:rPr>
              <a:t>"Доступное дополнительное образование" на 2019 - 2023 </a:t>
            </a:r>
            <a:r>
              <a:rPr lang="ru-RU" sz="1800" b="1" dirty="0" smtClean="0">
                <a:ea typeface="Arial Unicode MS"/>
                <a:cs typeface="Arial Unicode MS"/>
              </a:rPr>
              <a:t>годы – </a:t>
            </a:r>
          </a:p>
          <a:p>
            <a:pPr marL="0" indent="0" algn="just">
              <a:buClr>
                <a:srgbClr val="C00000"/>
              </a:buClr>
              <a:buNone/>
              <a:tabLst>
                <a:tab pos="180340" algn="l"/>
              </a:tabLst>
            </a:pPr>
            <a:r>
              <a:rPr lang="ru-RU" sz="1800" b="1" dirty="0">
                <a:ea typeface="Arial Unicode MS"/>
                <a:cs typeface="Arial Unicode MS"/>
              </a:rPr>
              <a:t> </a:t>
            </a:r>
            <a:r>
              <a:rPr lang="ru-RU" sz="1800" b="1" dirty="0" smtClean="0">
                <a:ea typeface="Arial Unicode MS"/>
                <a:cs typeface="Arial Unicode MS"/>
              </a:rPr>
              <a:t>   1 200,00 тыс. руб.</a:t>
            </a:r>
            <a:r>
              <a:rPr lang="ru-RU" sz="1800" dirty="0" smtClean="0">
                <a:ea typeface="Arial Unicode MS"/>
                <a:cs typeface="Arial Unicode MS"/>
              </a:rPr>
              <a:t> на текущий ремонт.</a:t>
            </a:r>
          </a:p>
          <a:p>
            <a:pPr algn="just">
              <a:buClr>
                <a:srgbClr val="C00000"/>
              </a:buClr>
              <a:buFont typeface="Wingdings" panose="05000000000000000000" pitchFamily="2" charset="2"/>
              <a:buChar char="ü"/>
              <a:tabLst>
                <a:tab pos="180340" algn="l"/>
              </a:tabLst>
            </a:pPr>
            <a:r>
              <a:rPr lang="ru-RU" sz="1800" dirty="0">
                <a:ea typeface="Arial Unicode MS"/>
                <a:cs typeface="Arial Unicode MS"/>
              </a:rPr>
              <a:t> </a:t>
            </a:r>
            <a:r>
              <a:rPr lang="ru-RU" sz="1800" b="1" dirty="0" smtClean="0">
                <a:ea typeface="Arial Unicode MS"/>
                <a:cs typeface="Arial Unicode MS"/>
              </a:rPr>
              <a:t>по МП  </a:t>
            </a:r>
            <a:r>
              <a:rPr lang="ru-RU" sz="1800" b="1" dirty="0">
                <a:ea typeface="Arial Unicode MS"/>
                <a:cs typeface="Arial Unicode MS"/>
              </a:rPr>
              <a:t>"Дополнительное образование в детских школах искусств по видам искусств" на 2019 - 2023 </a:t>
            </a:r>
            <a:r>
              <a:rPr lang="ru-RU" sz="1800" b="1" dirty="0" smtClean="0">
                <a:ea typeface="Arial Unicode MS"/>
                <a:cs typeface="Arial Unicode MS"/>
              </a:rPr>
              <a:t>годы – 400,00 тыс. руб. </a:t>
            </a:r>
            <a:r>
              <a:rPr lang="ru-RU" sz="1800" dirty="0" smtClean="0">
                <a:ea typeface="Arial Unicode MS"/>
                <a:cs typeface="Arial Unicode MS"/>
              </a:rPr>
              <a:t>на текущий ремонт</a:t>
            </a:r>
            <a:r>
              <a:rPr lang="ru-RU" sz="1800" i="1" dirty="0" smtClean="0">
                <a:solidFill>
                  <a:prstClr val="black"/>
                </a:solidFill>
                <a:ea typeface="Arial Unicode MS"/>
                <a:cs typeface="Arial Unicode MS"/>
              </a:rPr>
              <a:t>.</a:t>
            </a:r>
            <a:endParaRPr lang="ru-RU" sz="1800" i="1" dirty="0">
              <a:solidFill>
                <a:prstClr val="black"/>
              </a:solidFill>
              <a:ea typeface="Arial Unicode MS"/>
              <a:cs typeface="Arial Unicode MS"/>
            </a:endParaRPr>
          </a:p>
          <a:p>
            <a:pPr algn="just">
              <a:buClr>
                <a:srgbClr val="C00000"/>
              </a:buClr>
              <a:buFont typeface="Wingdings" panose="05000000000000000000" pitchFamily="2" charset="2"/>
              <a:buChar char="ü"/>
              <a:tabLst>
                <a:tab pos="180340" algn="l"/>
                <a:tab pos="540385" algn="l"/>
              </a:tabLst>
            </a:pPr>
            <a:r>
              <a:rPr lang="ru-RU" sz="1800" b="1" dirty="0" smtClean="0">
                <a:ea typeface="Arial Unicode MS"/>
                <a:cs typeface="Arial Unicode MS"/>
              </a:rPr>
              <a:t>по </a:t>
            </a:r>
            <a:r>
              <a:rPr lang="ru-RU" sz="1800" b="1" dirty="0">
                <a:ea typeface="Arial Unicode MS"/>
                <a:cs typeface="Arial Unicode MS"/>
              </a:rPr>
              <a:t>МП  "Управление муниципальной собственностью" -  </a:t>
            </a:r>
            <a:r>
              <a:rPr lang="en-US" sz="1800" b="1" dirty="0" smtClean="0">
                <a:ea typeface="Arial Unicode MS"/>
                <a:cs typeface="Arial Unicode MS"/>
              </a:rPr>
              <a:t>22 956,83 </a:t>
            </a:r>
            <a:r>
              <a:rPr lang="ru-RU" sz="1800" b="1" dirty="0" smtClean="0">
                <a:ea typeface="Arial Unicode MS"/>
                <a:cs typeface="Arial Unicode MS"/>
              </a:rPr>
              <a:t>тыс</a:t>
            </a:r>
            <a:r>
              <a:rPr lang="ru-RU" sz="1800" b="1" dirty="0">
                <a:ea typeface="Arial Unicode MS"/>
                <a:cs typeface="Arial Unicode MS"/>
              </a:rPr>
              <a:t>. руб., в том числе:</a:t>
            </a:r>
          </a:p>
          <a:p>
            <a:pPr marL="0" indent="0" algn="just">
              <a:buClr>
                <a:srgbClr val="C00000"/>
              </a:buClr>
              <a:buNone/>
              <a:tabLst>
                <a:tab pos="180340" algn="l"/>
              </a:tabLst>
            </a:pPr>
            <a:r>
              <a:rPr lang="ru-RU" sz="1800" dirty="0" smtClean="0">
                <a:ea typeface="Arial Unicode MS"/>
                <a:cs typeface="Arial Unicode MS"/>
              </a:rPr>
              <a:t>   </a:t>
            </a:r>
            <a:r>
              <a:rPr lang="ru-RU" sz="1600" i="1" dirty="0" smtClean="0">
                <a:ea typeface="Arial Unicode MS"/>
                <a:cs typeface="Arial Unicode MS"/>
              </a:rPr>
              <a:t>Капитальный </a:t>
            </a:r>
            <a:r>
              <a:rPr lang="ru-RU" sz="1600" i="1" dirty="0">
                <a:ea typeface="Arial Unicode MS"/>
                <a:cs typeface="Arial Unicode MS"/>
              </a:rPr>
              <a:t>ремонт – </a:t>
            </a:r>
            <a:r>
              <a:rPr lang="en-US" sz="1600" i="1" dirty="0" smtClean="0">
                <a:ea typeface="Arial Unicode MS"/>
                <a:cs typeface="Arial Unicode MS"/>
              </a:rPr>
              <a:t>14 937,73 </a:t>
            </a:r>
            <a:r>
              <a:rPr lang="ru-RU" sz="1600" i="1" dirty="0" smtClean="0">
                <a:ea typeface="Arial Unicode MS"/>
                <a:cs typeface="Arial Unicode MS"/>
              </a:rPr>
              <a:t>тыс</a:t>
            </a:r>
            <a:r>
              <a:rPr lang="ru-RU" sz="1600" i="1" dirty="0">
                <a:ea typeface="Arial Unicode MS"/>
                <a:cs typeface="Arial Unicode MS"/>
              </a:rPr>
              <a:t>. руб.</a:t>
            </a:r>
          </a:p>
          <a:p>
            <a:pPr marL="0" indent="0" algn="just">
              <a:buClr>
                <a:srgbClr val="C00000"/>
              </a:buClr>
              <a:buNone/>
              <a:tabLst>
                <a:tab pos="180340" algn="l"/>
              </a:tabLst>
            </a:pPr>
            <a:r>
              <a:rPr lang="ru-RU" sz="1600" i="1" dirty="0">
                <a:ea typeface="Arial Unicode MS"/>
                <a:cs typeface="Arial Unicode MS"/>
              </a:rPr>
              <a:t> </a:t>
            </a:r>
            <a:r>
              <a:rPr lang="ru-RU" sz="1600" i="1" dirty="0" smtClean="0">
                <a:ea typeface="Arial Unicode MS"/>
                <a:cs typeface="Arial Unicode MS"/>
              </a:rPr>
              <a:t>  Текущий </a:t>
            </a:r>
            <a:r>
              <a:rPr lang="ru-RU" sz="1600" i="1" dirty="0">
                <a:ea typeface="Arial Unicode MS"/>
                <a:cs typeface="Arial Unicode MS"/>
              </a:rPr>
              <a:t>ремонт – </a:t>
            </a:r>
            <a:r>
              <a:rPr lang="en-US" sz="1600" i="1" dirty="0" smtClean="0">
                <a:ea typeface="Arial Unicode MS"/>
                <a:cs typeface="Arial Unicode MS"/>
              </a:rPr>
              <a:t>8 019,1 </a:t>
            </a:r>
            <a:r>
              <a:rPr lang="ru-RU" sz="1600" i="1" dirty="0" smtClean="0">
                <a:ea typeface="Arial Unicode MS"/>
                <a:cs typeface="Arial Unicode MS"/>
              </a:rPr>
              <a:t>тыс</a:t>
            </a:r>
            <a:r>
              <a:rPr lang="ru-RU" sz="1600" i="1" dirty="0">
                <a:ea typeface="Arial Unicode MS"/>
                <a:cs typeface="Arial Unicode MS"/>
              </a:rPr>
              <a:t>. руб</a:t>
            </a:r>
            <a:r>
              <a:rPr lang="ru-RU" sz="1600" i="1" dirty="0" smtClean="0">
                <a:ea typeface="Arial Unicode MS"/>
                <a:cs typeface="Arial Unicode MS"/>
              </a:rPr>
              <a:t>.</a:t>
            </a:r>
            <a:endParaRPr lang="ru-RU" sz="1600" i="1" dirty="0"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24208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8300" y="660400"/>
            <a:ext cx="8534400" cy="2817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Материалы 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подготовлены </a:t>
            </a:r>
            <a:r>
              <a:rPr lang="ru-RU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 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основании решения сессии Мирнинского районного Совета депутатов IV-№</a:t>
            </a:r>
            <a:r>
              <a:rPr lang="ru-RU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46-4 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от </a:t>
            </a:r>
            <a:r>
              <a:rPr lang="ru-RU" sz="1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14.06.2023 "О 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внесении изменений и дополнений в решение сессии Мирнинского районного Совета депутатов от 21.12.2022г. IV-№40-2 "О бюджете муниципального образования "Мирнинский район" Республики Саха (Якутия) на 2023 год и на плановый период 2024 и 2025 годов"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 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Составители: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Чемчоева Я.П</a:t>
            </a: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 – начальник финансового управления </a:t>
            </a:r>
            <a:r>
              <a:rPr lang="ru-RU" sz="12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Администрации </a:t>
            </a: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 «Мирнинский район» РС (Я</a:t>
            </a:r>
            <a:r>
              <a:rPr lang="ru-RU" sz="12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);</a:t>
            </a:r>
          </a:p>
          <a:p>
            <a:pPr algn="just">
              <a:lnSpc>
                <a:spcPct val="115000"/>
              </a:lnSpc>
            </a:pPr>
            <a:r>
              <a:rPr lang="ru-RU" sz="12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Крылова С.Н. – начальник отдела планирования и учета доходов </a:t>
            </a: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финансового управления </a:t>
            </a:r>
            <a:r>
              <a:rPr lang="ru-RU" sz="12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Администрации </a:t>
            </a: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 «Мирнинский район» РС (Я</a:t>
            </a:r>
            <a:r>
              <a:rPr lang="ru-RU" sz="12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);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Ильина Е.И. – начальник </a:t>
            </a: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бюджетного отдела финансового управления </a:t>
            </a:r>
            <a:r>
              <a:rPr lang="ru-RU" sz="12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Администрации </a:t>
            </a: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 «Мирнинский район» РС (Я</a:t>
            </a:r>
            <a:r>
              <a:rPr lang="ru-RU" sz="12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);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Мельник Ю.А. – главный специалист бюджетного отдела финансового управления Администрации МО «Мирнинский район» РС (Я).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793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8150" y="161925"/>
            <a:ext cx="8534400" cy="600074"/>
          </a:xfrm>
        </p:spPr>
        <p:txBody>
          <a:bodyPr>
            <a:noAutofit/>
          </a:bodyPr>
          <a:lstStyle/>
          <a:p>
            <a:pPr algn="ctr"/>
            <a:r>
              <a:rPr lang="ru-RU" sz="2000" b="1" cap="all" dirty="0">
                <a:solidFill>
                  <a:srgbClr val="99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СТРУКТУРА РАСХОДОВ БЮДЖЕТА МО «МИРНИНСКИЙ РАЙОН»</a:t>
            </a:r>
            <a:br>
              <a:rPr lang="ru-RU" sz="2000" b="1" cap="all" dirty="0">
                <a:solidFill>
                  <a:srgbClr val="99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000" b="1" cap="all" dirty="0">
                <a:solidFill>
                  <a:srgbClr val="99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 РАЗДЕЛАМ РАСХОДОВ В </a:t>
            </a:r>
            <a:r>
              <a:rPr lang="ru-RU" sz="2000" b="1" cap="all" dirty="0" smtClean="0">
                <a:solidFill>
                  <a:srgbClr val="99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2022 </a:t>
            </a:r>
            <a:r>
              <a:rPr lang="ru-RU" sz="2000" b="1" cap="all" dirty="0">
                <a:solidFill>
                  <a:srgbClr val="99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ГОДУ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8787696"/>
              </p:ext>
            </p:extLst>
          </p:nvPr>
        </p:nvGraphicFramePr>
        <p:xfrm>
          <a:off x="266702" y="828674"/>
          <a:ext cx="4751865" cy="5532283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971113">
                  <a:extLst>
                    <a:ext uri="{9D8B030D-6E8A-4147-A177-3AD203B41FA5}">
                      <a16:colId xmlns:a16="http://schemas.microsoft.com/office/drawing/2014/main" xmlns="" val="1678684077"/>
                    </a:ext>
                  </a:extLst>
                </a:gridCol>
                <a:gridCol w="2664000">
                  <a:extLst>
                    <a:ext uri="{9D8B030D-6E8A-4147-A177-3AD203B41FA5}">
                      <a16:colId xmlns:a16="http://schemas.microsoft.com/office/drawing/2014/main" xmlns="" val="207431434"/>
                    </a:ext>
                  </a:extLst>
                </a:gridCol>
                <a:gridCol w="1116752">
                  <a:extLst>
                    <a:ext uri="{9D8B030D-6E8A-4147-A177-3AD203B41FA5}">
                      <a16:colId xmlns:a16="http://schemas.microsoft.com/office/drawing/2014/main" xmlns="" val="3298397709"/>
                    </a:ext>
                  </a:extLst>
                </a:gridCol>
              </a:tblGrid>
              <a:tr h="3803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Образование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4 131 574,8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517400977"/>
                  </a:ext>
                </a:extLst>
              </a:tr>
              <a:tr h="4577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Общегосударственные вопросы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670 951,8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37290511"/>
                  </a:ext>
                </a:extLst>
              </a:tr>
              <a:tr h="6724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/>
                        </a:rPr>
                        <a:t>Национальная экономика</a:t>
                      </a:r>
                      <a:endParaRPr lang="ru-RU" sz="14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268 092,7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724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/>
                        </a:rPr>
                        <a:t>Жилищно-коммунальное хозяйство</a:t>
                      </a:r>
                      <a:endParaRPr lang="ru-RU" sz="14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243 635,6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706805988"/>
                  </a:ext>
                </a:extLst>
              </a:tr>
              <a:tr h="3803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Культура, кинематография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208 989,0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299173736"/>
                  </a:ext>
                </a:extLst>
              </a:tr>
              <a:tr h="6724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Межбюджетные трансферты общего характера</a:t>
                      </a:r>
                      <a:endParaRPr lang="ru-RU" sz="14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214 905,1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57447134"/>
                  </a:ext>
                </a:extLst>
              </a:tr>
              <a:tr h="3803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Социальная политика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279 140,7</a:t>
                      </a:r>
                      <a:endParaRPr lang="ru-RU" sz="14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902151987"/>
                  </a:ext>
                </a:extLst>
              </a:tr>
              <a:tr h="3803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Охрана окружающей среды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17 123,8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263370423"/>
                  </a:ext>
                </a:extLst>
              </a:tr>
              <a:tr h="3803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Национальная безопасность и правоохранительная деятельность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33 459,8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662495704"/>
                  </a:ext>
                </a:extLst>
              </a:tr>
              <a:tr h="3803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Физкультура и спорт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100 321,8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196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Средства массовой информации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3 093,5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991984760"/>
                  </a:ext>
                </a:extLst>
              </a:tr>
            </a:tbl>
          </a:graphicData>
        </a:graphic>
      </p:graphicFrame>
      <p:pic>
        <p:nvPicPr>
          <p:cNvPr id="2060" name="Рисунок 6" descr="Образование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39" y="820340"/>
            <a:ext cx="381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Рисунок 7" descr="общегос"/>
          <p:cNvPicPr>
            <a:picLocks noChangeAspect="1" noChangeArrowheads="1"/>
          </p:cNvPicPr>
          <p:nvPr/>
        </p:nvPicPr>
        <p:blipFill>
          <a:blip r:embed="rId3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513" y="1299380"/>
            <a:ext cx="329863" cy="32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Рисунок 9" descr="мбт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09" y="3512345"/>
            <a:ext cx="313030" cy="313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Рисунок 8" descr="соц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37" y="1808690"/>
            <a:ext cx="466725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Рисунок 11" descr="жкх"/>
          <p:cNvPicPr>
            <a:picLocks noChangeAspect="1" noChangeArrowheads="1"/>
          </p:cNvPicPr>
          <p:nvPr/>
        </p:nvPicPr>
        <p:blipFill>
          <a:blip r:embed="rId6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29" y="2340544"/>
            <a:ext cx="447675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Рисунок 10" descr="нац экономика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29" y="4033008"/>
            <a:ext cx="49530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Рисунок 12" descr="культура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97" y="3028757"/>
            <a:ext cx="324143" cy="27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Рисунок 14" descr="правоохр деят"/>
          <p:cNvPicPr>
            <a:picLocks noChangeAspect="1" noChangeArrowheads="1"/>
          </p:cNvPicPr>
          <p:nvPr/>
        </p:nvPicPr>
        <p:blipFill>
          <a:blip r:embed="rId9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10" y="4897000"/>
            <a:ext cx="36195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Рисунок 13" descr="спорт 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09" y="5560500"/>
            <a:ext cx="338947" cy="33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Рисунок 15" descr="охр окр ср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10" y="4479492"/>
            <a:ext cx="345712" cy="29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Рисунок 17" descr="сми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31" y="5989499"/>
            <a:ext cx="428625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5137910" y="1028221"/>
            <a:ext cx="3824893" cy="19872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ВСЕГО РАСХОДОВ </a:t>
            </a:r>
          </a:p>
          <a:p>
            <a:pPr algn="ctr"/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6 171 288,57</a:t>
            </a:r>
          </a:p>
          <a:p>
            <a:endParaRPr lang="ru-RU" sz="14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ru-RU" sz="14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 них:</a:t>
            </a:r>
          </a:p>
          <a:p>
            <a:endParaRPr lang="ru-RU" sz="14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ПРОГРАММНЫЕ                        5 361 866,61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 smtClean="0">
                <a:solidFill>
                  <a:srgbClr val="00B85C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НЕПРОГРАММНЫЕ                      809 421,96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7579597" y="490059"/>
            <a:ext cx="811889" cy="292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(тыс.руб.)</a:t>
            </a:r>
            <a:endParaRPr lang="ru-RU" sz="1200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9" name="Диаграмма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87083940"/>
              </p:ext>
            </p:extLst>
          </p:nvPr>
        </p:nvGraphicFramePr>
        <p:xfrm>
          <a:off x="5219700" y="3078491"/>
          <a:ext cx="3752850" cy="3752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</p:spTree>
    <p:extLst>
      <p:ext uri="{BB962C8B-B14F-4D97-AF65-F5344CB8AC3E}">
        <p14:creationId xmlns:p14="http://schemas.microsoft.com/office/powerpoint/2010/main" val="2785565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8150" y="161925"/>
            <a:ext cx="8534400" cy="600074"/>
          </a:xfrm>
        </p:spPr>
        <p:txBody>
          <a:bodyPr>
            <a:noAutofit/>
          </a:bodyPr>
          <a:lstStyle/>
          <a:p>
            <a:pPr algn="ctr"/>
            <a:r>
              <a:rPr lang="ru-RU" sz="2000" b="1" cap="all" dirty="0">
                <a:solidFill>
                  <a:srgbClr val="99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СТРУКТУРА РАСХОДОВ БЮДЖЕТА МО «МИРНИНСКИЙ РАЙОН»</a:t>
            </a:r>
            <a:br>
              <a:rPr lang="ru-RU" sz="2000" b="1" cap="all" dirty="0">
                <a:solidFill>
                  <a:srgbClr val="99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000" b="1" cap="all" dirty="0">
                <a:solidFill>
                  <a:srgbClr val="99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 РАЗДЕЛАМ РАСХОДОВ В </a:t>
            </a:r>
            <a:r>
              <a:rPr lang="ru-RU" sz="2000" b="1" cap="all" dirty="0" smtClean="0">
                <a:solidFill>
                  <a:srgbClr val="99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2023 </a:t>
            </a:r>
            <a:r>
              <a:rPr lang="ru-RU" sz="2000" b="1" cap="all" dirty="0">
                <a:solidFill>
                  <a:srgbClr val="99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ГОДУ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1224545"/>
              </p:ext>
            </p:extLst>
          </p:nvPr>
        </p:nvGraphicFramePr>
        <p:xfrm>
          <a:off x="266702" y="828674"/>
          <a:ext cx="4751113" cy="5391964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971113">
                  <a:extLst>
                    <a:ext uri="{9D8B030D-6E8A-4147-A177-3AD203B41FA5}">
                      <a16:colId xmlns:a16="http://schemas.microsoft.com/office/drawing/2014/main" xmlns="" val="1678684077"/>
                    </a:ext>
                  </a:extLst>
                </a:gridCol>
                <a:gridCol w="2664000">
                  <a:extLst>
                    <a:ext uri="{9D8B030D-6E8A-4147-A177-3AD203B41FA5}">
                      <a16:colId xmlns:a16="http://schemas.microsoft.com/office/drawing/2014/main" xmlns="" val="207431434"/>
                    </a:ext>
                  </a:extLst>
                </a:gridCol>
                <a:gridCol w="1116000">
                  <a:extLst>
                    <a:ext uri="{9D8B030D-6E8A-4147-A177-3AD203B41FA5}">
                      <a16:colId xmlns:a16="http://schemas.microsoft.com/office/drawing/2014/main" xmlns="" val="3298397709"/>
                    </a:ext>
                  </a:extLst>
                </a:gridCol>
              </a:tblGrid>
              <a:tr h="3589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Образование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4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</a:rPr>
                        <a:t>672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effectLst/>
                        </a:rPr>
                        <a:t> 194,03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517400977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Общегосударственные вопросы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</a:rPr>
                        <a:t>36 196,51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37290511"/>
                  </a:ext>
                </a:extLst>
              </a:tr>
              <a:tr h="6345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/>
                        </a:rPr>
                        <a:t>Жилищно-коммунальное хозяйство</a:t>
                      </a:r>
                      <a:endParaRPr lang="ru-RU" sz="14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332 363,25</a:t>
                      </a:r>
                      <a:endParaRPr lang="ru-RU" sz="14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706805988"/>
                  </a:ext>
                </a:extLst>
              </a:tr>
              <a:tr h="3589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/>
                        </a:rPr>
                        <a:t>Национальная экономика</a:t>
                      </a:r>
                      <a:endParaRPr lang="ru-RU" sz="14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594 885,39</a:t>
                      </a:r>
                      <a:endParaRPr lang="ru-RU" sz="14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299173736"/>
                  </a:ext>
                </a:extLst>
              </a:tr>
              <a:tr h="6345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Социальная политика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406 962,81</a:t>
                      </a:r>
                      <a:endParaRPr lang="ru-RU" sz="14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57447134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Межбюджетные трансферты общего характера</a:t>
                      </a:r>
                      <a:endParaRPr lang="ru-RU" sz="14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223 256,94</a:t>
                      </a:r>
                      <a:endParaRPr lang="ru-RU" sz="14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512810804"/>
                  </a:ext>
                </a:extLst>
              </a:tr>
              <a:tr h="3589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Культура, кинематография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</a:rPr>
                        <a:t>242 631,65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902151987"/>
                  </a:ext>
                </a:extLst>
              </a:tr>
              <a:tr h="9614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Национальная безопасность и правоохранительная деятельность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77 083,69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34270752"/>
                  </a:ext>
                </a:extLst>
              </a:tr>
              <a:tr h="3589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Физкультура и спорт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64 163,06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263370423"/>
                  </a:ext>
                </a:extLst>
              </a:tr>
              <a:tr h="3589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Охрана окружающей среды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160 484,7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662495704"/>
                  </a:ext>
                </a:extLst>
              </a:tr>
              <a:tr h="3589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Средства массовой информации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effectLst/>
                        </a:rPr>
                        <a:t> 663,85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235192633"/>
                  </a:ext>
                </a:extLst>
              </a:tr>
            </a:tbl>
          </a:graphicData>
        </a:graphic>
      </p:graphicFrame>
      <p:pic>
        <p:nvPicPr>
          <p:cNvPr id="2060" name="Рисунок 6" descr="Образование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39" y="820340"/>
            <a:ext cx="381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Рисунок 7" descr="общегос"/>
          <p:cNvPicPr>
            <a:picLocks noChangeAspect="1" noChangeArrowheads="1"/>
          </p:cNvPicPr>
          <p:nvPr/>
        </p:nvPicPr>
        <p:blipFill>
          <a:blip r:embed="rId3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513" y="1299380"/>
            <a:ext cx="329863" cy="32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Рисунок 9" descr="мбт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78" y="3343962"/>
            <a:ext cx="313030" cy="313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Рисунок 8" descr="соц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39" y="2243939"/>
            <a:ext cx="466725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Рисунок 11" descr="жкх"/>
          <p:cNvPicPr>
            <a:picLocks noChangeAspect="1" noChangeArrowheads="1"/>
          </p:cNvPicPr>
          <p:nvPr/>
        </p:nvPicPr>
        <p:blipFill>
          <a:blip r:embed="rId6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37" y="1746312"/>
            <a:ext cx="447675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Рисунок 10" descr="нац экономика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39" y="2758665"/>
            <a:ext cx="49530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Рисунок 12" descr="культура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17" y="3882490"/>
            <a:ext cx="324143" cy="27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Рисунок 14" descr="правоохр деят"/>
          <p:cNvPicPr>
            <a:picLocks noChangeAspect="1" noChangeArrowheads="1"/>
          </p:cNvPicPr>
          <p:nvPr/>
        </p:nvPicPr>
        <p:blipFill>
          <a:blip r:embed="rId9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30" y="4399972"/>
            <a:ext cx="36195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Рисунок 13" descr="спорт 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02" y="5102079"/>
            <a:ext cx="338947" cy="33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Рисунок 15" descr="охр окр ср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37" y="5535720"/>
            <a:ext cx="345712" cy="29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Рисунок 17" descr="сми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26" y="5871989"/>
            <a:ext cx="428625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6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11023278"/>
              </p:ext>
            </p:extLst>
          </p:nvPr>
        </p:nvGraphicFramePr>
        <p:xfrm>
          <a:off x="5110179" y="3105150"/>
          <a:ext cx="3752850" cy="3646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5137910" y="1028221"/>
            <a:ext cx="3824893" cy="19872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ВСЕГО РАСХОДОВ </a:t>
            </a:r>
          </a:p>
          <a:p>
            <a:pPr algn="ctr"/>
            <a:r>
              <a:rPr lang="ru-RU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7 513 885,90</a:t>
            </a:r>
          </a:p>
          <a:p>
            <a:endParaRPr lang="ru-RU" sz="14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ru-RU" sz="14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 них:</a:t>
            </a:r>
          </a:p>
          <a:p>
            <a:endParaRPr lang="ru-RU" sz="14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ПРОГРАММНЫЕ                        6 582 296,02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 smtClean="0">
                <a:solidFill>
                  <a:srgbClr val="00B85C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НЕПРОГРАММНЫЕ                      931 589,88</a:t>
            </a:r>
            <a:endParaRPr lang="ru-RU" sz="1600" dirty="0">
              <a:solidFill>
                <a:srgbClr val="00B85C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579597" y="490059"/>
            <a:ext cx="811889" cy="292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(тыс.руб.)</a:t>
            </a:r>
            <a:endParaRPr lang="ru-RU" sz="1200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711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6680" y="148735"/>
            <a:ext cx="8618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11A314"/>
                </a:solidFill>
              </a:rPr>
              <a:t>В МО «Мирнинский район» действует 34 муниципальных программы</a:t>
            </a:r>
            <a:endParaRPr lang="ru-RU" sz="2400" b="1" dirty="0">
              <a:solidFill>
                <a:srgbClr val="11A314"/>
              </a:solidFill>
            </a:endParaRPr>
          </a:p>
        </p:txBody>
      </p:sp>
      <p:sp>
        <p:nvSpPr>
          <p:cNvPr id="8" name="Заголовок 4"/>
          <p:cNvSpPr txBox="1">
            <a:spLocks/>
          </p:cNvSpPr>
          <p:nvPr/>
        </p:nvSpPr>
        <p:spPr bwMode="auto">
          <a:xfrm>
            <a:off x="327171" y="979732"/>
            <a:ext cx="8397379" cy="1562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cap="small" dirty="0">
                <a:ea typeface="Tahoma" pitchFamily="34" charset="0"/>
                <a:cs typeface="Times New Roman" panose="02020603050405020304" pitchFamily="18" charset="0"/>
              </a:rPr>
              <a:t>По итогам </a:t>
            </a:r>
            <a:r>
              <a:rPr lang="ru-RU" sz="1600" b="1" cap="small" dirty="0" smtClean="0">
                <a:ea typeface="Tahoma" pitchFamily="34" charset="0"/>
                <a:cs typeface="Times New Roman" panose="02020603050405020304" pitchFamily="18" charset="0"/>
              </a:rPr>
              <a:t>2022 </a:t>
            </a:r>
            <a:r>
              <a:rPr lang="ru-RU" sz="1600" b="1" cap="small" dirty="0">
                <a:ea typeface="Tahoma" pitchFamily="34" charset="0"/>
                <a:cs typeface="Times New Roman" panose="02020603050405020304" pitchFamily="18" charset="0"/>
              </a:rPr>
              <a:t>года проведена оценка эффективности муниципальных программ.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cap="small" dirty="0">
                <a:ea typeface="Tahoma" pitchFamily="34" charset="0"/>
                <a:cs typeface="Times New Roman" panose="02020603050405020304" pitchFamily="18" charset="0"/>
              </a:rPr>
              <a:t>В результате, из </a:t>
            </a:r>
            <a:r>
              <a:rPr lang="ru-RU" sz="1600" b="1" cap="small" dirty="0">
                <a:solidFill>
                  <a:srgbClr val="C00000"/>
                </a:solidFill>
                <a:ea typeface="Tahoma" pitchFamily="34" charset="0"/>
                <a:cs typeface="Times New Roman" panose="02020603050405020304" pitchFamily="18" charset="0"/>
              </a:rPr>
              <a:t>3</a:t>
            </a:r>
            <a:r>
              <a:rPr lang="en-US" sz="1600" b="1" cap="small" dirty="0">
                <a:solidFill>
                  <a:srgbClr val="C00000"/>
                </a:solidFill>
                <a:ea typeface="Tahoma" pitchFamily="34" charset="0"/>
                <a:cs typeface="Times New Roman" panose="02020603050405020304" pitchFamily="18" charset="0"/>
              </a:rPr>
              <a:t>4</a:t>
            </a:r>
            <a:r>
              <a:rPr lang="ru-RU" sz="1600" b="1" cap="small" dirty="0">
                <a:ea typeface="Tahoma" pitchFamily="34" charset="0"/>
                <a:cs typeface="Times New Roman" panose="02020603050405020304" pitchFamily="18" charset="0"/>
              </a:rPr>
              <a:t> программ: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Blip>
                <a:blip r:embed="rId2"/>
              </a:buBlip>
              <a:defRPr/>
            </a:pPr>
            <a:r>
              <a:rPr lang="ru-RU" sz="1600" b="1" cap="small" dirty="0" smtClean="0">
                <a:ea typeface="Tahoma" pitchFamily="34" charset="0"/>
                <a:cs typeface="Times New Roman" panose="02020603050405020304" pitchFamily="18" charset="0"/>
              </a:rPr>
              <a:t>  </a:t>
            </a:r>
            <a:r>
              <a:rPr lang="ru-RU" sz="1600" b="1" cap="small" dirty="0" smtClean="0">
                <a:solidFill>
                  <a:srgbClr val="C00000"/>
                </a:solidFill>
                <a:ea typeface="Tahoma" pitchFamily="34" charset="0"/>
                <a:cs typeface="Times New Roman" panose="02020603050405020304" pitchFamily="18" charset="0"/>
              </a:rPr>
              <a:t>22</a:t>
            </a:r>
            <a:r>
              <a:rPr lang="ru-RU" sz="1600" b="1" cap="small" dirty="0" smtClean="0"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cap="small" dirty="0">
                <a:ea typeface="Tahoma" pitchFamily="34" charset="0"/>
                <a:cs typeface="Times New Roman" panose="02020603050405020304" pitchFamily="18" charset="0"/>
              </a:rPr>
              <a:t>программ с высокой степенью эффективности </a:t>
            </a:r>
            <a:r>
              <a:rPr lang="ru-RU" sz="1600" b="1" cap="small" dirty="0" smtClean="0">
                <a:solidFill>
                  <a:srgbClr val="C00000"/>
                </a:solidFill>
                <a:ea typeface="Tahoma" pitchFamily="34" charset="0"/>
                <a:cs typeface="Times New Roman" panose="02020603050405020304" pitchFamily="18" charset="0"/>
              </a:rPr>
              <a:t>(65%)</a:t>
            </a:r>
            <a:endParaRPr lang="ru-RU" sz="1600" b="1" cap="small" dirty="0">
              <a:solidFill>
                <a:srgbClr val="C00000"/>
              </a:solidFill>
              <a:ea typeface="Tahoma" pitchFamily="34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Blip>
                <a:blip r:embed="rId2"/>
              </a:buBlip>
              <a:defRPr/>
            </a:pPr>
            <a:r>
              <a:rPr lang="ru-RU" sz="1600" b="1" cap="small" dirty="0">
                <a:ea typeface="Tahoma" pitchFamily="34" charset="0"/>
                <a:cs typeface="Times New Roman" panose="02020603050405020304" pitchFamily="18" charset="0"/>
              </a:rPr>
              <a:t>  </a:t>
            </a:r>
            <a:r>
              <a:rPr lang="ru-RU" sz="1600" b="1" cap="small" dirty="0" smtClean="0">
                <a:solidFill>
                  <a:srgbClr val="C00000"/>
                </a:solidFill>
                <a:ea typeface="Tahoma" pitchFamily="34" charset="0"/>
                <a:cs typeface="Times New Roman" panose="02020603050405020304" pitchFamily="18" charset="0"/>
              </a:rPr>
              <a:t>12</a:t>
            </a:r>
            <a:r>
              <a:rPr lang="ru-RU" sz="1600" b="1" cap="small" dirty="0" smtClean="0">
                <a:ea typeface="Tahoma" pitchFamily="34" charset="0"/>
                <a:cs typeface="Times New Roman" panose="02020603050405020304" pitchFamily="18" charset="0"/>
              </a:rPr>
              <a:t> программ </a:t>
            </a:r>
            <a:r>
              <a:rPr lang="ru-RU" sz="1600" b="1" cap="small" dirty="0">
                <a:ea typeface="Tahoma" pitchFamily="34" charset="0"/>
                <a:cs typeface="Times New Roman" panose="02020603050405020304" pitchFamily="18" charset="0"/>
              </a:rPr>
              <a:t>со средней степенью эффективности </a:t>
            </a:r>
            <a:r>
              <a:rPr lang="ru-RU" sz="1600" b="1" cap="small" dirty="0" smtClean="0">
                <a:solidFill>
                  <a:srgbClr val="C00000"/>
                </a:solidFill>
                <a:ea typeface="Tahoma" pitchFamily="34" charset="0"/>
                <a:cs typeface="Times New Roman" panose="02020603050405020304" pitchFamily="18" charset="0"/>
              </a:rPr>
              <a:t>(35%)</a:t>
            </a:r>
            <a:endParaRPr lang="ru-RU" sz="1600" b="1" cap="small" dirty="0">
              <a:solidFill>
                <a:srgbClr val="C00000"/>
              </a:solidFill>
              <a:ea typeface="Tahoma" pitchFamily="34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Blip>
                <a:blip r:embed="rId2"/>
              </a:buBlip>
              <a:defRPr/>
            </a:pPr>
            <a:r>
              <a:rPr lang="ru-RU" sz="1600" b="1" cap="small" dirty="0">
                <a:ea typeface="Tahoma" pitchFamily="34" charset="0"/>
                <a:cs typeface="Times New Roman" panose="02020603050405020304" pitchFamily="18" charset="0"/>
              </a:rPr>
              <a:t>  </a:t>
            </a:r>
            <a:r>
              <a:rPr lang="en-US" sz="1600" b="1" cap="small" dirty="0">
                <a:solidFill>
                  <a:srgbClr val="C00000"/>
                </a:solidFill>
                <a:ea typeface="Tahoma" pitchFamily="34" charset="0"/>
                <a:cs typeface="Times New Roman" panose="02020603050405020304" pitchFamily="18" charset="0"/>
              </a:rPr>
              <a:t>0</a:t>
            </a:r>
            <a:r>
              <a:rPr lang="ru-RU" sz="1600" b="1" cap="small" dirty="0">
                <a:ea typeface="Tahoma" pitchFamily="34" charset="0"/>
                <a:cs typeface="Times New Roman" panose="02020603050405020304" pitchFamily="18" charset="0"/>
              </a:rPr>
              <a:t> программ с низкой степенью эффективности </a:t>
            </a:r>
            <a:r>
              <a:rPr lang="ru-RU" sz="1600" b="1" cap="small" dirty="0">
                <a:solidFill>
                  <a:srgbClr val="C00000"/>
                </a:solidFill>
                <a:ea typeface="Tahoma" pitchFamily="34" charset="0"/>
                <a:cs typeface="Times New Roman" panose="02020603050405020304" pitchFamily="18" charset="0"/>
              </a:rPr>
              <a:t>(</a:t>
            </a:r>
            <a:r>
              <a:rPr lang="en-US" sz="1600" b="1" cap="small" dirty="0">
                <a:solidFill>
                  <a:srgbClr val="C00000"/>
                </a:solidFill>
                <a:ea typeface="Tahoma" pitchFamily="34" charset="0"/>
                <a:cs typeface="Times New Roman" panose="02020603050405020304" pitchFamily="18" charset="0"/>
              </a:rPr>
              <a:t>0</a:t>
            </a:r>
            <a:r>
              <a:rPr lang="ru-RU" sz="1600" b="1" cap="small" dirty="0">
                <a:solidFill>
                  <a:srgbClr val="C00000"/>
                </a:solidFill>
                <a:ea typeface="Tahoma" pitchFamily="34" charset="0"/>
                <a:cs typeface="Times New Roman" panose="02020603050405020304" pitchFamily="18" charset="0"/>
              </a:rPr>
              <a:t>%)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b="1" i="1" cap="small" dirty="0">
              <a:solidFill>
                <a:srgbClr val="00206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89129815"/>
              </p:ext>
            </p:extLst>
          </p:nvPr>
        </p:nvGraphicFramePr>
        <p:xfrm>
          <a:off x="1764145" y="2084747"/>
          <a:ext cx="5515407" cy="5202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51828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63" y="975581"/>
            <a:ext cx="8664945" cy="5612235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28996" y="83127"/>
            <a:ext cx="6814043" cy="1037868"/>
          </a:xfrm>
          <a:prstGeom prst="rect">
            <a:avLst/>
          </a:prstGeom>
          <a:effectLst>
            <a:softEdge rad="1270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base" hangingPunct="0">
              <a:lnSpc>
                <a:spcPct val="100000"/>
              </a:lnSpc>
              <a:tabLst>
                <a:tab pos="3933825" algn="l"/>
              </a:tabLst>
            </a:pPr>
            <a:r>
              <a:rPr lang="ru-RU" sz="16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МУНИЦИПАЛЬНАЯ ПРОГРАММА «ДОСТУПНОСТЬ </a:t>
            </a:r>
            <a:r>
              <a:rPr lang="ru-RU" sz="2000" b="1" dirty="0"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ДОШКОЛЬНОГО ОБРАЗОВАНИЯ» </a:t>
            </a:r>
            <a:r>
              <a:rPr lang="ru-RU" sz="2000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НА</a:t>
            </a:r>
            <a:r>
              <a:rPr lang="ru-RU" sz="2000" b="1" dirty="0" smtClean="0"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2019- 2023 </a:t>
            </a:r>
            <a:r>
              <a:rPr lang="ru-RU" sz="2000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ГОДЫ</a:t>
            </a:r>
            <a:endParaRPr lang="ru-RU" sz="2000" dirty="0">
              <a:solidFill>
                <a:schemeClr val="tx1"/>
              </a:solidFill>
              <a:effectLst/>
            </a:endParaRPr>
          </a:p>
          <a:p>
            <a:pPr>
              <a:lnSpc>
                <a:spcPct val="100000"/>
              </a:lnSpc>
            </a:pPr>
            <a:r>
              <a:rPr lang="ru-RU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ru-RU" sz="2000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79001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9617" y="133839"/>
            <a:ext cx="8493368" cy="844062"/>
          </a:xfrm>
          <a:effectLst>
            <a:softEdge rad="1270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000" b="1" i="1" dirty="0">
                <a:solidFill>
                  <a:schemeClr val="tx1"/>
                </a:solidFill>
                <a:cs typeface="Times New Roman" panose="02020603050405020304" pitchFamily="18" charset="0"/>
              </a:rPr>
              <a:t>МУНИЦИПАЛЬНАЯ </a:t>
            </a:r>
            <a:r>
              <a:rPr lang="ru-RU" sz="2000" b="1" i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ПРОГРАММА </a:t>
            </a:r>
            <a:r>
              <a:rPr lang="ru-RU" sz="2000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«</a:t>
            </a:r>
            <a:r>
              <a:rPr lang="ru-RU" sz="2000" b="1" dirty="0">
                <a:solidFill>
                  <a:schemeClr val="tx1"/>
                </a:solidFill>
                <a:cs typeface="Times New Roman" panose="02020603050405020304" pitchFamily="18" charset="0"/>
              </a:rPr>
              <a:t>ДОСТУПНОСТЬ ДОШКОЛЬНОГО ОБРАЗОВАНИЯ» НА 2019-2023 </a:t>
            </a:r>
            <a:r>
              <a:rPr lang="ru-RU" sz="2000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ГОДЫ</a:t>
            </a:r>
            <a:endParaRPr lang="ru-RU" sz="2000" b="1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49" y="809879"/>
            <a:ext cx="8304336" cy="5332901"/>
          </a:xfrm>
        </p:spPr>
        <p:txBody>
          <a:bodyPr/>
          <a:lstStyle/>
          <a:p>
            <a:pPr marL="0" indent="0">
              <a:buNone/>
            </a:pPr>
            <a:endParaRPr lang="ru-RU" b="1" u="sng" dirty="0" smtClean="0"/>
          </a:p>
          <a:p>
            <a:pPr marL="0" indent="0">
              <a:buNone/>
            </a:pPr>
            <a:r>
              <a:rPr lang="ru-RU" sz="1800" b="1" u="sng" dirty="0" smtClean="0">
                <a:solidFill>
                  <a:schemeClr val="accent2">
                    <a:lumMod val="75000"/>
                  </a:schemeClr>
                </a:solidFill>
              </a:rPr>
              <a:t>ЦЕЛЬ ПРОГРАММЫ:</a:t>
            </a: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1800" dirty="0"/>
              <a:t>Обеспечение доступности образовательных услуг для детей дошкольного возраста</a:t>
            </a:r>
            <a:r>
              <a:rPr lang="ru-RU" sz="1800" dirty="0" smtClean="0"/>
              <a:t>.</a:t>
            </a:r>
            <a:endParaRPr lang="ru-RU" sz="1800" dirty="0"/>
          </a:p>
          <a:p>
            <a:pPr marL="0" indent="0">
              <a:buNone/>
            </a:pPr>
            <a:r>
              <a:rPr lang="ru-RU" sz="1800" b="1" u="sng" dirty="0" smtClean="0">
                <a:solidFill>
                  <a:schemeClr val="accent2">
                    <a:lumMod val="75000"/>
                  </a:schemeClr>
                </a:solidFill>
              </a:rPr>
              <a:t>ЗАДАЧИ ПРОГРАММЫ: </a:t>
            </a:r>
            <a:r>
              <a:rPr lang="ru-RU" sz="1800" dirty="0"/>
              <a:t>Создание условий для функционирования дошкольных образовательных учреждений Мирнинского района по реализации образовательной программы дошкольного образования, присмотру и уходу за детьми.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ФИНАНСОВОЕ ОБЕСПЕЧЕНИЕ ПРОГРАММЫ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</a:rPr>
              <a:t>:                                                   тыс. руб.</a:t>
            </a:r>
            <a:endParaRPr lang="ru-RU" sz="1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6233072"/>
              </p:ext>
            </p:extLst>
          </p:nvPr>
        </p:nvGraphicFramePr>
        <p:xfrm>
          <a:off x="628647" y="3332860"/>
          <a:ext cx="8053534" cy="233091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{68D230F3-CF80-4859-8CE7-A43EE81993B5}</a:tableStyleId>
              </a:tblPr>
              <a:tblGrid>
                <a:gridCol w="413627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9201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252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9155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Источники финансирования</a:t>
                      </a: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Отчет за </a:t>
                      </a:r>
                      <a:r>
                        <a:rPr lang="ru-RU" sz="1400" dirty="0" smtClean="0">
                          <a:effectLst/>
                          <a:latin typeface="+mn-lt"/>
                        </a:rPr>
                        <a:t>2022 год, </a:t>
                      </a: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Уточненный п</a:t>
                      </a:r>
                      <a:r>
                        <a:rPr lang="ru-RU" sz="1400" dirty="0" smtClean="0">
                          <a:effectLst/>
                          <a:latin typeface="+mn-lt"/>
                        </a:rPr>
                        <a:t>лан </a:t>
                      </a:r>
                      <a:r>
                        <a:rPr lang="ru-RU" sz="1400" dirty="0">
                          <a:effectLst/>
                          <a:latin typeface="+mn-lt"/>
                        </a:rPr>
                        <a:t>на </a:t>
                      </a:r>
                      <a:endParaRPr lang="ru-RU" sz="1400" dirty="0" smtClean="0"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</a:rPr>
                        <a:t>2023 г.</a:t>
                      </a: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48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Федеральный бюджет</a:t>
                      </a: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 </a:t>
                      </a:r>
                      <a:r>
                        <a:rPr lang="en-US" sz="1400" dirty="0" smtClean="0">
                          <a:effectLst/>
                          <a:latin typeface="+mn-lt"/>
                        </a:rPr>
                        <a:t>0,00</a:t>
                      </a: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effectLst/>
                          <a:latin typeface="+mn-lt"/>
                        </a:rPr>
                        <a:t>0,00</a:t>
                      </a:r>
                      <a:endParaRPr lang="ru-RU" sz="14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5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Государственный бюджет РС (Я)</a:t>
                      </a: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3 891,8</a:t>
                      </a: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</a:rPr>
                        <a:t>11 402,78</a:t>
                      </a:r>
                      <a:endParaRPr lang="ru-RU" sz="14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891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Бюджет МО «Мирнинский район» РС (Я)</a:t>
                      </a: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400" dirty="0" smtClean="0">
                          <a:effectLst/>
                          <a:latin typeface="+mn-lt"/>
                        </a:rPr>
                        <a:t>659 500,00</a:t>
                      </a: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872 740,00</a:t>
                      </a:r>
                      <a:endParaRPr lang="ru-RU" sz="14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407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ИТОГО:</a:t>
                      </a: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400" dirty="0" smtClean="0">
                          <a:effectLst/>
                          <a:latin typeface="+mn-lt"/>
                        </a:rPr>
                        <a:t>663 391,8</a:t>
                      </a: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400" dirty="0" smtClean="0">
                          <a:effectLst/>
                          <a:latin typeface="+mn-lt"/>
                        </a:rPr>
                        <a:t>884 142,78</a:t>
                      </a: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73422" y="6276189"/>
            <a:ext cx="629531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/>
              <a:t>На 2024 год разрабатывается новая муниципальная программа со сроком действия на период 2024-2028 годы.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4218296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8239" y="1032133"/>
            <a:ext cx="4065565" cy="322987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239" y="4262007"/>
            <a:ext cx="1495238" cy="227548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1843" y="4270171"/>
            <a:ext cx="2980952" cy="226731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0307" y="4618663"/>
            <a:ext cx="2066667" cy="195238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3476" y="4270171"/>
            <a:ext cx="2923809" cy="227772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7267" y="1066770"/>
            <a:ext cx="3070018" cy="3285422"/>
          </a:xfrm>
          <a:prstGeom prst="rect">
            <a:avLst/>
          </a:prstGeom>
        </p:spPr>
      </p:pic>
      <p:pic>
        <p:nvPicPr>
          <p:cNvPr id="1026" name="Picture 2" descr="НПК Шаг в будущее-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511" y="1023969"/>
            <a:ext cx="1800996" cy="22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1607672955_1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668" y="2954215"/>
            <a:ext cx="2427470" cy="1675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1237" y="371680"/>
            <a:ext cx="6464861" cy="972415"/>
          </a:xfrm>
          <a:effectLst>
            <a:softEdge rad="1270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 fontAlgn="base" hangingPunct="0">
              <a:lnSpc>
                <a:spcPct val="100000"/>
              </a:lnSpc>
              <a:tabLst>
                <a:tab pos="3933825" algn="l"/>
              </a:tabLst>
            </a:pPr>
            <a:r>
              <a:rPr lang="ru-RU" sz="2000" b="1" dirty="0" smtClean="0">
                <a:solidFill>
                  <a:schemeClr val="dk1"/>
                </a:solidFill>
                <a:latin typeface="+mn-lt"/>
                <a:ea typeface="+mn-ea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chemeClr val="dk1"/>
                </a:solidFill>
                <a:latin typeface="+mn-lt"/>
                <a:ea typeface="+mn-ea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dk1"/>
                </a:solidFill>
                <a:latin typeface="+mn-lt"/>
                <a:ea typeface="+mn-ea"/>
                <a:cs typeface="Times New Roman" panose="02020603050405020304" pitchFamily="18" charset="0"/>
              </a:rPr>
              <a:t>МУНИЦИПАЛЬНАЯ ПРОГРАММА «РАЗВИТИЕ </a:t>
            </a:r>
            <a:r>
              <a:rPr lang="ru-RU" sz="2000" b="1" dirty="0">
                <a:solidFill>
                  <a:schemeClr val="dk1"/>
                </a:solidFill>
                <a:latin typeface="+mn-lt"/>
                <a:ea typeface="+mn-ea"/>
                <a:cs typeface="Times New Roman" panose="02020603050405020304" pitchFamily="18" charset="0"/>
              </a:rPr>
              <a:t>СИСТЕМЫ ОБЩЕГО </a:t>
            </a:r>
            <a:r>
              <a:rPr lang="ru-RU" sz="2000" b="1" dirty="0" smtClean="0">
                <a:solidFill>
                  <a:schemeClr val="dk1"/>
                </a:solidFill>
                <a:latin typeface="+mn-lt"/>
                <a:ea typeface="+mn-ea"/>
                <a:cs typeface="Times New Roman" panose="02020603050405020304" pitchFamily="18" charset="0"/>
              </a:rPr>
              <a:t>ОБРАЗОВАНИЯ» </a:t>
            </a:r>
            <a:r>
              <a:rPr lang="ru-RU" sz="2000" b="1" dirty="0">
                <a:solidFill>
                  <a:schemeClr val="dk1"/>
                </a:solidFill>
                <a:latin typeface="+mn-lt"/>
                <a:ea typeface="+mn-ea"/>
                <a:cs typeface="Times New Roman" panose="02020603050405020304" pitchFamily="18" charset="0"/>
              </a:rPr>
              <a:t>НА 2019-2023 </a:t>
            </a:r>
            <a:r>
              <a:rPr lang="ru-RU" sz="2000" b="1" dirty="0" smtClean="0">
                <a:solidFill>
                  <a:schemeClr val="dk1"/>
                </a:solidFill>
                <a:latin typeface="+mn-lt"/>
                <a:ea typeface="+mn-ea"/>
                <a:cs typeface="Times New Roman" panose="02020603050405020304" pitchFamily="18" charset="0"/>
              </a:rPr>
              <a:t>ГОДЫ</a:t>
            </a:r>
            <a:r>
              <a:rPr lang="ru-RU" sz="2000" b="1" dirty="0">
                <a:solidFill>
                  <a:schemeClr val="dk1"/>
                </a:solidFill>
                <a:latin typeface="+mn-lt"/>
                <a:ea typeface="+mn-ea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chemeClr val="dk1"/>
                </a:solidFill>
                <a:latin typeface="+mn-lt"/>
                <a:ea typeface="+mn-ea"/>
                <a:cs typeface="Times New Roman" panose="02020603050405020304" pitchFamily="18" charset="0"/>
              </a:rPr>
            </a:br>
            <a:endParaRPr lang="ru-RU" sz="2000" b="1" dirty="0">
              <a:solidFill>
                <a:schemeClr val="dk1"/>
              </a:solidFill>
              <a:latin typeface="+mn-lt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274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4785" y="123093"/>
            <a:ext cx="8493368" cy="720969"/>
          </a:xfrm>
          <a:effectLst>
            <a:softEdge rad="1270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000" b="1" i="1" dirty="0"/>
              <a:t>МУНИЦИПАЛЬНАЯ ПРОГРАММА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b="1" dirty="0" smtClean="0"/>
              <a:t>«РАЗВИТИЕ </a:t>
            </a:r>
            <a:r>
              <a:rPr lang="ru-RU" sz="2000" b="1" dirty="0"/>
              <a:t>СИСТЕМЫ ОБЩЕГО ОБРАЗОВАНИЯ НА 2019-2023 ГОДЫ»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4785" y="844062"/>
            <a:ext cx="8352691" cy="5811715"/>
          </a:xfrm>
          <a:effectLst>
            <a:softEdge rad="127000"/>
          </a:effectLst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u="sng" dirty="0" smtClean="0">
                <a:solidFill>
                  <a:schemeClr val="accent2">
                    <a:lumMod val="75000"/>
                  </a:schemeClr>
                </a:solidFill>
              </a:rPr>
              <a:t>ЦЕЛЬ ПРОГРАММЫ:</a:t>
            </a: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1600" dirty="0"/>
              <a:t>Обеспечение государственных гарантий прав и свобод человека в сфере образования и создание условий для реализации права на получение общего образования в МО «Мирнинский район».</a:t>
            </a:r>
          </a:p>
          <a:p>
            <a:pPr marL="0" indent="0">
              <a:buNone/>
            </a:pPr>
            <a:r>
              <a:rPr lang="ru-RU" sz="1800" b="1" u="sng" dirty="0" smtClean="0">
                <a:solidFill>
                  <a:schemeClr val="accent2">
                    <a:lumMod val="75000"/>
                  </a:schemeClr>
                </a:solidFill>
              </a:rPr>
              <a:t>ЗАДАЧИ ПРОГРАММЫ: </a:t>
            </a:r>
          </a:p>
          <a:p>
            <a:pPr algn="just">
              <a:lnSpc>
                <a:spcPct val="70000"/>
              </a:lnSpc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ü"/>
              <a:tabLst>
                <a:tab pos="270510" algn="l"/>
                <a:tab pos="630555" algn="l"/>
              </a:tabLst>
            </a:pPr>
            <a:r>
              <a:rPr lang="ru-RU" sz="1600" dirty="0"/>
              <a:t>Обеспечить доступность общего образования в соответствии с Федеральными государственными образовательными стандартами;</a:t>
            </a:r>
          </a:p>
          <a:p>
            <a:pPr algn="just">
              <a:lnSpc>
                <a:spcPct val="70000"/>
              </a:lnSpc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ü"/>
              <a:tabLst>
                <a:tab pos="270510" algn="l"/>
                <a:tab pos="630555" algn="l"/>
              </a:tabLst>
            </a:pPr>
            <a:r>
              <a:rPr lang="ru-RU" sz="1600" dirty="0"/>
              <a:t>Обеспечить создание условий для реализации бесплатного общего образования для обучающихся с ограниченными возможностями здоровья и обучающихся с интеллектуальными </a:t>
            </a:r>
            <a:r>
              <a:rPr lang="ru-RU" sz="1600" dirty="0" smtClean="0"/>
              <a:t>нарушениями;</a:t>
            </a:r>
            <a:endParaRPr lang="ru-RU" sz="1600" dirty="0"/>
          </a:p>
          <a:p>
            <a:pPr algn="just">
              <a:lnSpc>
                <a:spcPct val="70000"/>
              </a:lnSpc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ü"/>
              <a:tabLst>
                <a:tab pos="270510" algn="l"/>
                <a:tab pos="630555" algn="l"/>
              </a:tabLst>
            </a:pPr>
            <a:r>
              <a:rPr lang="ru-RU" sz="1600" dirty="0"/>
              <a:t>Обеспечить создание условий для повышения профессионального уровня работников системы образования, совершенствования системы работы с педагогическими </a:t>
            </a:r>
            <a:r>
              <a:rPr lang="ru-RU" sz="1600" dirty="0" smtClean="0"/>
              <a:t>кадрами</a:t>
            </a:r>
            <a:r>
              <a:rPr lang="ru-RU" sz="1600" dirty="0"/>
              <a:t>;</a:t>
            </a:r>
          </a:p>
          <a:p>
            <a:pPr algn="just">
              <a:lnSpc>
                <a:spcPct val="70000"/>
              </a:lnSpc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ü"/>
              <a:tabLst>
                <a:tab pos="270510" algn="l"/>
                <a:tab pos="630555" algn="l"/>
              </a:tabLst>
            </a:pPr>
            <a:r>
              <a:rPr lang="ru-RU" sz="1600" dirty="0"/>
              <a:t>Обеспечить двухразовым горячим питанием обучающихся в общеобразовательных организациях Мирнинского </a:t>
            </a:r>
            <a:r>
              <a:rPr lang="ru-RU" sz="1600" dirty="0" smtClean="0"/>
              <a:t>района;</a:t>
            </a:r>
            <a:endParaRPr lang="ru-RU" sz="1600" dirty="0"/>
          </a:p>
          <a:p>
            <a:pPr algn="just">
              <a:lnSpc>
                <a:spcPct val="70000"/>
              </a:lnSpc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ü"/>
              <a:tabLst>
                <a:tab pos="270510" algn="l"/>
                <a:tab pos="630555" algn="l"/>
              </a:tabLst>
            </a:pPr>
            <a:r>
              <a:rPr lang="ru-RU" sz="1600" dirty="0"/>
              <a:t>Обеспечить создание новых мест в </a:t>
            </a:r>
            <a:r>
              <a:rPr lang="ru-RU" sz="1600" dirty="0" smtClean="0"/>
              <a:t>общеобразовательных</a:t>
            </a:r>
            <a:r>
              <a:rPr lang="en-US" sz="1600" dirty="0" smtClean="0"/>
              <a:t> </a:t>
            </a:r>
            <a:r>
              <a:rPr lang="ru-RU" sz="1600" dirty="0" smtClean="0"/>
              <a:t>организациях </a:t>
            </a:r>
            <a:r>
              <a:rPr lang="ru-RU" sz="1600" dirty="0"/>
              <a:t>в соответствии с прогнозируемой потребностью и современными требованиями к условиям </a:t>
            </a:r>
            <a:r>
              <a:rPr lang="ru-RU" sz="1600" dirty="0" smtClean="0"/>
              <a:t>обучения;</a:t>
            </a:r>
            <a:endParaRPr lang="ru-RU" sz="1600" dirty="0"/>
          </a:p>
          <a:p>
            <a:pPr algn="just">
              <a:lnSpc>
                <a:spcPct val="70000"/>
              </a:lnSpc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ü"/>
              <a:tabLst>
                <a:tab pos="270510" algn="l"/>
                <a:tab pos="630555" algn="l"/>
              </a:tabLst>
            </a:pPr>
            <a:r>
              <a:rPr lang="ru-RU" sz="1600" dirty="0"/>
              <a:t>Обеспечить эффективное управление функционированием и развитием муниципальной системы образования.</a:t>
            </a:r>
          </a:p>
          <a:p>
            <a:pPr marL="0" indent="0">
              <a:buNone/>
            </a:pPr>
            <a:r>
              <a:rPr lang="ru-RU" sz="1800" b="1" dirty="0" smtClean="0">
                <a:solidFill>
                  <a:schemeClr val="accent5">
                    <a:lumMod val="75000"/>
                  </a:schemeClr>
                </a:solidFill>
              </a:rPr>
              <a:t>ФИНАНСОВОЕ ОБЕСПЕЧЕНИЕ ПРОГРАММЫ</a:t>
            </a:r>
            <a:r>
              <a:rPr lang="ru-RU" sz="1800" b="1" dirty="0">
                <a:solidFill>
                  <a:schemeClr val="accent5">
                    <a:lumMod val="75000"/>
                  </a:schemeClr>
                </a:solidFill>
              </a:rPr>
              <a:t>:                                                   </a:t>
            </a:r>
            <a:r>
              <a:rPr lang="ru-RU" sz="1800" b="1" dirty="0" smtClean="0">
                <a:solidFill>
                  <a:schemeClr val="accent5">
                    <a:lumMod val="75000"/>
                  </a:schemeClr>
                </a:solidFill>
              </a:rPr>
              <a:t>     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</a:rPr>
              <a:t>тыс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</a:rPr>
              <a:t>. руб.</a:t>
            </a:r>
          </a:p>
          <a:p>
            <a:pPr marL="0" indent="0">
              <a:buNone/>
            </a:pPr>
            <a:endParaRPr lang="ru-RU" sz="1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0781977"/>
              </p:ext>
            </p:extLst>
          </p:nvPr>
        </p:nvGraphicFramePr>
        <p:xfrm>
          <a:off x="597876" y="5119337"/>
          <a:ext cx="8139723" cy="130728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{68D230F3-CF80-4859-8CE7-A43EE81993B5}</a:tableStyleId>
              </a:tblPr>
              <a:tblGrid>
                <a:gridCol w="28657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416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63236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791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Источники финансирования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Отчет за </a:t>
                      </a:r>
                      <a:r>
                        <a:rPr lang="ru-RU" sz="1000" dirty="0" smtClean="0">
                          <a:effectLst/>
                        </a:rPr>
                        <a:t>2022 год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Уточненный план </a:t>
                      </a:r>
                      <a:r>
                        <a:rPr lang="ru-RU" sz="1000" dirty="0">
                          <a:effectLst/>
                        </a:rPr>
                        <a:t>на </a:t>
                      </a:r>
                      <a:r>
                        <a:rPr lang="ru-RU" sz="1000" dirty="0" smtClean="0">
                          <a:effectLst/>
                        </a:rPr>
                        <a:t>2023 г.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19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Федеральный бюджет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163</a:t>
                      </a:r>
                      <a:r>
                        <a:rPr lang="ru-RU" sz="10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693,3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162 210,40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58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Государственный бюджет РС (Я)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ru-RU" sz="10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441 723,5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1 501 971,79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809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Бюджет МО «Мирнинский район» РС (Я)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905 280,5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988 688,10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694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ИТОГО: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2 510 697,30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</a:rPr>
                        <a:t>2 652 870,29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4506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4785" y="123093"/>
            <a:ext cx="8493368" cy="720969"/>
          </a:xfrm>
          <a:effectLst>
            <a:softEdge rad="1270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000" b="1" i="1" dirty="0"/>
              <a:t>МУНИЦИПАЛЬНАЯ ПРОГРАММА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b="1" dirty="0" smtClean="0"/>
              <a:t>«РАЗВИТИЕ </a:t>
            </a:r>
            <a:r>
              <a:rPr lang="ru-RU" sz="2000" b="1" dirty="0"/>
              <a:t>СИСТЕМЫ ОБЩЕГО ОБРАЗОВАНИЯ НА 2019-2023 ГОДЫ»</a:t>
            </a:r>
            <a:endParaRPr lang="ru-RU" sz="20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72" y="1332588"/>
            <a:ext cx="4763693" cy="2679853"/>
          </a:xfrm>
          <a:effectLst>
            <a:softEdge rad="1270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604" y="3439235"/>
            <a:ext cx="4587961" cy="30570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31558" y="955343"/>
            <a:ext cx="37121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рамках программы организовано однократное бесплатное горячее питание обучающихся 5-11 классов      в       общеобразовательных организациях, расположенных на территории Мирнинского района РС (Я) за счет средств АК «АЛРОСА» (ПАО)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8265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4785" y="123093"/>
            <a:ext cx="8493368" cy="720969"/>
          </a:xfrm>
          <a:effectLst>
            <a:softEdge rad="1270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000" b="1" i="1" dirty="0"/>
              <a:t>МУНИЦИПАЛЬНАЯ ПРОГРАММА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b="1" dirty="0" smtClean="0"/>
              <a:t>«РАЗВИТИЕ </a:t>
            </a:r>
            <a:r>
              <a:rPr lang="ru-RU" sz="2000" b="1" dirty="0"/>
              <a:t>СИСТЕМЫ ОБЩЕГО ОБРАЗОВАНИЯ НА 2019-2023 ГОДЫ»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" y="805218"/>
            <a:ext cx="9144000" cy="6052782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</a:t>
            </a:r>
            <a:endParaRPr lang="ru-RU" sz="18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49" y="900751"/>
            <a:ext cx="3643951" cy="2732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4203508" y="832513"/>
            <a:ext cx="39851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  С </a:t>
            </a:r>
            <a:r>
              <a:rPr lang="ru-RU" sz="1600" dirty="0"/>
              <a:t>участием НКО «Целевой фонд будущих поколений Республики Саха (Якутия)» началось строительство второго корпуса МБОУ «СОШ №1» за счет средств АК «АЛРОСА» (ПАО).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483" y="3686030"/>
            <a:ext cx="4012443" cy="2674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011" y="1801507"/>
            <a:ext cx="3391989" cy="2320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95534" y="3998794"/>
            <a:ext cx="28933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  В рамках Федерального проекта «Современная школа» открыты «Точки роста» в 4 школах Мирнинского района РС (Я). Целями деятельности «Точек роста» являются:</a:t>
            </a:r>
          </a:p>
          <a:p>
            <a:pPr marL="285750" indent="-285750">
              <a:buFontTx/>
              <a:buChar char="-"/>
            </a:pPr>
            <a:r>
              <a:rPr lang="ru-RU" sz="1600" dirty="0" smtClean="0"/>
              <a:t>создание условий для внедрения новых методов обучения и воспитания;</a:t>
            </a:r>
            <a:endParaRPr lang="ru-RU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6400801" y="4005617"/>
            <a:ext cx="2866028" cy="2852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- обеспечение </a:t>
            </a:r>
            <a:r>
              <a:rPr lang="ru-RU" sz="1600" dirty="0"/>
              <a:t>образовательными технологиями для освоения основных и дополнительных общеобразовательных программ цифрового, естественнонаучного, технического и гуманитарного профилей; </a:t>
            </a:r>
          </a:p>
          <a:p>
            <a:r>
              <a:rPr lang="ru-RU" sz="1600" dirty="0" smtClean="0"/>
              <a:t>- совершенствование </a:t>
            </a:r>
            <a:r>
              <a:rPr lang="ru-RU" sz="1600" dirty="0"/>
              <a:t>методов </a:t>
            </a:r>
            <a:r>
              <a:rPr lang="ru-RU" sz="1600" dirty="0" smtClean="0"/>
              <a:t>обучения.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9526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7079" y="620897"/>
            <a:ext cx="4258856" cy="1325563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996600"/>
                </a:solidFill>
              </a:rPr>
              <a:t>Муниципальное образование «Мирнинский район» Республики Саха (Якутия)</a:t>
            </a:r>
            <a:endParaRPr lang="ru-RU" sz="2000" b="1" dirty="0">
              <a:solidFill>
                <a:srgbClr val="996600"/>
              </a:solidFill>
            </a:endParaRPr>
          </a:p>
        </p:txBody>
      </p:sp>
      <p:sp>
        <p:nvSpPr>
          <p:cNvPr id="51" name="TextBox 5">
            <a:extLst>
              <a:ext uri="{FF2B5EF4-FFF2-40B4-BE49-F238E27FC236}">
                <a16:creationId xmlns:a16="http://schemas.microsoft.com/office/drawing/2014/main" xmlns="" id="{02495B88-9949-49F5-BE28-5BA66440364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46149" y="2156033"/>
            <a:ext cx="4148737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ts val="1800"/>
              </a:lnSpc>
              <a:buNone/>
            </a:pP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HK Grotesk Bold"/>
              </a:rPr>
              <a:t>В состав входит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latin typeface="HK Grotesk Bold"/>
              </a:rPr>
              <a:t> 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HK Grotesk Bold"/>
              </a:rPr>
              <a:t>9 муниципальных образований:</a:t>
            </a:r>
          </a:p>
          <a:p>
            <a:pPr indent="0">
              <a:lnSpc>
                <a:spcPts val="1800"/>
              </a:lnSpc>
              <a:buNone/>
            </a:pPr>
            <a:r>
              <a:rPr lang="ru-RU" sz="1400" b="1" dirty="0" smtClean="0">
                <a:solidFill>
                  <a:srgbClr val="996600"/>
                </a:solidFill>
                <a:latin typeface="HK Grotesk Bold"/>
              </a:rPr>
              <a:t>МО «Город Мирный»</a:t>
            </a:r>
          </a:p>
          <a:p>
            <a:pPr indent="0">
              <a:lnSpc>
                <a:spcPts val="1800"/>
              </a:lnSpc>
              <a:buNone/>
            </a:pPr>
            <a:r>
              <a:rPr lang="ru-RU" sz="1400" b="1" dirty="0" smtClean="0">
                <a:solidFill>
                  <a:srgbClr val="996600"/>
                </a:solidFill>
                <a:latin typeface="HK Grotesk Bold"/>
              </a:rPr>
              <a:t>МО «Город Удачный </a:t>
            </a:r>
          </a:p>
          <a:p>
            <a:pPr indent="0">
              <a:lnSpc>
                <a:spcPts val="1800"/>
              </a:lnSpc>
              <a:buNone/>
            </a:pPr>
            <a:r>
              <a:rPr lang="ru-RU" sz="1400" b="1" dirty="0" smtClean="0">
                <a:solidFill>
                  <a:srgbClr val="996600"/>
                </a:solidFill>
                <a:latin typeface="HK Grotesk Bold"/>
              </a:rPr>
              <a:t>МО «Поселок Айхал»</a:t>
            </a:r>
          </a:p>
          <a:p>
            <a:pPr indent="0">
              <a:lnSpc>
                <a:spcPts val="1800"/>
              </a:lnSpc>
              <a:buNone/>
            </a:pPr>
            <a:r>
              <a:rPr lang="ru-RU" sz="1400" b="1" dirty="0" smtClean="0">
                <a:solidFill>
                  <a:srgbClr val="996600"/>
                </a:solidFill>
                <a:latin typeface="HK Grotesk Bold"/>
              </a:rPr>
              <a:t>МО «Поселок Чернышевский»</a:t>
            </a:r>
          </a:p>
          <a:p>
            <a:pPr indent="0">
              <a:lnSpc>
                <a:spcPts val="1800"/>
              </a:lnSpc>
              <a:buNone/>
            </a:pPr>
            <a:r>
              <a:rPr lang="ru-RU" sz="1400" b="1" dirty="0" smtClean="0">
                <a:solidFill>
                  <a:srgbClr val="996600"/>
                </a:solidFill>
                <a:latin typeface="HK Grotesk Bold"/>
              </a:rPr>
              <a:t>МО «Поселок Светлый»</a:t>
            </a:r>
          </a:p>
          <a:p>
            <a:pPr indent="0">
              <a:lnSpc>
                <a:spcPts val="1800"/>
              </a:lnSpc>
              <a:buNone/>
            </a:pPr>
            <a:r>
              <a:rPr lang="ru-RU" sz="1400" b="1" dirty="0" smtClean="0">
                <a:solidFill>
                  <a:srgbClr val="996600"/>
                </a:solidFill>
                <a:latin typeface="HK Grotesk Bold"/>
              </a:rPr>
              <a:t>МО «Поселок Алмазный»</a:t>
            </a:r>
          </a:p>
          <a:p>
            <a:pPr indent="0">
              <a:lnSpc>
                <a:spcPts val="1800"/>
              </a:lnSpc>
              <a:buNone/>
            </a:pPr>
            <a:r>
              <a:rPr lang="ru-RU" sz="1400" b="1" dirty="0" smtClean="0">
                <a:solidFill>
                  <a:srgbClr val="996600"/>
                </a:solidFill>
                <a:latin typeface="HK Grotesk Bold"/>
              </a:rPr>
              <a:t>МО «Чуонинский наслег»</a:t>
            </a:r>
          </a:p>
          <a:p>
            <a:pPr indent="0">
              <a:lnSpc>
                <a:spcPts val="1800"/>
              </a:lnSpc>
              <a:buNone/>
            </a:pPr>
            <a:r>
              <a:rPr lang="ru-RU" sz="1400" b="1" dirty="0" smtClean="0">
                <a:solidFill>
                  <a:srgbClr val="996600"/>
                </a:solidFill>
                <a:latin typeface="HK Grotesk Bold"/>
              </a:rPr>
              <a:t>МО «Ботуобуйинский наслег»</a:t>
            </a:r>
          </a:p>
          <a:p>
            <a:pPr indent="0">
              <a:lnSpc>
                <a:spcPts val="1800"/>
              </a:lnSpc>
              <a:buNone/>
            </a:pPr>
            <a:r>
              <a:rPr lang="ru-RU" sz="1400" b="1" dirty="0" smtClean="0">
                <a:solidFill>
                  <a:srgbClr val="996600"/>
                </a:solidFill>
                <a:latin typeface="HK Grotesk Bold"/>
              </a:rPr>
              <a:t>МО «Садынский национальный эвенкийский наслег»</a:t>
            </a:r>
            <a:endParaRPr lang="en-US" sz="1400" b="1" dirty="0">
              <a:solidFill>
                <a:srgbClr val="996600"/>
              </a:solidFill>
              <a:latin typeface="HK Grotesk Bold"/>
            </a:endParaRPr>
          </a:p>
        </p:txBody>
      </p:sp>
      <p:pic>
        <p:nvPicPr>
          <p:cNvPr id="52" name="Рисунок 5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94" y="905478"/>
            <a:ext cx="607036" cy="723890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306" y="1452857"/>
            <a:ext cx="4272762" cy="5502799"/>
          </a:xfrm>
          <a:prstGeom prst="rect">
            <a:avLst/>
          </a:prstGeom>
          <a:solidFill>
            <a:schemeClr val="accent1">
              <a:alpha val="55000"/>
            </a:schemeClr>
          </a:solidFill>
          <a:effectLst>
            <a:softEdge rad="635000"/>
          </a:effectLst>
        </p:spPr>
      </p:pic>
      <p:sp>
        <p:nvSpPr>
          <p:cNvPr id="56" name="TextBox 17"/>
          <p:cNvSpPr txBox="1"/>
          <p:nvPr/>
        </p:nvSpPr>
        <p:spPr>
          <a:xfrm>
            <a:off x="4550696" y="905478"/>
            <a:ext cx="1914141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12"/>
              </a:lnSpc>
            </a:pPr>
            <a:endParaRPr sz="1600" dirty="0"/>
          </a:p>
          <a:p>
            <a:pPr algn="ctr">
              <a:lnSpc>
                <a:spcPts val="1612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Площадь территории</a:t>
            </a:r>
          </a:p>
          <a:p>
            <a:pPr algn="ctr">
              <a:lnSpc>
                <a:spcPts val="1612"/>
              </a:lnSpc>
            </a:pP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65,8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тыс.км²</a:t>
            </a:r>
          </a:p>
          <a:p>
            <a:pPr algn="ctr">
              <a:lnSpc>
                <a:spcPts val="1612"/>
              </a:lnSpc>
            </a:pPr>
            <a:endParaRPr lang="en-US" sz="1600" dirty="0">
              <a:solidFill>
                <a:srgbClr val="000000"/>
              </a:solidFill>
              <a:latin typeface="Arimo"/>
            </a:endParaRPr>
          </a:p>
        </p:txBody>
      </p: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xmlns="" id="{76699CDF-7339-4E36-B688-B303EA5E0093}"/>
              </a:ext>
            </a:extLst>
          </p:cNvPr>
          <p:cNvGrpSpPr/>
          <p:nvPr/>
        </p:nvGrpSpPr>
        <p:grpSpPr>
          <a:xfrm>
            <a:off x="5573113" y="1702614"/>
            <a:ext cx="620257" cy="820544"/>
            <a:chOff x="5333846" y="806355"/>
            <a:chExt cx="777370" cy="959307"/>
          </a:xfrm>
        </p:grpSpPr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xmlns="" id="{89ED2A08-4B7E-4921-84D5-8D9060DCE0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5333846" y="806355"/>
              <a:ext cx="777370" cy="959307"/>
            </a:xfrm>
            <a:prstGeom prst="rect">
              <a:avLst/>
            </a:prstGeom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xmlns="" id="{B6E97948-3B91-49D5-8AAC-096944AEF72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5583725" y="984637"/>
              <a:ext cx="271663" cy="386047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xmlns="" id="{2E5B9638-61C2-442D-9BF7-055629C5D37F}"/>
              </a:ext>
            </a:extLst>
          </p:cNvPr>
          <p:cNvGrpSpPr/>
          <p:nvPr/>
        </p:nvGrpSpPr>
        <p:grpSpPr>
          <a:xfrm>
            <a:off x="7398766" y="1784161"/>
            <a:ext cx="725421" cy="802306"/>
            <a:chOff x="6178175" y="1392780"/>
            <a:chExt cx="1001651" cy="1236079"/>
          </a:xfrm>
        </p:grpSpPr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xmlns="" id="{6BFF4035-13B7-41CC-AB31-977D5306AE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p:blipFill>
          <p:spPr>
            <a:xfrm>
              <a:off x="6178175" y="1392780"/>
              <a:ext cx="1001651" cy="1236079"/>
            </a:xfrm>
            <a:prstGeom prst="rect">
              <a:avLst/>
            </a:prstGeom>
          </p:spPr>
        </p:pic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xmlns="" id="{072DBF98-0EBA-48CA-9DCC-92DA92DF2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p:blipFill>
          <p:spPr>
            <a:xfrm>
              <a:off x="6521258" y="1517646"/>
              <a:ext cx="340082" cy="731176"/>
            </a:xfrm>
            <a:prstGeom prst="rect">
              <a:avLst/>
            </a:prstGeom>
          </p:spPr>
        </p:pic>
      </p:grpSp>
      <p:sp>
        <p:nvSpPr>
          <p:cNvPr id="63" name="Прямоугольник 62"/>
          <p:cNvSpPr/>
          <p:nvPr/>
        </p:nvSpPr>
        <p:spPr>
          <a:xfrm>
            <a:off x="6379714" y="1059486"/>
            <a:ext cx="2908300" cy="7212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612"/>
              </a:lnSpc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Численность населения за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2022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год</a:t>
            </a:r>
          </a:p>
          <a:p>
            <a:pPr algn="ctr">
              <a:lnSpc>
                <a:spcPts val="1612"/>
              </a:lnSpc>
            </a:pP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71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308 человек</a:t>
            </a:r>
            <a:endParaRPr lang="en-US" sz="1600" dirty="0">
              <a:solidFill>
                <a:srgbClr val="000000"/>
              </a:solidFill>
              <a:latin typeface="Arimo"/>
            </a:endParaRPr>
          </a:p>
        </p:txBody>
      </p:sp>
      <p:pic>
        <p:nvPicPr>
          <p:cNvPr id="64" name="Рисунок 63">
            <a:extLst>
              <a:ext uri="{FF2B5EF4-FFF2-40B4-BE49-F238E27FC236}">
                <a16:creationId xmlns:a16="http://schemas.microsoft.com/office/drawing/2014/main" xmlns="" id="{A234F854-E664-4BE1-95E8-0DDA5E6C0A7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5507767" y="3938066"/>
            <a:ext cx="687718" cy="848673"/>
          </a:xfrm>
          <a:prstGeom prst="rect">
            <a:avLst/>
          </a:prstGeom>
        </p:spPr>
      </p:pic>
      <p:sp>
        <p:nvSpPr>
          <p:cNvPr id="65" name="TextBox 17">
            <a:extLst>
              <a:ext uri="{FF2B5EF4-FFF2-40B4-BE49-F238E27FC236}">
                <a16:creationId xmlns:a16="http://schemas.microsoft.com/office/drawing/2014/main" xmlns="" id="{70D299B4-62F7-45AF-A12F-089D27502510}"/>
              </a:ext>
            </a:extLst>
          </p:cNvPr>
          <p:cNvSpPr txBox="1"/>
          <p:nvPr/>
        </p:nvSpPr>
        <p:spPr>
          <a:xfrm>
            <a:off x="3918433" y="3320294"/>
            <a:ext cx="2277052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Основан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января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1965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года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223250" y="143924"/>
            <a:ext cx="86138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99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ОСНОВНЫЕ ХАРАКТИРИСТИКИ МИРНИНСКОГО РАЙОНА</a:t>
            </a:r>
            <a:endParaRPr lang="ru-RU" sz="2000" dirty="0">
              <a:solidFill>
                <a:srgbClr val="996600"/>
              </a:solidFill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xmlns="" id="{76699CDF-7339-4E36-B688-B303EA5E0093}"/>
              </a:ext>
            </a:extLst>
          </p:cNvPr>
          <p:cNvGrpSpPr/>
          <p:nvPr/>
        </p:nvGrpSpPr>
        <p:grpSpPr>
          <a:xfrm>
            <a:off x="250488" y="2586467"/>
            <a:ext cx="330028" cy="309133"/>
            <a:chOff x="5333846" y="806355"/>
            <a:chExt cx="777370" cy="959307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xmlns="" id="{89ED2A08-4B7E-4921-84D5-8D9060DCE0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5333846" y="806355"/>
              <a:ext cx="777370" cy="959307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xmlns="" id="{B6E97948-3B91-49D5-8AAC-096944AEF72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5583725" y="984637"/>
              <a:ext cx="271663" cy="386047"/>
            </a:xfrm>
            <a:prstGeom prst="rect">
              <a:avLst/>
            </a:prstGeom>
          </p:spPr>
        </p:pic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xmlns="" id="{76699CDF-7339-4E36-B688-B303EA5E0093}"/>
              </a:ext>
            </a:extLst>
          </p:cNvPr>
          <p:cNvGrpSpPr/>
          <p:nvPr/>
        </p:nvGrpSpPr>
        <p:grpSpPr>
          <a:xfrm>
            <a:off x="235339" y="4667206"/>
            <a:ext cx="330028" cy="309133"/>
            <a:chOff x="5333846" y="806355"/>
            <a:chExt cx="777370" cy="959307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xmlns="" id="{89ED2A08-4B7E-4921-84D5-8D9060DCE0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5333846" y="806355"/>
              <a:ext cx="777370" cy="959307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xmlns="" id="{B6E97948-3B91-49D5-8AAC-096944AEF72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5583725" y="984637"/>
              <a:ext cx="271663" cy="386047"/>
            </a:xfrm>
            <a:prstGeom prst="rect">
              <a:avLst/>
            </a:prstGeom>
          </p:spPr>
        </p:pic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xmlns="" id="{76699CDF-7339-4E36-B688-B303EA5E0093}"/>
              </a:ext>
            </a:extLst>
          </p:cNvPr>
          <p:cNvGrpSpPr/>
          <p:nvPr/>
        </p:nvGrpSpPr>
        <p:grpSpPr>
          <a:xfrm>
            <a:off x="235171" y="5055814"/>
            <a:ext cx="330028" cy="309133"/>
            <a:chOff x="5333846" y="806355"/>
            <a:chExt cx="777370" cy="959307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xmlns="" id="{89ED2A08-4B7E-4921-84D5-8D9060DCE0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5333846" y="806355"/>
              <a:ext cx="777370" cy="959307"/>
            </a:xfrm>
            <a:prstGeom prst="rect">
              <a:avLst/>
            </a:prstGeom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xmlns="" id="{B6E97948-3B91-49D5-8AAC-096944AEF72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5583725" y="984637"/>
              <a:ext cx="271663" cy="386047"/>
            </a:xfrm>
            <a:prstGeom prst="rect">
              <a:avLst/>
            </a:prstGeom>
          </p:spPr>
        </p:pic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xmlns="" id="{76699CDF-7339-4E36-B688-B303EA5E0093}"/>
              </a:ext>
            </a:extLst>
          </p:cNvPr>
          <p:cNvGrpSpPr/>
          <p:nvPr/>
        </p:nvGrpSpPr>
        <p:grpSpPr>
          <a:xfrm rot="233132">
            <a:off x="235171" y="5467679"/>
            <a:ext cx="330028" cy="309133"/>
            <a:chOff x="5333846" y="806355"/>
            <a:chExt cx="777370" cy="959307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xmlns="" id="{89ED2A08-4B7E-4921-84D5-8D9060DCE0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5333846" y="806355"/>
              <a:ext cx="777370" cy="959307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xmlns="" id="{B6E97948-3B91-49D5-8AAC-096944AEF72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5583725" y="984637"/>
              <a:ext cx="271663" cy="386047"/>
            </a:xfrm>
            <a:prstGeom prst="rect">
              <a:avLst/>
            </a:prstGeom>
          </p:spPr>
        </p:pic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xmlns="" id="{76699CDF-7339-4E36-B688-B303EA5E0093}"/>
              </a:ext>
            </a:extLst>
          </p:cNvPr>
          <p:cNvGrpSpPr/>
          <p:nvPr/>
        </p:nvGrpSpPr>
        <p:grpSpPr>
          <a:xfrm>
            <a:off x="235171" y="3626794"/>
            <a:ext cx="330028" cy="309133"/>
            <a:chOff x="5333846" y="806355"/>
            <a:chExt cx="777370" cy="959307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xmlns="" id="{89ED2A08-4B7E-4921-84D5-8D9060DCE0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5333846" y="806355"/>
              <a:ext cx="777370" cy="959307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xmlns="" id="{B6E97948-3B91-49D5-8AAC-096944AEF72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5583725" y="984637"/>
              <a:ext cx="271663" cy="386047"/>
            </a:xfrm>
            <a:prstGeom prst="rect">
              <a:avLst/>
            </a:prstGeom>
          </p:spPr>
        </p:pic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xmlns="" id="{76699CDF-7339-4E36-B688-B303EA5E0093}"/>
              </a:ext>
            </a:extLst>
          </p:cNvPr>
          <p:cNvGrpSpPr/>
          <p:nvPr/>
        </p:nvGrpSpPr>
        <p:grpSpPr>
          <a:xfrm>
            <a:off x="235171" y="3946471"/>
            <a:ext cx="330028" cy="309133"/>
            <a:chOff x="5333846" y="806355"/>
            <a:chExt cx="777370" cy="959307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xmlns="" id="{89ED2A08-4B7E-4921-84D5-8D9060DCE0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5333846" y="806355"/>
              <a:ext cx="777370" cy="959307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xmlns="" id="{B6E97948-3B91-49D5-8AAC-096944AEF72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5583725" y="984637"/>
              <a:ext cx="271663" cy="386047"/>
            </a:xfrm>
            <a:prstGeom prst="rect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xmlns="" id="{76699CDF-7339-4E36-B688-B303EA5E0093}"/>
              </a:ext>
            </a:extLst>
          </p:cNvPr>
          <p:cNvGrpSpPr/>
          <p:nvPr/>
        </p:nvGrpSpPr>
        <p:grpSpPr>
          <a:xfrm>
            <a:off x="235171" y="4301557"/>
            <a:ext cx="330028" cy="309133"/>
            <a:chOff x="5333846" y="806355"/>
            <a:chExt cx="777370" cy="959307"/>
          </a:xfrm>
        </p:grpSpPr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xmlns="" id="{89ED2A08-4B7E-4921-84D5-8D9060DCE0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5333846" y="806355"/>
              <a:ext cx="777370" cy="959307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xmlns="" id="{B6E97948-3B91-49D5-8AAC-096944AEF72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5583725" y="984637"/>
              <a:ext cx="271663" cy="386047"/>
            </a:xfrm>
            <a:prstGeom prst="rect">
              <a:avLst/>
            </a:prstGeom>
          </p:spPr>
        </p:pic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xmlns="" id="{76699CDF-7339-4E36-B688-B303EA5E0093}"/>
              </a:ext>
            </a:extLst>
          </p:cNvPr>
          <p:cNvGrpSpPr/>
          <p:nvPr/>
        </p:nvGrpSpPr>
        <p:grpSpPr>
          <a:xfrm>
            <a:off x="245266" y="2947750"/>
            <a:ext cx="330028" cy="309133"/>
            <a:chOff x="5333846" y="806355"/>
            <a:chExt cx="777370" cy="959307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xmlns="" id="{89ED2A08-4B7E-4921-84D5-8D9060DCE0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5333846" y="806355"/>
              <a:ext cx="777370" cy="959307"/>
            </a:xfrm>
            <a:prstGeom prst="rect">
              <a:avLst/>
            </a:prstGeom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xmlns="" id="{B6E97948-3B91-49D5-8AAC-096944AEF72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5583725" y="984637"/>
              <a:ext cx="271663" cy="386047"/>
            </a:xfrm>
            <a:prstGeom prst="rect">
              <a:avLst/>
            </a:prstGeom>
          </p:spPr>
        </p:pic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xmlns="" id="{76699CDF-7339-4E36-B688-B303EA5E0093}"/>
              </a:ext>
            </a:extLst>
          </p:cNvPr>
          <p:cNvGrpSpPr/>
          <p:nvPr/>
        </p:nvGrpSpPr>
        <p:grpSpPr>
          <a:xfrm>
            <a:off x="235171" y="3298714"/>
            <a:ext cx="330028" cy="309133"/>
            <a:chOff x="5333846" y="806355"/>
            <a:chExt cx="777370" cy="959307"/>
          </a:xfrm>
        </p:grpSpPr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xmlns="" id="{89ED2A08-4B7E-4921-84D5-8D9060DCE0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5333846" y="806355"/>
              <a:ext cx="777370" cy="959307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xmlns="" id="{B6E97948-3B91-49D5-8AAC-096944AEF72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5583725" y="984637"/>
              <a:ext cx="271663" cy="3860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66790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\\server\Общая папка\Кириченко Л.Ю\для брошюры Бюджет для граждан\Доступное дополнительное образование\IT 2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1" y="939892"/>
            <a:ext cx="3837842" cy="3016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\\server\Общая папка\Кириченко Л.Ю\для брошюры Бюджет для граждан\Доступное дополнительное образование\Биоквантум-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492" y="971613"/>
            <a:ext cx="4048858" cy="298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\\server\Общая папка\Кириченко Л.Ю\для брошюры Бюджет для граждан\Доступное дополнительное образование\Пром.дизайн-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1" y="3956537"/>
            <a:ext cx="3837842" cy="2496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\\server\Общая папка\Кириченко Л.Ю\для брошюры Бюджет для граждан\Доступное дополнительное образование\Пром.дизайн-3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492" y="3956536"/>
            <a:ext cx="4048858" cy="249619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821104" y="319262"/>
            <a:ext cx="6862396" cy="972415"/>
          </a:xfrm>
          <a:prstGeom prst="rect">
            <a:avLst/>
          </a:prstGeom>
          <a:effectLst>
            <a:softEdge rad="1270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defTabSz="914400" fontAlgn="base" hangingPunc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ru-RU" sz="2000" b="1" kern="0" dirty="0" smtClean="0">
                <a:solidFill>
                  <a:sysClr val="windowText" lastClr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МУНИЦИПАЛЬНАЯ ПРОГРАММА «ДОСТУПНОЕ ДОПОЛНИТЕЛЬНОЕ ОБРАЗОВАНИЕ» НА 2019-2023 ГОДЫ</a:t>
            </a:r>
            <a:endParaRPr lang="ru-RU" sz="2000" b="1" dirty="0">
              <a:solidFill>
                <a:schemeClr val="dk1"/>
              </a:solidFill>
              <a:latin typeface="+mn-lt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438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42900" y="101357"/>
            <a:ext cx="8475784" cy="804251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000" b="1" dirty="0" smtClean="0"/>
              <a:t>МУНИЦИПАЛЬНАЯ ПРОГРАММА «ДОСТУПНОЕ ДОПОЛНИТЕЛЬНОЕ ОБРАЗОВАНИЕ» НА 2019-2023 ГОДЫ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2901" y="905608"/>
            <a:ext cx="8475783" cy="59523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u="sng" dirty="0" smtClean="0">
                <a:solidFill>
                  <a:schemeClr val="accent2">
                    <a:lumMod val="75000"/>
                  </a:schemeClr>
                </a:solidFill>
              </a:rPr>
              <a:t>ЦЕЛЬ</a:t>
            </a:r>
            <a:r>
              <a:rPr lang="ru-RU" sz="1700" b="1" u="sng" dirty="0">
                <a:solidFill>
                  <a:schemeClr val="accent2">
                    <a:lumMod val="75000"/>
                  </a:schemeClr>
                </a:solidFill>
              </a:rPr>
              <a:t>:</a:t>
            </a:r>
            <a:r>
              <a:rPr lang="ru-RU" sz="17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1600" dirty="0"/>
              <a:t>Обеспечение эффективности и доступности качественного дополнительного образования в организациях дополнительного образования МО «Мирнинский район</a:t>
            </a:r>
            <a:r>
              <a:rPr lang="ru-RU" sz="1600" dirty="0" smtClean="0"/>
              <a:t>». Организация </a:t>
            </a:r>
            <a:r>
              <a:rPr lang="ru-RU" sz="1600" dirty="0"/>
              <a:t>качественного отдыха и оздоровления детей, обучающихся с 1 по 11 класс в каникулярный период</a:t>
            </a:r>
          </a:p>
          <a:p>
            <a:pPr marL="0" indent="0">
              <a:buNone/>
            </a:pPr>
            <a:r>
              <a:rPr lang="ru-RU" sz="1600" dirty="0"/>
              <a:t> </a:t>
            </a:r>
            <a:r>
              <a:rPr lang="ru-RU" sz="1600" b="1" u="sng" dirty="0" smtClean="0">
                <a:solidFill>
                  <a:schemeClr val="accent2">
                    <a:lumMod val="75000"/>
                  </a:schemeClr>
                </a:solidFill>
              </a:rPr>
              <a:t>ЗАДАЧИ</a:t>
            </a:r>
            <a:r>
              <a:rPr lang="ru-RU" sz="1600" b="1" u="sng" dirty="0">
                <a:solidFill>
                  <a:schemeClr val="accent2">
                    <a:lumMod val="75000"/>
                  </a:schemeClr>
                </a:solidFill>
              </a:rPr>
              <a:t>: </a:t>
            </a:r>
            <a:endParaRPr lang="ru-RU" sz="1600" dirty="0">
              <a:solidFill>
                <a:schemeClr val="accent2">
                  <a:lumMod val="75000"/>
                </a:schemeClr>
              </a:solidFill>
            </a:endParaRPr>
          </a:p>
          <a:p>
            <a:pPr algn="just">
              <a:lnSpc>
                <a:spcPct val="70000"/>
              </a:lnSpc>
              <a:buClr>
                <a:srgbClr val="C00000"/>
              </a:buClr>
              <a:buFont typeface="Wingdings" panose="05000000000000000000" pitchFamily="2" charset="2"/>
              <a:buChar char="ü"/>
              <a:tabLst>
                <a:tab pos="270510" algn="l"/>
                <a:tab pos="630555" algn="l"/>
              </a:tabLst>
            </a:pPr>
            <a:r>
              <a:rPr lang="ru-RU" sz="1500" dirty="0"/>
              <a:t>Обеспечение и оказание качественной и доступной услуги по дополнительному образованию.</a:t>
            </a:r>
          </a:p>
          <a:p>
            <a:pPr algn="just">
              <a:lnSpc>
                <a:spcPct val="70000"/>
              </a:lnSpc>
              <a:buClr>
                <a:srgbClr val="C00000"/>
              </a:buClr>
              <a:buFont typeface="Wingdings" panose="05000000000000000000" pitchFamily="2" charset="2"/>
              <a:buChar char="ü"/>
              <a:tabLst>
                <a:tab pos="270510" algn="l"/>
                <a:tab pos="630555" algn="l"/>
              </a:tabLst>
            </a:pPr>
            <a:r>
              <a:rPr lang="ru-RU" sz="1500" dirty="0"/>
              <a:t>Совершенствование материально-технической базы для реализации современных образовательных программ и инновационных направлений, в том числе спортивной направленности.</a:t>
            </a:r>
          </a:p>
          <a:p>
            <a:pPr algn="just">
              <a:lnSpc>
                <a:spcPct val="70000"/>
              </a:lnSpc>
              <a:buClr>
                <a:srgbClr val="C00000"/>
              </a:buClr>
              <a:buFont typeface="Wingdings" panose="05000000000000000000" pitchFamily="2" charset="2"/>
              <a:buChar char="ü"/>
              <a:tabLst>
                <a:tab pos="270510" algn="l"/>
                <a:tab pos="630555" algn="l"/>
              </a:tabLst>
            </a:pPr>
            <a:r>
              <a:rPr lang="ru-RU" sz="1500" dirty="0"/>
              <a:t>Создание условий для повышения уровня физической подготовленности и спортивных результатов с учётом требований дополнительных образовательных программ по видам спорта.</a:t>
            </a:r>
          </a:p>
          <a:p>
            <a:pPr algn="just">
              <a:lnSpc>
                <a:spcPct val="70000"/>
              </a:lnSpc>
              <a:buClr>
                <a:srgbClr val="C00000"/>
              </a:buClr>
              <a:buFont typeface="Wingdings" panose="05000000000000000000" pitchFamily="2" charset="2"/>
              <a:buChar char="ü"/>
              <a:tabLst>
                <a:tab pos="270510" algn="l"/>
                <a:tab pos="630555" algn="l"/>
              </a:tabLst>
            </a:pPr>
            <a:r>
              <a:rPr lang="ru-RU" sz="1500" dirty="0"/>
              <a:t>Обеспечение комплексной безопасности, комфортных условий, эффективного и рациональное содержание имущества в учреждениях дополнительного образования.</a:t>
            </a:r>
          </a:p>
          <a:p>
            <a:pPr algn="just">
              <a:lnSpc>
                <a:spcPct val="70000"/>
              </a:lnSpc>
              <a:buClr>
                <a:srgbClr val="C00000"/>
              </a:buClr>
              <a:buFont typeface="Wingdings" panose="05000000000000000000" pitchFamily="2" charset="2"/>
              <a:buChar char="ü"/>
              <a:tabLst>
                <a:tab pos="270510" algn="l"/>
                <a:tab pos="630555" algn="l"/>
              </a:tabLst>
            </a:pPr>
            <a:r>
              <a:rPr lang="ru-RU" sz="1500" dirty="0"/>
              <a:t>Создание условий для организации качественного отдыха, оздоровления и занятости детей, обучающихся с 1 по 11 класс.</a:t>
            </a:r>
          </a:p>
          <a:p>
            <a:pPr marL="0" indent="0">
              <a:buNone/>
            </a:pP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ФИНАНСОВОЕ ОБЕСПЕЧЕНИЕ ПРОГРАММЫ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</a:rPr>
              <a:t>:                                              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</a:rPr>
              <a:t>тыс. руб.</a:t>
            </a:r>
            <a:endParaRPr lang="ru-RU" sz="20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3212525"/>
              </p:ext>
            </p:extLst>
          </p:nvPr>
        </p:nvGraphicFramePr>
        <p:xfrm>
          <a:off x="421352" y="4900952"/>
          <a:ext cx="8362429" cy="95820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{68D230F3-CF80-4859-8CE7-A43EE81993B5}</a:tableStyleId>
              </a:tblPr>
              <a:tblGrid>
                <a:gridCol w="317159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3396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45687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Источники финансирования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Отчет за </a:t>
                      </a:r>
                      <a:r>
                        <a:rPr lang="ru-RU" sz="1200" dirty="0" smtClean="0">
                          <a:effectLst/>
                        </a:rPr>
                        <a:t>2022 год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Уточненный  план </a:t>
                      </a:r>
                      <a:r>
                        <a:rPr lang="ru-RU" sz="1200" dirty="0">
                          <a:effectLst/>
                        </a:rPr>
                        <a:t>на </a:t>
                      </a:r>
                      <a:r>
                        <a:rPr lang="ru-RU" sz="1200" dirty="0" smtClean="0">
                          <a:effectLst/>
                        </a:rPr>
                        <a:t>2023 </a:t>
                      </a:r>
                      <a:r>
                        <a:rPr lang="ru-RU" sz="1200" dirty="0">
                          <a:effectLst/>
                        </a:rPr>
                        <a:t>г</a:t>
                      </a:r>
                      <a:r>
                        <a:rPr lang="ru-RU" sz="1200" dirty="0" smtClean="0">
                          <a:effectLst/>
                        </a:rPr>
                        <a:t>.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58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Государственный бюджет РС (Я)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519,9</a:t>
                      </a:r>
                      <a:endParaRPr lang="ru-RU" sz="1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432,0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09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Бюджет МО «Мирнинский район» РС (Я)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633</a:t>
                      </a:r>
                      <a:r>
                        <a:rPr lang="ru-RU" sz="12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547,8</a:t>
                      </a:r>
                      <a:endParaRPr lang="ru-RU" sz="1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798 743,15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694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ИТОГО: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 dirty="0" smtClean="0">
                          <a:effectLst/>
                        </a:rPr>
                        <a:t>634 067,7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 dirty="0" smtClean="0">
                          <a:effectLst/>
                        </a:rPr>
                        <a:t>799 175,15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8545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42900" y="101357"/>
            <a:ext cx="8475784" cy="804251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000" b="1" dirty="0" smtClean="0"/>
              <a:t>МУНИЦИПАЛЬНАЯ ПРОГРАММА «ДОСТУПНОЕ ДОПОЛНИТЕЛЬНОЕ ОБРАЗОВАНИЕ» НА 2019-2023 ГОДЫ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2901" y="905608"/>
            <a:ext cx="8475783" cy="595239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dirty="0" smtClean="0"/>
              <a:t> </a:t>
            </a:r>
            <a:r>
              <a:rPr lang="ru-RU" sz="1800" dirty="0" smtClean="0"/>
              <a:t>   В летний период 2022 года была организована работа летних оздоровительных учреждений на базе 26 образовательных организаций (14 лагерей с дневным пребыванием детей, 3 лагеря с дневным пребыванием детей с продленным режимом работы и 9 лагерей труда и отдыха) с общим охватом 3188 детей.</a:t>
            </a:r>
          </a:p>
          <a:p>
            <a:pPr marL="0" indent="0" algn="just">
              <a:buNone/>
            </a:pPr>
            <a:endParaRPr lang="ru-RU" sz="1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82" y="3179929"/>
            <a:ext cx="4285400" cy="3111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989" y="2096574"/>
            <a:ext cx="3961918" cy="29530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8257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42900" y="101357"/>
            <a:ext cx="8475784" cy="804251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000" b="1" dirty="0" smtClean="0"/>
              <a:t>МУНИЦИПАЛЬНАЯ ПРОГРАММА «ДОСТУПНОЕ ДОПОЛНИТЕЛЬНОЕ ОБРАЗОВАНИЕ» НА 2019-2023 ГОДЫ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2901" y="905608"/>
            <a:ext cx="8475783" cy="595239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dirty="0" smtClean="0"/>
              <a:t> </a:t>
            </a:r>
            <a:r>
              <a:rPr lang="ru-RU" sz="1800" dirty="0" smtClean="0"/>
              <a:t>   </a:t>
            </a:r>
            <a:endParaRPr lang="ru-RU" sz="18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91069" y="966171"/>
            <a:ext cx="881645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dirty="0" smtClean="0"/>
              <a:t>   В рамках </a:t>
            </a:r>
            <a:r>
              <a:rPr lang="ru-RU" dirty="0"/>
              <a:t>федерального проекта «Цифровая образовательная среда» в отчетном году в Мирнинском районе </a:t>
            </a:r>
            <a:r>
              <a:rPr lang="ru-RU" dirty="0" smtClean="0"/>
              <a:t>РС (Я) 08 </a:t>
            </a:r>
            <a:r>
              <a:rPr lang="ru-RU" dirty="0"/>
              <a:t>сентября 2022 года состоялось открытие центра цифрового образования детей «IT-куб». Это центр образования детей по программам, направленным на ускоренное, освоение актуальных и востребованных знаний, навыков и компетенций в сфере информационных технологий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897" y="2577316"/>
            <a:ext cx="5802739" cy="3646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38"/>
          <a:stretch/>
        </p:blipFill>
        <p:spPr>
          <a:xfrm>
            <a:off x="409433" y="3521122"/>
            <a:ext cx="2560308" cy="2886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14954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29047" y="3063761"/>
            <a:ext cx="6525795" cy="321871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Хор ДШ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77" y="773723"/>
            <a:ext cx="8124092" cy="5813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246796" y="210160"/>
            <a:ext cx="7131904" cy="1127125"/>
          </a:xfrm>
          <a:prstGeom prst="rect">
            <a:avLst/>
          </a:prstGeom>
          <a:ln>
            <a:headEnd/>
            <a:tailEnd/>
          </a:ln>
          <a:effectLst>
            <a:softEdge rad="1270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МУНИЦИПАЛЬНАЯ ПРОГРАММА</a:t>
            </a:r>
            <a:r>
              <a:rPr kumimoji="0" lang="ru-RU" altLang="ru-RU" sz="2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lang="ru-RU" sz="2000" b="1" dirty="0"/>
              <a:t>«ДОПОЛНИТЕЛЬНОЕ ОБРАЗОВАНИЕ В ДЕТСКИХ ШКОЛАХ ИСКУССТВ ПО ВИДАМ ИСКУССТВ НА 2019-2023 ГОДЫ»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7419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82600" y="242034"/>
            <a:ext cx="8424007" cy="804251"/>
          </a:xfrm>
          <a:effectLst>
            <a:softEdge rad="1270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000" b="1" dirty="0" smtClean="0"/>
              <a:t>МУНИЦИПАЛЬНАЯ ПРОГРАММА «</a:t>
            </a:r>
            <a:r>
              <a:rPr lang="ru-RU" sz="2000" b="1" dirty="0"/>
              <a:t>ДОПОЛНИТЕЛЬНОЕ ОБРАЗОВАНИЕ В ДЕТСКИХ ШКОЛАХ ИСКУССТВ ПО ВИДАМ ИСКУССТВ НА 2019-2023 ГОДЫ»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8301" y="1125414"/>
            <a:ext cx="8450384" cy="573258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b="1" u="sng" dirty="0" smtClean="0">
                <a:solidFill>
                  <a:schemeClr val="accent2">
                    <a:lumMod val="75000"/>
                  </a:schemeClr>
                </a:solidFill>
              </a:rPr>
              <a:t>ЦЕЛЬ</a:t>
            </a:r>
            <a:r>
              <a:rPr lang="ru-RU" sz="1700" b="1" u="sng" dirty="0">
                <a:solidFill>
                  <a:schemeClr val="accent2">
                    <a:lumMod val="75000"/>
                  </a:schemeClr>
                </a:solidFill>
              </a:rPr>
              <a:t>:</a:t>
            </a:r>
            <a:r>
              <a:rPr lang="ru-RU" sz="17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1600" dirty="0"/>
              <a:t>Создание условий для устойчивой системы дополнительного (в том числе предпрофессионального) образования в муниципальных учреждениях дополнительного образования в сфере искусств. </a:t>
            </a:r>
          </a:p>
          <a:p>
            <a:pPr marL="0" indent="0" algn="just">
              <a:buNone/>
            </a:pPr>
            <a:r>
              <a:rPr lang="ru-RU" dirty="0" smtClean="0"/>
              <a:t> </a:t>
            </a:r>
            <a:r>
              <a:rPr lang="ru-RU" b="1" u="sng" dirty="0" smtClean="0">
                <a:solidFill>
                  <a:schemeClr val="accent2">
                    <a:lumMod val="75000"/>
                  </a:schemeClr>
                </a:solidFill>
              </a:rPr>
              <a:t>ЗАДАЧИ</a:t>
            </a:r>
            <a:r>
              <a:rPr lang="ru-RU" b="1" u="sng" dirty="0">
                <a:solidFill>
                  <a:schemeClr val="accent2">
                    <a:lumMod val="75000"/>
                  </a:schemeClr>
                </a:solidFill>
              </a:rPr>
              <a:t>: 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  <a:p>
            <a:pPr lvl="0"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500" dirty="0"/>
              <a:t>Обеспечение доступного дополнительного образования по видам искусств.</a:t>
            </a:r>
          </a:p>
          <a:p>
            <a:pPr lvl="0"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500" dirty="0"/>
              <a:t>Создание условий для дальнейшего развития творческого потенциала учащихся и преподавателей.</a:t>
            </a:r>
          </a:p>
          <a:p>
            <a:pPr lvl="0"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500" dirty="0"/>
              <a:t>Улучшение материально-технической базы, обновление парка музыкальных инструментов, иного оборудования для организации образовательно-воспитательного процесса.</a:t>
            </a:r>
          </a:p>
          <a:p>
            <a:pPr lvl="0"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500" dirty="0"/>
              <a:t>Обеспечение комплексной безопасности, комфортных условий, эффективного и рационального содержания имущества в муниципальных учреждениях дополнительного образования в сфере искусств.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</a:rPr>
              <a:t>ФИНАНСОВОЕ 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ОБЕСПЕЧЕНИЕ ПРОГРАММЫ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</a:rPr>
              <a:t>:                                              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</a:rPr>
              <a:t>тыс. руб.</a:t>
            </a:r>
            <a:endParaRPr lang="ru-RU" sz="1400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8355464"/>
              </p:ext>
            </p:extLst>
          </p:nvPr>
        </p:nvGraphicFramePr>
        <p:xfrm>
          <a:off x="563100" y="4582323"/>
          <a:ext cx="8146790" cy="146819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{68D230F3-CF80-4859-8CE7-A43EE81993B5}</a:tableStyleId>
              </a:tblPr>
              <a:tblGrid>
                <a:gridCol w="334388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0145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40145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211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Источники финансирования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Отчет за </a:t>
                      </a:r>
                      <a:r>
                        <a:rPr lang="ru-RU" sz="1200" dirty="0" smtClean="0">
                          <a:effectLst/>
                        </a:rPr>
                        <a:t>2022 год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Уточненный план </a:t>
                      </a:r>
                      <a:r>
                        <a:rPr lang="ru-RU" sz="1200" dirty="0">
                          <a:effectLst/>
                        </a:rPr>
                        <a:t>на </a:t>
                      </a:r>
                      <a:r>
                        <a:rPr lang="ru-RU" sz="1200" dirty="0" smtClean="0">
                          <a:effectLst/>
                        </a:rPr>
                        <a:t>2023 г.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19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Федеральный бюджет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base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0,00</a:t>
                      </a:r>
                      <a:endParaRPr lang="ru-RU" sz="12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947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Государственный бюджет РС (Я)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base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300,9</a:t>
                      </a:r>
                      <a:endParaRPr lang="ru-RU" sz="12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288,00</a:t>
                      </a:r>
                      <a:endParaRPr lang="ru-RU" sz="1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809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Бюджет МО «Мирнинский район» РС (Я)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base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301 142,49</a:t>
                      </a:r>
                      <a:endParaRPr lang="ru-RU" sz="12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 b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326 019,00</a:t>
                      </a:r>
                      <a:endParaRPr lang="ru-RU" sz="1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794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ИТОГО: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301</a:t>
                      </a:r>
                      <a:r>
                        <a:rPr lang="ru-RU" sz="12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443,39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326 307,00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3662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62" y="865903"/>
            <a:ext cx="8801249" cy="574645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814" y="335803"/>
            <a:ext cx="7207251" cy="1046284"/>
          </a:xfrm>
          <a:effectLst>
            <a:softEdge rad="1270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ru-RU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МУНИЦИПАЛЬНАЯ ПРОГРАММА «</a:t>
            </a:r>
            <a:r>
              <a:rPr lang="ru-RU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ПСИХОЛОГО-ПЕДАГОГИЧЕСКОЕ </a:t>
            </a: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МЕДИКО-СОЦИАЛЬНОЕ СОПРОВОЖДЕНИЕ ОБРАЗОВАТЕЛЬНОГО </a:t>
            </a:r>
            <a:r>
              <a:rPr lang="ru-RU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ПРОЦЕССА» </a:t>
            </a:r>
            <a:r>
              <a:rPr lang="ru-RU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 </a:t>
            </a: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2019 - 2023 ГОДЫ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183474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30200" y="149470"/>
            <a:ext cx="8576407" cy="896816"/>
          </a:xfrm>
          <a:effectLst>
            <a:softEdge rad="1270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МУНИЦИПАЛЬНАЯ ПРОГРАММА «</a:t>
            </a: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ПСИХОЛОГО-ПЕДАГОГИЧЕСКОЕ И МЕДИКО-СОЦИАЛЬНОЕ СОПРОВОЖДЕНИЕ ОБРАЗОВАТЕЛЬНОГО ПРОЦЕССА» </a:t>
            </a: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 2019 - 2023 ГОДЫ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0201" y="1125414"/>
            <a:ext cx="8488484" cy="554324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b="1" u="sng" dirty="0" smtClean="0">
                <a:solidFill>
                  <a:schemeClr val="accent2">
                    <a:lumMod val="75000"/>
                  </a:schemeClr>
                </a:solidFill>
              </a:rPr>
              <a:t>ЦЕЛЬ</a:t>
            </a:r>
            <a:r>
              <a:rPr lang="ru-RU" sz="1700" b="1" u="sng" dirty="0">
                <a:solidFill>
                  <a:schemeClr val="accent2">
                    <a:lumMod val="75000"/>
                  </a:schemeClr>
                </a:solidFill>
              </a:rPr>
              <a:t>:</a:t>
            </a:r>
            <a:r>
              <a:rPr lang="ru-RU" sz="17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1800" dirty="0"/>
              <a:t>Обеспечение психолого-педагогического и социального сопровождения участников образовательного процесса МО «Мирнинский район» Республики Саха (Якутия</a:t>
            </a:r>
            <a:r>
              <a:rPr lang="ru-RU" sz="1800" dirty="0" smtClean="0"/>
              <a:t>).</a:t>
            </a:r>
          </a:p>
          <a:p>
            <a:pPr marL="0" indent="0" algn="just">
              <a:buNone/>
            </a:pPr>
            <a:r>
              <a:rPr lang="ru-RU" dirty="0" smtClean="0"/>
              <a:t> </a:t>
            </a:r>
            <a:r>
              <a:rPr lang="ru-RU" b="1" u="sng" dirty="0" smtClean="0">
                <a:solidFill>
                  <a:schemeClr val="accent2">
                    <a:lumMod val="75000"/>
                  </a:schemeClr>
                </a:solidFill>
              </a:rPr>
              <a:t>ЗАДАЧИ</a:t>
            </a:r>
            <a:r>
              <a:rPr lang="ru-RU" b="1" u="sng" dirty="0">
                <a:solidFill>
                  <a:schemeClr val="accent2">
                    <a:lumMod val="75000"/>
                  </a:schemeClr>
                </a:solidFill>
              </a:rPr>
              <a:t>: 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  <a:p>
            <a:pPr lvl="0" algn="just" fontAlgn="base" hangingPunct="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600" dirty="0"/>
              <a:t> </a:t>
            </a:r>
            <a:r>
              <a:rPr lang="ru-RU" sz="1500" dirty="0"/>
              <a:t>Обеспечение доступности и качества психолого-педагогических и медико - социальных услуг.</a:t>
            </a:r>
          </a:p>
          <a:p>
            <a:pPr lvl="0" algn="just" fontAlgn="base" hangingPunct="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500" dirty="0"/>
              <a:t>Профилактика социальной дезадаптации обучающихся образовательных организаций муниципального образования «Мирнинский район» Республики Саха (Якутия).</a:t>
            </a:r>
          </a:p>
          <a:p>
            <a:pPr lvl="0" algn="just" fontAlgn="base" hangingPunct="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500" dirty="0"/>
              <a:t>Совершенствование учебно-методического, кадрового обеспечения психолого-педагогического и медико-социального сопровождения участников образовательного процесса.</a:t>
            </a:r>
          </a:p>
          <a:p>
            <a:pPr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500" dirty="0"/>
              <a:t>Организация работы по выявлению и оказанию помощи обучающимся образовательных организаций, находящимся в социально-опасном положении, их родителям (законным представителям). </a:t>
            </a:r>
            <a:endParaRPr lang="ru-RU" sz="1500" dirty="0" smtClean="0"/>
          </a:p>
          <a:p>
            <a:pPr marL="0" indent="0">
              <a:buNone/>
            </a:pP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</a:rPr>
              <a:t>ФИНАНСОВОЕ 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ОБЕСПЕЧЕНИЕ ПРОГРАММЫ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</a:rPr>
              <a:t>:                                              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</a:rPr>
              <a:t>тыс. руб.</a:t>
            </a:r>
            <a:endParaRPr lang="ru-RU" sz="2000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8218472"/>
              </p:ext>
            </p:extLst>
          </p:nvPr>
        </p:nvGraphicFramePr>
        <p:xfrm>
          <a:off x="646843" y="4901490"/>
          <a:ext cx="8155411" cy="117817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{68D230F3-CF80-4859-8CE7-A43EE81993B5}</a:tableStyleId>
              </a:tblPr>
              <a:tblGrid>
                <a:gridCol w="329708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1363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4469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011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Источники финансирования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Отчет за </a:t>
                      </a:r>
                      <a:r>
                        <a:rPr lang="ru-RU" sz="1200" dirty="0" smtClean="0">
                          <a:effectLst/>
                        </a:rPr>
                        <a:t>2022 </a:t>
                      </a:r>
                      <a:r>
                        <a:rPr lang="ru-RU" sz="1200" dirty="0">
                          <a:effectLst/>
                        </a:rPr>
                        <a:t>год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Уточненный план </a:t>
                      </a:r>
                      <a:r>
                        <a:rPr lang="ru-RU" sz="1200" dirty="0">
                          <a:effectLst/>
                        </a:rPr>
                        <a:t>на </a:t>
                      </a:r>
                      <a:r>
                        <a:rPr lang="ru-RU" sz="1200" dirty="0" smtClean="0">
                          <a:effectLst/>
                        </a:rPr>
                        <a:t>2023 </a:t>
                      </a:r>
                      <a:r>
                        <a:rPr lang="ru-RU" sz="1200" dirty="0">
                          <a:effectLst/>
                        </a:rPr>
                        <a:t>г.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95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Государственный бюджет РС (Я)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 b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95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Бюджет МО «Мирнинский район» РС (Я)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43 091,4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 b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46</a:t>
                      </a:r>
                      <a:r>
                        <a:rPr lang="ru-RU" sz="1200" b="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522,54</a:t>
                      </a:r>
                      <a:endParaRPr lang="ru-RU" sz="1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78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ИТОГО: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 dirty="0" smtClean="0">
                          <a:effectLst/>
                        </a:rPr>
                        <a:t>43 091,4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46 522,54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527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63970" y="120092"/>
            <a:ext cx="8370597" cy="1094558"/>
          </a:xfrm>
          <a:prstGeom prst="rect">
            <a:avLst/>
          </a:prstGeom>
          <a:effectLst>
            <a:softEdge rad="1270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base" hangingPunct="0">
              <a:spcAft>
                <a:spcPts val="0"/>
              </a:spcAft>
              <a:tabLst>
                <a:tab pos="3933825" algn="l"/>
              </a:tabLst>
            </a:pPr>
            <a:r>
              <a:rPr lang="ru-RU" sz="2000" b="1" dirty="0" smtClean="0">
                <a:effectLst/>
                <a:cs typeface="Times New Roman" panose="02020603050405020304" pitchFamily="18" charset="0"/>
              </a:rPr>
              <a:t>МУНИЦИПАЛЬНАЯ ПРОГРАММА «</a:t>
            </a:r>
            <a:r>
              <a:rPr lang="ru-RU" sz="2000" b="1" dirty="0" smtClean="0">
                <a:cs typeface="Times New Roman" panose="02020603050405020304" pitchFamily="18" charset="0"/>
              </a:rPr>
              <a:t>ВОСПИТАНИЕ ЗДОРОВОГО ПОКОЛЕНИЯ НА ОСНОВЕ ДУХОВНО-НРАВСТВЕННЫХ ЦЕННОСТЕЙ, ГРАЖДАНСКО-ПАТРИОТИЧЕСКИХ ОРИЕНТИРОВ» НА 2019-2023 ГОДЫ</a:t>
            </a:r>
            <a:endParaRPr lang="ru-RU" sz="2000" dirty="0">
              <a:effectLst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6790" y="1304545"/>
            <a:ext cx="5612759" cy="3502927"/>
          </a:xfrm>
          <a:prstGeom prst="rect">
            <a:avLst/>
          </a:prstGeom>
        </p:spPr>
      </p:pic>
      <p:pic>
        <p:nvPicPr>
          <p:cNvPr id="5" name="Рисунок 4" descr="\\server\Общая папка\Кириченко Л.Ю\для брошюры Бюджет для граждан\Воспитание здорового поколения на основе духовно-нравственных ценностей, гражданско - патриотических ориентиров\Энергия добра-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2146" y="3969163"/>
            <a:ext cx="4638040" cy="232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\\server\Общая папка\Кириченко Л.Ю\для брошюры Бюджет для граждан\Воспитание здорового поколения на основе духовно-нравственных ценностей, гражданско - патриотических ориентиров\Энергия добра-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51" y="3969163"/>
            <a:ext cx="3644314" cy="2324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446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06400" y="242034"/>
            <a:ext cx="8500207" cy="804251"/>
          </a:xfrm>
          <a:effectLst>
            <a:softEdge rad="1270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000" b="1" dirty="0">
                <a:cs typeface="Times New Roman" panose="02020603050405020304" pitchFamily="18" charset="0"/>
              </a:rPr>
              <a:t>МУНИЦИПАЛЬНАЯ ПРОГРАММА «ВОСПИТАНИЕ ЗДОРОВОГО ПОКОЛЕНИЯ НА ОСНОВЕ ДУХОВНО-НРАВСТВЕННЫХ ЦЕННОСТЕЙ, ГРАЖДАНСКО-ПАТРИОТИЧЕСКИХ ОРИЕНТИРОВ» НА 2019-2023 ГОДЫ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6401" y="1125414"/>
            <a:ext cx="8412284" cy="559158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b="1" u="sng" dirty="0" smtClean="0">
                <a:solidFill>
                  <a:schemeClr val="accent2">
                    <a:lumMod val="75000"/>
                  </a:schemeClr>
                </a:solidFill>
              </a:rPr>
              <a:t>ЦЕЛЬ</a:t>
            </a:r>
            <a:r>
              <a:rPr lang="ru-RU" sz="1700" b="1" u="sng" dirty="0">
                <a:solidFill>
                  <a:schemeClr val="accent2">
                    <a:lumMod val="75000"/>
                  </a:schemeClr>
                </a:solidFill>
              </a:rPr>
              <a:t>:</a:t>
            </a:r>
            <a:r>
              <a:rPr lang="ru-RU" sz="17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1800" dirty="0"/>
              <a:t>Совершенствование системы физического и гражданско-патриотического воспитания обучающихся</a:t>
            </a:r>
            <a:r>
              <a:rPr lang="ru-RU" sz="1800" dirty="0" smtClean="0"/>
              <a:t>.</a:t>
            </a:r>
          </a:p>
          <a:p>
            <a:pPr marL="0" indent="0" algn="just">
              <a:buNone/>
            </a:pPr>
            <a:r>
              <a:rPr lang="ru-RU" b="1" u="sng" dirty="0" smtClean="0">
                <a:solidFill>
                  <a:schemeClr val="accent2">
                    <a:lumMod val="75000"/>
                  </a:schemeClr>
                </a:solidFill>
              </a:rPr>
              <a:t>ЗАДАЧИ</a:t>
            </a:r>
            <a:r>
              <a:rPr lang="ru-RU" b="1" u="sng" dirty="0">
                <a:solidFill>
                  <a:schemeClr val="accent2">
                    <a:lumMod val="75000"/>
                  </a:schemeClr>
                </a:solidFill>
              </a:rPr>
              <a:t>: 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  <a:p>
            <a:pPr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800" dirty="0"/>
              <a:t> </a:t>
            </a:r>
            <a:r>
              <a:rPr lang="ru-RU" sz="1600" dirty="0" smtClean="0"/>
              <a:t>Совершенствование </a:t>
            </a:r>
            <a:r>
              <a:rPr lang="ru-RU" sz="1600" dirty="0"/>
              <a:t>работы по гражданско-патриотическому и духовно-нравственному воспитанию обучающихся с учетом динамично меняющейся ситуации.</a:t>
            </a:r>
          </a:p>
          <a:p>
            <a:pPr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600" dirty="0"/>
              <a:t> </a:t>
            </a:r>
            <a:r>
              <a:rPr lang="ru-RU" sz="1600" dirty="0" smtClean="0"/>
              <a:t>Создание </a:t>
            </a:r>
            <a:r>
              <a:rPr lang="ru-RU" sz="1600" dirty="0"/>
              <a:t>условий для развития детского и волонтерского движений, являющихся эффективным инструментом гражданско-патриотического и духовно-нравственного воспитания.</a:t>
            </a:r>
          </a:p>
          <a:p>
            <a:pPr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600" dirty="0"/>
              <a:t> </a:t>
            </a:r>
            <a:r>
              <a:rPr lang="ru-RU" sz="1600" dirty="0" smtClean="0"/>
              <a:t>Формирование </a:t>
            </a:r>
            <a:r>
              <a:rPr lang="ru-RU" sz="1600" dirty="0"/>
              <a:t>навыков культуры здорового образа жизни, приобщение обучающихся к занятиям физической культурой и спортом.</a:t>
            </a:r>
          </a:p>
          <a:p>
            <a:pPr marL="0" lvl="0" indent="0">
              <a:buNone/>
            </a:pP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</a:rPr>
              <a:t>ФИНАНСОВОЕ 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ОБЕСПЕЧЕНИЕ ПРОГРАММЫ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</a:rPr>
              <a:t>:                                              </a:t>
            </a:r>
            <a:r>
              <a:rPr lang="ru-RU" sz="1400" b="1" dirty="0">
                <a:solidFill>
                  <a:srgbClr val="4BACC6">
                    <a:lumMod val="75000"/>
                  </a:srgbClr>
                </a:solidFill>
              </a:rPr>
              <a:t>тыс. руб.</a:t>
            </a:r>
            <a:endParaRPr lang="ru-RU" sz="2000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ru-RU" sz="2000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1035621"/>
              </p:ext>
            </p:extLst>
          </p:nvPr>
        </p:nvGraphicFramePr>
        <p:xfrm>
          <a:off x="443344" y="4491093"/>
          <a:ext cx="8368145" cy="1336639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{68D230F3-CF80-4859-8CE7-A43EE81993B5}</a:tableStyleId>
              </a:tblPr>
              <a:tblGrid>
                <a:gridCol w="424442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703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45335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211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Источники финансирования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Отчет за </a:t>
                      </a:r>
                      <a:r>
                        <a:rPr lang="ru-RU" sz="1400" dirty="0" smtClean="0">
                          <a:effectLst/>
                        </a:rPr>
                        <a:t>2022 </a:t>
                      </a:r>
                      <a:r>
                        <a:rPr lang="ru-RU" sz="1400" dirty="0">
                          <a:effectLst/>
                        </a:rPr>
                        <a:t>год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Уточненный план на </a:t>
                      </a:r>
                      <a:r>
                        <a:rPr lang="ru-RU" sz="1400" dirty="0" smtClean="0">
                          <a:effectLst/>
                        </a:rPr>
                        <a:t>2023 </a:t>
                      </a:r>
                      <a:r>
                        <a:rPr lang="ru-RU" sz="1400" dirty="0">
                          <a:effectLst/>
                        </a:rPr>
                        <a:t>г.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2399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/>
                        </a:rPr>
                        <a:t>Федеральный бюджет</a:t>
                      </a:r>
                      <a:endParaRPr lang="ru-RU" sz="14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ru-RU" sz="14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006,3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400" b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18 057,55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94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Бюджет МО «Мирнинский район» РС (Я)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ru-RU" sz="14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594,33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400" b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400" b="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073,0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794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ИТОГО</a:t>
                      </a:r>
                      <a:r>
                        <a:rPr lang="ru-RU" sz="1400" dirty="0">
                          <a:effectLst/>
                        </a:rPr>
                        <a:t>: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400" dirty="0" smtClean="0">
                          <a:effectLst/>
                        </a:rPr>
                        <a:t>7 600,63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19 130,55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4448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51" y="883083"/>
            <a:ext cx="8532440" cy="483049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Демографические показатели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857250"/>
            <a:ext cx="61156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Основные социально-экономические показатели</a:t>
            </a: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/>
          </p:nvPr>
        </p:nvGraphicFramePr>
        <p:xfrm>
          <a:off x="611560" y="1389029"/>
          <a:ext cx="8532441" cy="91440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019419">
                  <a:extLst>
                    <a:ext uri="{9D8B030D-6E8A-4147-A177-3AD203B41FA5}">
                      <a16:colId xmlns:a16="http://schemas.microsoft.com/office/drawing/2014/main" xmlns="" val="985535481"/>
                    </a:ext>
                  </a:extLst>
                </a:gridCol>
                <a:gridCol w="6513022">
                  <a:extLst>
                    <a:ext uri="{9D8B030D-6E8A-4147-A177-3AD203B41FA5}">
                      <a16:colId xmlns:a16="http://schemas.microsoft.com/office/drawing/2014/main" xmlns="" val="191536471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algn="ctr"/>
                      <a:endParaRPr lang="ru-RU" sz="1800" b="0" dirty="0" smtClean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endParaRPr lang="ru-RU" sz="1800" b="0" dirty="0" smtClean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ru-RU" sz="1800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Наименование</a:t>
                      </a:r>
                      <a:endParaRPr lang="ru-RU" sz="1800" b="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Значение</a:t>
                      </a:r>
                      <a:endParaRPr lang="ru-RU" sz="1800" b="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T w="12700" cmpd="sng"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4209553958"/>
                  </a:ext>
                </a:extLst>
              </a:tr>
            </a:tbl>
          </a:graphicData>
        </a:graphic>
      </p:graphicFrame>
      <p:sp>
        <p:nvSpPr>
          <p:cNvPr id="75" name="TextBox 74"/>
          <p:cNvSpPr txBox="1"/>
          <p:nvPr/>
        </p:nvSpPr>
        <p:spPr>
          <a:xfrm>
            <a:off x="2950574" y="1754403"/>
            <a:ext cx="7583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rgbClr val="223C5C"/>
                </a:solidFill>
              </a:rPr>
              <a:t>2020</a:t>
            </a:r>
            <a:endParaRPr lang="ru-RU" sz="1500" b="1" dirty="0">
              <a:solidFill>
                <a:srgbClr val="223C5C"/>
              </a:solidFill>
            </a:endParaRPr>
          </a:p>
          <a:p>
            <a:pPr algn="ctr"/>
            <a:r>
              <a:rPr lang="ru-RU" sz="1500" b="1" dirty="0">
                <a:solidFill>
                  <a:srgbClr val="223C5C"/>
                </a:solidFill>
              </a:rPr>
              <a:t>отчет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4045650" y="1757023"/>
            <a:ext cx="7643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>
                <a:solidFill>
                  <a:srgbClr val="223C5C"/>
                </a:solidFill>
              </a:rPr>
              <a:t>202</a:t>
            </a:r>
            <a:r>
              <a:rPr lang="en-US" sz="1500" b="1" dirty="0">
                <a:solidFill>
                  <a:srgbClr val="223C5C"/>
                </a:solidFill>
              </a:rPr>
              <a:t>1</a:t>
            </a:r>
            <a:endParaRPr lang="ru-RU" sz="1500" b="1" dirty="0">
              <a:solidFill>
                <a:srgbClr val="223C5C"/>
              </a:solidFill>
            </a:endParaRPr>
          </a:p>
          <a:p>
            <a:pPr algn="ctr"/>
            <a:r>
              <a:rPr lang="ru-RU" sz="1500" b="1" dirty="0">
                <a:solidFill>
                  <a:srgbClr val="223C5C"/>
                </a:solidFill>
              </a:rPr>
              <a:t>отчет</a:t>
            </a:r>
          </a:p>
        </p:txBody>
      </p:sp>
      <p:grpSp>
        <p:nvGrpSpPr>
          <p:cNvPr id="62" name="Группа 61"/>
          <p:cNvGrpSpPr/>
          <p:nvPr/>
        </p:nvGrpSpPr>
        <p:grpSpPr>
          <a:xfrm>
            <a:off x="524596" y="3430011"/>
            <a:ext cx="8532440" cy="1419154"/>
            <a:chOff x="1428780" y="766422"/>
            <a:chExt cx="6688394" cy="1419154"/>
          </a:xfrm>
        </p:grpSpPr>
        <p:graphicFrame>
          <p:nvGraphicFramePr>
            <p:cNvPr id="64" name="Диаграмма 63"/>
            <p:cNvGraphicFramePr/>
            <p:nvPr>
              <p:extLst>
                <p:ext uri="{D42A27DB-BD31-4B8C-83A1-F6EECF244321}">
                  <p14:modId xmlns:p14="http://schemas.microsoft.com/office/powerpoint/2010/main" val="779365182"/>
                </p:ext>
              </p:extLst>
            </p:nvPr>
          </p:nvGraphicFramePr>
          <p:xfrm>
            <a:off x="3030167" y="766422"/>
            <a:ext cx="5087007" cy="141915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68" name="TextBox 67"/>
            <p:cNvSpPr txBox="1"/>
            <p:nvPr/>
          </p:nvSpPr>
          <p:spPr>
            <a:xfrm>
              <a:off x="1428780" y="985247"/>
              <a:ext cx="155450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Естественное движение населения,</a:t>
              </a:r>
            </a:p>
            <a:p>
              <a:pPr algn="r"/>
              <a:r>
                <a:rPr lang="ru-RU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чел.</a:t>
              </a:r>
            </a:p>
          </p:txBody>
        </p:sp>
      </p:grpSp>
      <p:grpSp>
        <p:nvGrpSpPr>
          <p:cNvPr id="50" name="Группа 49"/>
          <p:cNvGrpSpPr/>
          <p:nvPr/>
        </p:nvGrpSpPr>
        <p:grpSpPr>
          <a:xfrm>
            <a:off x="544342" y="2240863"/>
            <a:ext cx="8510663" cy="1310077"/>
            <a:chOff x="1385548" y="1006342"/>
            <a:chExt cx="6059973" cy="1310078"/>
          </a:xfrm>
        </p:grpSpPr>
        <p:graphicFrame>
          <p:nvGraphicFramePr>
            <p:cNvPr id="52" name="Диаграмма 51"/>
            <p:cNvGraphicFramePr/>
            <p:nvPr>
              <p:extLst>
                <p:ext uri="{D42A27DB-BD31-4B8C-83A1-F6EECF244321}">
                  <p14:modId xmlns:p14="http://schemas.microsoft.com/office/powerpoint/2010/main" val="3016499839"/>
                </p:ext>
              </p:extLst>
            </p:nvPr>
          </p:nvGraphicFramePr>
          <p:xfrm>
            <a:off x="2861083" y="1006342"/>
            <a:ext cx="4584438" cy="112490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pSp>
          <p:nvGrpSpPr>
            <p:cNvPr id="54" name="Группа 53"/>
            <p:cNvGrpSpPr/>
            <p:nvPr/>
          </p:nvGrpSpPr>
          <p:grpSpPr>
            <a:xfrm>
              <a:off x="1385548" y="1057083"/>
              <a:ext cx="4626121" cy="1259337"/>
              <a:chOff x="1385548" y="696678"/>
              <a:chExt cx="4626121" cy="1259337"/>
            </a:xfrm>
          </p:grpSpPr>
          <p:sp>
            <p:nvSpPr>
              <p:cNvPr id="56" name="TextBox 55"/>
              <p:cNvSpPr txBox="1"/>
              <p:nvPr/>
            </p:nvSpPr>
            <p:spPr>
              <a:xfrm>
                <a:off x="1385548" y="755684"/>
                <a:ext cx="1448794" cy="1200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ru-RU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Среднегодовая численность населения,</a:t>
                </a:r>
              </a:p>
              <a:p>
                <a:pPr algn="r"/>
                <a:r>
                  <a:rPr lang="ru-RU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чел.</a:t>
                </a: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 rot="20616124">
                <a:off x="5465436" y="791687"/>
                <a:ext cx="54623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ru-RU" sz="1200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 rot="1566724">
                <a:off x="4482831" y="696678"/>
                <a:ext cx="49379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>
                  <a:buFontTx/>
                  <a:buChar char="-"/>
                </a:pPr>
                <a:r>
                  <a:rPr lang="ru-RU" sz="1200" dirty="0" smtClean="0">
                    <a:solidFill>
                      <a:srgbClr val="FF0000"/>
                    </a:solidFill>
                  </a:rPr>
                  <a:t>809</a:t>
                </a:r>
              </a:p>
            </p:txBody>
          </p:sp>
        </p:grpSp>
      </p:grpSp>
      <p:grpSp>
        <p:nvGrpSpPr>
          <p:cNvPr id="92" name="Группа 91"/>
          <p:cNvGrpSpPr/>
          <p:nvPr/>
        </p:nvGrpSpPr>
        <p:grpSpPr>
          <a:xfrm>
            <a:off x="611560" y="4761469"/>
            <a:ext cx="8407565" cy="1418407"/>
            <a:chOff x="1499096" y="1010674"/>
            <a:chExt cx="6642839" cy="1320702"/>
          </a:xfrm>
        </p:grpSpPr>
        <p:graphicFrame>
          <p:nvGraphicFramePr>
            <p:cNvPr id="94" name="Диаграмма 93"/>
            <p:cNvGraphicFramePr/>
            <p:nvPr>
              <p:extLst>
                <p:ext uri="{D42A27DB-BD31-4B8C-83A1-F6EECF244321}">
                  <p14:modId xmlns:p14="http://schemas.microsoft.com/office/powerpoint/2010/main" val="3122957244"/>
                </p:ext>
              </p:extLst>
            </p:nvPr>
          </p:nvGraphicFramePr>
          <p:xfrm>
            <a:off x="3001818" y="1010674"/>
            <a:ext cx="5140117" cy="132070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pSp>
          <p:nvGrpSpPr>
            <p:cNvPr id="96" name="Группа 95"/>
            <p:cNvGrpSpPr/>
            <p:nvPr/>
          </p:nvGrpSpPr>
          <p:grpSpPr>
            <a:xfrm>
              <a:off x="1499096" y="1084425"/>
              <a:ext cx="3991117" cy="933078"/>
              <a:chOff x="1499096" y="724020"/>
              <a:chExt cx="3991117" cy="933078"/>
            </a:xfrm>
          </p:grpSpPr>
          <p:sp>
            <p:nvSpPr>
              <p:cNvPr id="98" name="TextBox 97"/>
              <p:cNvSpPr txBox="1"/>
              <p:nvPr/>
            </p:nvSpPr>
            <p:spPr>
              <a:xfrm>
                <a:off x="1499096" y="797370"/>
                <a:ext cx="1507631" cy="8597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ru-RU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Миграция населения,</a:t>
                </a:r>
              </a:p>
              <a:p>
                <a:pPr algn="r"/>
                <a:r>
                  <a:rPr lang="ru-RU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чел.</a:t>
                </a:r>
              </a:p>
            </p:txBody>
          </p:sp>
          <p:sp>
            <p:nvSpPr>
              <p:cNvPr id="99" name="TextBox 98"/>
              <p:cNvSpPr txBox="1"/>
              <p:nvPr/>
            </p:nvSpPr>
            <p:spPr>
              <a:xfrm rot="2164240">
                <a:off x="4995558" y="724020"/>
                <a:ext cx="494655" cy="2579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200" dirty="0" smtClean="0">
                    <a:solidFill>
                      <a:srgbClr val="00B050"/>
                    </a:solidFill>
                  </a:rPr>
                  <a:t>- 1017</a:t>
                </a:r>
                <a:endParaRPr lang="ru-RU" sz="1200" dirty="0">
                  <a:solidFill>
                    <a:srgbClr val="00B050"/>
                  </a:solidFill>
                </a:endParaRPr>
              </a:p>
            </p:txBody>
          </p:sp>
        </p:grpSp>
      </p:grpSp>
      <p:sp>
        <p:nvSpPr>
          <p:cNvPr id="47" name="TextBox 46"/>
          <p:cNvSpPr txBox="1"/>
          <p:nvPr/>
        </p:nvSpPr>
        <p:spPr>
          <a:xfrm>
            <a:off x="6622507" y="1755095"/>
            <a:ext cx="11247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>
                <a:solidFill>
                  <a:srgbClr val="223C5C"/>
                </a:solidFill>
              </a:rPr>
              <a:t>2023</a:t>
            </a:r>
            <a:r>
              <a:rPr lang="en-US" sz="1500" b="1" dirty="0">
                <a:solidFill>
                  <a:srgbClr val="223C5C"/>
                </a:solidFill>
              </a:rPr>
              <a:t>-2025</a:t>
            </a:r>
            <a:endParaRPr lang="ru-RU" sz="1500" b="1" dirty="0">
              <a:solidFill>
                <a:srgbClr val="223C5C"/>
              </a:solidFill>
            </a:endParaRPr>
          </a:p>
          <a:p>
            <a:pPr algn="ctr"/>
            <a:r>
              <a:rPr lang="ru-RU" sz="1500" b="1" dirty="0">
                <a:solidFill>
                  <a:srgbClr val="223C5C"/>
                </a:solidFill>
              </a:rPr>
              <a:t>прогноз</a:t>
            </a:r>
          </a:p>
        </p:txBody>
      </p:sp>
      <p:sp>
        <p:nvSpPr>
          <p:cNvPr id="59" name="TextBox 58"/>
          <p:cNvSpPr txBox="1"/>
          <p:nvPr/>
        </p:nvSpPr>
        <p:spPr>
          <a:xfrm rot="1404200">
            <a:off x="3681173" y="3748647"/>
            <a:ext cx="7671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C00000"/>
                </a:solidFill>
              </a:rPr>
              <a:t>-237</a:t>
            </a:r>
          </a:p>
        </p:txBody>
      </p:sp>
      <p:sp>
        <p:nvSpPr>
          <p:cNvPr id="60" name="TextBox 59"/>
          <p:cNvSpPr txBox="1"/>
          <p:nvPr/>
        </p:nvSpPr>
        <p:spPr>
          <a:xfrm rot="21082034">
            <a:off x="4892491" y="3754279"/>
            <a:ext cx="7671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00B050"/>
                </a:solidFill>
              </a:rPr>
              <a:t>+ </a:t>
            </a:r>
            <a:r>
              <a:rPr lang="ru-RU" sz="1200" dirty="0" smtClean="0">
                <a:solidFill>
                  <a:srgbClr val="00B050"/>
                </a:solidFill>
              </a:rPr>
              <a:t>253</a:t>
            </a:r>
            <a:endParaRPr lang="ru-RU" sz="1200" dirty="0">
              <a:solidFill>
                <a:srgbClr val="00B05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 rot="20150810">
            <a:off x="3360528" y="5177147"/>
            <a:ext cx="5943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00B050"/>
                </a:solidFill>
              </a:rPr>
              <a:t>+1102</a:t>
            </a:r>
          </a:p>
        </p:txBody>
      </p:sp>
      <p:sp>
        <p:nvSpPr>
          <p:cNvPr id="31" name="TextBox 30"/>
          <p:cNvSpPr txBox="1"/>
          <p:nvPr/>
        </p:nvSpPr>
        <p:spPr>
          <a:xfrm rot="20218931">
            <a:off x="3719245" y="2184389"/>
            <a:ext cx="7671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00B050"/>
                </a:solidFill>
              </a:rPr>
              <a:t>+141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244099" y="932291"/>
            <a:ext cx="104567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/>
              <a:t>Слайд 2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960982" y="1708665"/>
            <a:ext cx="9423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>
                <a:solidFill>
                  <a:schemeClr val="accent1"/>
                </a:solidFill>
              </a:rPr>
              <a:t>2027 прогноз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378767" y="1774139"/>
            <a:ext cx="9140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>
                <a:solidFill>
                  <a:srgbClr val="223C5C"/>
                </a:solidFill>
              </a:rPr>
              <a:t>202</a:t>
            </a:r>
            <a:r>
              <a:rPr lang="en-US" sz="1500" b="1" dirty="0">
                <a:solidFill>
                  <a:srgbClr val="223C5C"/>
                </a:solidFill>
              </a:rPr>
              <a:t>2</a:t>
            </a:r>
            <a:r>
              <a:rPr lang="ru-RU" sz="1500" b="1" dirty="0">
                <a:solidFill>
                  <a:srgbClr val="223C5C"/>
                </a:solidFill>
              </a:rPr>
              <a:t> </a:t>
            </a:r>
            <a:r>
              <a:rPr lang="ru-RU" sz="1500" b="1" dirty="0" smtClean="0">
                <a:solidFill>
                  <a:srgbClr val="223C5C"/>
                </a:solidFill>
              </a:rPr>
              <a:t>отчет</a:t>
            </a:r>
            <a:r>
              <a:rPr lang="en-US" sz="1500" b="1" dirty="0" smtClean="0">
                <a:solidFill>
                  <a:srgbClr val="223C5C"/>
                </a:solidFill>
              </a:rPr>
              <a:t> </a:t>
            </a:r>
            <a:endParaRPr lang="ru-RU" sz="1500" b="1" dirty="0">
              <a:solidFill>
                <a:srgbClr val="223C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28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Фото Культур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912814"/>
            <a:ext cx="8521948" cy="5640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6"/>
          <p:cNvSpPr>
            <a:spLocks noGrp="1"/>
          </p:cNvSpPr>
          <p:nvPr>
            <p:ph type="title"/>
          </p:nvPr>
        </p:nvSpPr>
        <p:spPr>
          <a:xfrm>
            <a:off x="385244" y="100686"/>
            <a:ext cx="8212845" cy="1095374"/>
          </a:xfrm>
          <a:prstGeom prst="rect">
            <a:avLst/>
          </a:prstGeom>
          <a:effectLst>
            <a:softEdge rad="1270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base" hangingPunct="0">
              <a:spcAft>
                <a:spcPts val="0"/>
              </a:spcAft>
              <a:tabLst>
                <a:tab pos="3933825" algn="l"/>
              </a:tabLst>
            </a:pPr>
            <a:r>
              <a:rPr lang="ru-RU" sz="2000" b="1" dirty="0" smtClean="0">
                <a:effectLst/>
                <a:cs typeface="Times New Roman" panose="02020603050405020304" pitchFamily="18" charset="0"/>
              </a:rPr>
              <a:t>МУНИЦИПАЛЬНАЯ ПРОГРАММА «РАЗВИТИЕ КУЛЬТУРЫ И АРХИВНОГО ДЕЛА» НА 2019-2023 ГОДЫ</a:t>
            </a:r>
            <a:endParaRPr lang="ru-RU" sz="20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52698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93701" y="166534"/>
            <a:ext cx="8512906" cy="697766"/>
          </a:xfrm>
          <a:effectLst>
            <a:softEdge rad="1270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000" b="1" i="1" dirty="0"/>
              <a:t>МУНИЦИПАЛЬНАЯ ПРОГРАММА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b="1" dirty="0"/>
              <a:t>«РАЗВИТИЕ КУЛЬТУРЫ И АРХИВНОГО ДЕЛА НА 2019-2023 ГОДЫ»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3701" y="939801"/>
            <a:ext cx="8424984" cy="526703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900" b="1" u="sng" dirty="0" smtClean="0">
                <a:solidFill>
                  <a:schemeClr val="accent2">
                    <a:lumMod val="75000"/>
                  </a:schemeClr>
                </a:solidFill>
              </a:rPr>
              <a:t>ЦЕЛЬ</a:t>
            </a:r>
            <a:r>
              <a:rPr lang="ru-RU" sz="1900" b="1" u="sng" dirty="0">
                <a:solidFill>
                  <a:schemeClr val="accent2">
                    <a:lumMod val="75000"/>
                  </a:schemeClr>
                </a:solidFill>
              </a:rPr>
              <a:t>:</a:t>
            </a:r>
            <a:r>
              <a:rPr lang="ru-RU" sz="19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1400" dirty="0"/>
              <a:t>Создание условий для сохранения культурного потенциала и культурного наследия района, обеспечение преемственности развития культуры наряду с поддержкой многообразия культурной жизни, культурных инноваций, обеспечение сохранности и пополнение архивного фонда района. </a:t>
            </a:r>
          </a:p>
          <a:p>
            <a:pPr marL="0" indent="0" algn="just">
              <a:buNone/>
            </a:pPr>
            <a:r>
              <a:rPr lang="ru-RU" sz="1600" dirty="0" smtClean="0"/>
              <a:t> </a:t>
            </a:r>
            <a:r>
              <a:rPr lang="ru-RU" sz="1900" b="1" u="sng" dirty="0" smtClean="0">
                <a:solidFill>
                  <a:schemeClr val="accent2">
                    <a:lumMod val="75000"/>
                  </a:schemeClr>
                </a:solidFill>
              </a:rPr>
              <a:t>ЗАДАЧИ</a:t>
            </a:r>
            <a:r>
              <a:rPr lang="ru-RU" sz="1900" b="1" u="sng" dirty="0">
                <a:solidFill>
                  <a:schemeClr val="accent2">
                    <a:lumMod val="75000"/>
                  </a:schemeClr>
                </a:solidFill>
              </a:rPr>
              <a:t>: </a:t>
            </a:r>
            <a:endParaRPr lang="ru-RU" sz="1900" dirty="0">
              <a:solidFill>
                <a:schemeClr val="accent2">
                  <a:lumMod val="75000"/>
                </a:schemeClr>
              </a:solidFill>
            </a:endParaRPr>
          </a:p>
          <a:p>
            <a:pPr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600" dirty="0"/>
              <a:t> </a:t>
            </a:r>
            <a:r>
              <a:rPr lang="ru-RU" sz="1400" dirty="0" smtClean="0"/>
              <a:t>Обеспечение </a:t>
            </a:r>
            <a:r>
              <a:rPr lang="ru-RU" sz="1400" dirty="0"/>
              <a:t>деятельности МКУ «Межпоселенческое управление культуры» МО «Мирнинский район» РС (Я).</a:t>
            </a:r>
          </a:p>
          <a:p>
            <a:pPr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400" dirty="0" smtClean="0"/>
              <a:t>Организация </a:t>
            </a:r>
            <a:r>
              <a:rPr lang="ru-RU" sz="1400" dirty="0"/>
              <a:t>хранения, комплектования, учета и использования архивных документов.</a:t>
            </a:r>
          </a:p>
          <a:p>
            <a:pPr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400" dirty="0" smtClean="0"/>
              <a:t>Создание </a:t>
            </a:r>
            <a:r>
              <a:rPr lang="ru-RU" sz="1400" dirty="0"/>
              <a:t>условий для сохранения и развития культуры в поселениях Мирнинского района.</a:t>
            </a:r>
          </a:p>
          <a:p>
            <a:pPr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400" dirty="0" smtClean="0"/>
              <a:t>Обеспечение </a:t>
            </a:r>
            <a:r>
              <a:rPr lang="ru-RU" sz="1400" dirty="0"/>
              <a:t>единого культурного пространства района, создание условий для диалога культур.</a:t>
            </a:r>
          </a:p>
          <a:p>
            <a:pPr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400" dirty="0" smtClean="0"/>
              <a:t>Сохранение </a:t>
            </a:r>
            <a:r>
              <a:rPr lang="ru-RU" sz="1400" dirty="0"/>
              <a:t>культурного потенциала и культурного наследия района.</a:t>
            </a:r>
          </a:p>
          <a:p>
            <a:pPr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400" dirty="0" smtClean="0"/>
              <a:t>Обеспечение </a:t>
            </a:r>
            <a:r>
              <a:rPr lang="ru-RU" sz="1400" dirty="0"/>
              <a:t>эффективной охраны недвижимых памятников истории и культуры, в том числе их выявление, учет, реставрацию, введение в научный и культурный оборот, а также использование их как объектов культурного наследия и как недвижимого имущества.</a:t>
            </a:r>
          </a:p>
          <a:p>
            <a:pPr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400" dirty="0" smtClean="0"/>
              <a:t>Развитие </a:t>
            </a:r>
            <a:r>
              <a:rPr lang="ru-RU" sz="1400" dirty="0"/>
              <a:t>системы непрерывного образования и переподготовки кадров в области культуры и искусства.</a:t>
            </a:r>
          </a:p>
          <a:p>
            <a:pPr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400" dirty="0" smtClean="0"/>
              <a:t>Совершенствование </a:t>
            </a:r>
            <a:r>
              <a:rPr lang="ru-RU" sz="1400" dirty="0"/>
              <a:t>системы выявления, поддержки и развития одаренных детей.</a:t>
            </a:r>
          </a:p>
          <a:p>
            <a:pPr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400" dirty="0" smtClean="0"/>
              <a:t>Улучшение </a:t>
            </a:r>
            <a:r>
              <a:rPr lang="ru-RU" sz="1400" dirty="0"/>
              <a:t>состояния материально-технической базы учреждений культуры и мест проведения (комплексов) культурно-массовых мероприятий.</a:t>
            </a:r>
          </a:p>
          <a:p>
            <a:pPr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400" dirty="0" smtClean="0"/>
              <a:t>Сохранение </a:t>
            </a:r>
            <a:r>
              <a:rPr lang="ru-RU" sz="1400" dirty="0"/>
              <a:t>и развитие различных форм досуговой деятельности и любительских объединений.</a:t>
            </a:r>
          </a:p>
          <a:p>
            <a:pPr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400" dirty="0" smtClean="0"/>
              <a:t>Сохранение </a:t>
            </a:r>
            <a:r>
              <a:rPr lang="ru-RU" sz="1400" dirty="0"/>
              <a:t>и развитие художественного и декоративно-прикладного искусства</a:t>
            </a:r>
            <a:r>
              <a:rPr lang="ru-RU" sz="1400" dirty="0" smtClean="0"/>
              <a:t>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424953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69900" y="242034"/>
            <a:ext cx="8436707" cy="804251"/>
          </a:xfrm>
          <a:effectLst>
            <a:softEdge rad="1270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000" b="1" i="1" dirty="0"/>
              <a:t>МУНИЦИПАЛЬНАЯ ПРОГРАММА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b="1" dirty="0"/>
              <a:t>«РАЗВИТИЕ КУЛЬТУРЫ И АРХИВНОГО ДЕЛА НА 2019-2023 ГОДЫ»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9901" y="1125414"/>
            <a:ext cx="8436706" cy="5732585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</a:rPr>
              <a:t>ФИНАНСОВОЕ ОБЕСПЕЧЕНИЕ ПРОГРАММЫ:                                    </a:t>
            </a:r>
          </a:p>
          <a:p>
            <a:pPr marL="0" lvl="0" indent="0">
              <a:buNone/>
            </a:pPr>
            <a:r>
              <a:rPr lang="ru-RU" sz="1400" b="1" dirty="0" smtClean="0">
                <a:solidFill>
                  <a:srgbClr val="4BACC6">
                    <a:lumMod val="75000"/>
                  </a:srgbClr>
                </a:solidFill>
              </a:rPr>
              <a:t>                                                                                                                                                                                          тыс</a:t>
            </a:r>
            <a:r>
              <a:rPr lang="ru-RU" sz="1400" b="1" dirty="0">
                <a:solidFill>
                  <a:srgbClr val="4BACC6">
                    <a:lumMod val="75000"/>
                  </a:srgbClr>
                </a:solidFill>
              </a:rPr>
              <a:t>. руб.</a:t>
            </a:r>
            <a:endParaRPr lang="ru-RU" sz="2000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ru-RU" sz="20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3477583"/>
              </p:ext>
            </p:extLst>
          </p:nvPr>
        </p:nvGraphicFramePr>
        <p:xfrm>
          <a:off x="469900" y="1736436"/>
          <a:ext cx="8387773" cy="1343511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{68D230F3-CF80-4859-8CE7-A43EE81993B5}</a:tableStyleId>
              </a:tblPr>
              <a:tblGrid>
                <a:gridCol w="367722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9221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1832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565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Источники финансирования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Отчет за </a:t>
                      </a:r>
                      <a:r>
                        <a:rPr lang="ru-RU" sz="1400" b="1" dirty="0" smtClean="0">
                          <a:effectLst/>
                        </a:rPr>
                        <a:t>2022 </a:t>
                      </a:r>
                      <a:r>
                        <a:rPr lang="ru-RU" sz="1400" b="1" dirty="0">
                          <a:effectLst/>
                        </a:rPr>
                        <a:t>год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Уточненный план </a:t>
                      </a:r>
                      <a:r>
                        <a:rPr lang="ru-RU" sz="1400" b="1" dirty="0">
                          <a:effectLst/>
                        </a:rPr>
                        <a:t>на </a:t>
                      </a:r>
                      <a:r>
                        <a:rPr lang="ru-RU" sz="1400" b="1" dirty="0" smtClean="0">
                          <a:effectLst/>
                        </a:rPr>
                        <a:t>2023 </a:t>
                      </a:r>
                      <a:r>
                        <a:rPr lang="ru-RU" sz="1400" b="1" dirty="0">
                          <a:effectLst/>
                        </a:rPr>
                        <a:t>г.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19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Федеральный бюджет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0,00</a:t>
                      </a: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0,00</a:t>
                      </a:r>
                    </a:p>
                  </a:txBody>
                  <a:tcPr marL="59373" marR="59373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58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Государственный бюджет РС (Я)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base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1 367,4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1 812,7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809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Бюджет МО «Мирнинский район» РС (Я)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fontAlgn="base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87 732,5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83 681,41</a:t>
                      </a:r>
                      <a:endParaRPr lang="en-US" sz="1400" b="0" dirty="0" smtClean="0"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373" marR="59373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694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ИТОГО: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89 099,9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85 494,11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6950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Библиоте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82" y="736600"/>
            <a:ext cx="8622999" cy="5797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459020" y="247679"/>
            <a:ext cx="5522329" cy="977842"/>
          </a:xfrm>
          <a:prstGeom prst="rect">
            <a:avLst/>
          </a:prstGeom>
          <a:ln>
            <a:headEnd/>
            <a:tailEnd/>
          </a:ln>
          <a:effectLst>
            <a:softEdge rad="1270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МУНИЦИПАЛЬНАЯ ПРОГРАММА «РАЗВИТИЕ БИБЛИОТЕЧНОГО ДЕЛА» НА 2019-2023 ГОДЫ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6846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41300" y="242035"/>
            <a:ext cx="8665307" cy="697766"/>
          </a:xfrm>
          <a:effectLst>
            <a:softEdge rad="1270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 defTabSz="914400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ru-RU" altLang="ru-RU" sz="2000" b="1" dirty="0">
                <a:solidFill>
                  <a:schemeClr val="tx1"/>
                </a:solidFill>
              </a:rPr>
              <a:t>МУНИЦИПАЛЬНАЯ ПРОГРАММА «РАЗВИТИЕ БИБЛИОТЕЧНОГО ДЕЛА» НА 2019-2023 ГОДЫ</a:t>
            </a:r>
            <a:endParaRPr lang="ru-RU" altLang="ru-RU" sz="20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1300" y="1125415"/>
            <a:ext cx="8577385" cy="57325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u="sng" dirty="0" smtClean="0">
                <a:solidFill>
                  <a:schemeClr val="accent2">
                    <a:lumMod val="75000"/>
                  </a:schemeClr>
                </a:solidFill>
              </a:rPr>
              <a:t>ЦЕЛЬ</a:t>
            </a:r>
            <a:r>
              <a:rPr lang="ru-RU" sz="2000" b="1" u="sng" dirty="0">
                <a:solidFill>
                  <a:schemeClr val="accent2">
                    <a:lumMod val="75000"/>
                  </a:schemeClr>
                </a:solidFill>
              </a:rPr>
              <a:t>: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1800" dirty="0" smtClean="0"/>
              <a:t>Организация </a:t>
            </a:r>
            <a:r>
              <a:rPr lang="ru-RU" sz="1800" dirty="0"/>
              <a:t>библиотечного обслуживания населения и создание условий для повышения качества и разнообразия услуг, предоставляемых библиотечной системой района населению. </a:t>
            </a:r>
          </a:p>
          <a:p>
            <a:pPr marL="0" indent="0" algn="just">
              <a:buNone/>
            </a:pPr>
            <a:r>
              <a:rPr lang="ru-RU" sz="1600" dirty="0" smtClean="0"/>
              <a:t> </a:t>
            </a:r>
            <a:r>
              <a:rPr lang="ru-RU" sz="2000" b="1" u="sng" dirty="0" smtClean="0">
                <a:solidFill>
                  <a:schemeClr val="accent2">
                    <a:lumMod val="75000"/>
                  </a:schemeClr>
                </a:solidFill>
              </a:rPr>
              <a:t>ЗАДАЧИ</a:t>
            </a:r>
            <a:r>
              <a:rPr lang="ru-RU" sz="2000" b="1" u="sng" dirty="0">
                <a:solidFill>
                  <a:schemeClr val="accent2">
                    <a:lumMod val="75000"/>
                  </a:schemeClr>
                </a:solidFill>
              </a:rPr>
              <a:t>: </a:t>
            </a:r>
            <a:endParaRPr lang="ru-RU" sz="2000" dirty="0">
              <a:solidFill>
                <a:schemeClr val="accent2">
                  <a:lumMod val="75000"/>
                </a:schemeClr>
              </a:solidFill>
            </a:endParaRPr>
          </a:p>
          <a:p>
            <a:pPr lvl="0"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600" dirty="0"/>
              <a:t> </a:t>
            </a:r>
            <a:r>
              <a:rPr lang="ru-RU" sz="1800" dirty="0"/>
              <a:t>Обеспечение качества и доступности библиотечных услуг для всех категорий населения и активизации работ по привлечению к чтению.</a:t>
            </a:r>
          </a:p>
          <a:p>
            <a:pPr lvl="0"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800" dirty="0"/>
              <a:t>Повышение образовательного, интеллектуального, нравственного уровня населения района.</a:t>
            </a:r>
          </a:p>
          <a:p>
            <a:pPr lvl="0"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800" dirty="0"/>
              <a:t>Повышение квалификации библиотечных работников</a:t>
            </a:r>
            <a:r>
              <a:rPr lang="ru-RU" sz="1800" dirty="0" smtClean="0"/>
              <a:t>.</a:t>
            </a:r>
          </a:p>
          <a:p>
            <a:pPr marL="0" lvl="0" indent="0">
              <a:buNone/>
            </a:pP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</a:rPr>
              <a:t>ФИНАНСОВОЕ 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ОБЕСПЕЧЕНИЕ ПРОГРАММЫ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</a:rPr>
              <a:t>:                                            </a:t>
            </a:r>
          </a:p>
          <a:p>
            <a:pPr marL="0" lvl="0" indent="0">
              <a:buNone/>
            </a:pP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</a:rPr>
              <a:t>                                                                                                                                   </a:t>
            </a:r>
            <a:r>
              <a:rPr lang="ru-RU" sz="1400" b="1" dirty="0">
                <a:solidFill>
                  <a:srgbClr val="4BACC6">
                    <a:lumMod val="75000"/>
                  </a:srgbClr>
                </a:solidFill>
              </a:rPr>
              <a:t>тыс. руб.</a:t>
            </a:r>
            <a:endParaRPr lang="ru-RU" sz="2000" dirty="0">
              <a:solidFill>
                <a:prstClr val="black"/>
              </a:solidFill>
            </a:endParaRPr>
          </a:p>
          <a:p>
            <a:pPr marL="0" indent="0" algn="just">
              <a:buClr>
                <a:srgbClr val="C00000"/>
              </a:buClr>
              <a:buNone/>
            </a:pPr>
            <a:endParaRPr lang="ru-RU" sz="2000" b="1" dirty="0"/>
          </a:p>
          <a:p>
            <a:pPr lvl="0"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endParaRPr lang="ru-RU" sz="1800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5829473"/>
              </p:ext>
            </p:extLst>
          </p:nvPr>
        </p:nvGraphicFramePr>
        <p:xfrm>
          <a:off x="278245" y="4627192"/>
          <a:ext cx="8570191" cy="140631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{68D230F3-CF80-4859-8CE7-A43EE81993B5}</a:tableStyleId>
              </a:tblPr>
              <a:tblGrid>
                <a:gridCol w="421062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5047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0909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333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Источники финансирования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Отчет за </a:t>
                      </a:r>
                      <a:r>
                        <a:rPr lang="ru-RU" sz="1400" dirty="0" smtClean="0">
                          <a:effectLst/>
                        </a:rPr>
                        <a:t>2022 </a:t>
                      </a:r>
                      <a:r>
                        <a:rPr lang="ru-RU" sz="1400" dirty="0">
                          <a:effectLst/>
                        </a:rPr>
                        <a:t>год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Уточненный план </a:t>
                      </a:r>
                      <a:r>
                        <a:rPr lang="ru-RU" sz="1400" dirty="0">
                          <a:effectLst/>
                        </a:rPr>
                        <a:t>на </a:t>
                      </a:r>
                      <a:r>
                        <a:rPr lang="ru-RU" sz="1400" dirty="0" smtClean="0">
                          <a:effectLst/>
                        </a:rPr>
                        <a:t>2023 </a:t>
                      </a:r>
                      <a:r>
                        <a:rPr lang="ru-RU" sz="1400" dirty="0">
                          <a:effectLst/>
                        </a:rPr>
                        <a:t>г.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71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Федеральный бюджет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0,00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0,</a:t>
                      </a:r>
                      <a:r>
                        <a:rPr lang="ru-RU" sz="1400" b="0" dirty="0" smtClean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00</a:t>
                      </a:r>
                      <a:endParaRPr lang="ru-RU" sz="1400" b="0" dirty="0" smtClean="0"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373" marR="59373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12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Государственный бюджет РС (Я)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0,</a:t>
                      </a:r>
                      <a:r>
                        <a:rPr lang="ru-RU" sz="1400" dirty="0" smtClean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00</a:t>
                      </a:r>
                      <a:endParaRPr lang="ru-RU" sz="1400" dirty="0" smtClean="0"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0,</a:t>
                      </a:r>
                      <a:r>
                        <a:rPr lang="ru-RU" sz="1400" b="0" dirty="0" smtClean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00</a:t>
                      </a:r>
                      <a:endParaRPr lang="ru-RU" sz="1400" b="0" dirty="0" smtClean="0"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373" marR="59373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63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Бюджет МО «Мирнинский район» РС (Я)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400" dirty="0" smtClean="0">
                          <a:effectLst/>
                        </a:rPr>
                        <a:t>116 482,6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111 985,24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568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ИТОГО: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400" dirty="0" smtClean="0">
                          <a:effectLst/>
                        </a:rPr>
                        <a:t>116 482,6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400" dirty="0" smtClean="0">
                          <a:effectLst/>
                        </a:rPr>
                        <a:t>111 985,24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7662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49300"/>
            <a:ext cx="8404957" cy="5778500"/>
          </a:xfrm>
        </p:spPr>
        <p:txBody>
          <a:bodyPr>
            <a:normAutofit/>
          </a:bodyPr>
          <a:lstStyle/>
          <a:p>
            <a:pPr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600" dirty="0" smtClean="0">
                <a:cs typeface="Times New Roman" panose="02020603050405020304" pitchFamily="18" charset="0"/>
              </a:rPr>
              <a:t>Главным </a:t>
            </a:r>
            <a:r>
              <a:rPr lang="ru-RU" sz="1600" dirty="0">
                <a:cs typeface="Times New Roman" panose="02020603050405020304" pitchFamily="18" charset="0"/>
              </a:rPr>
              <a:t>событием 2022 года стало торжественное открытие центральной городской библиотеки им. М.М. </a:t>
            </a:r>
            <a:r>
              <a:rPr lang="ru-RU" sz="1600" dirty="0" err="1">
                <a:cs typeface="Times New Roman" panose="02020603050405020304" pitchFamily="18" charset="0"/>
              </a:rPr>
              <a:t>Софианиди</a:t>
            </a:r>
            <a:r>
              <a:rPr lang="ru-RU" sz="1600" dirty="0">
                <a:cs typeface="Times New Roman" panose="02020603050405020304" pitchFamily="18" charset="0"/>
              </a:rPr>
              <a:t> после продолжительного ремонта. В день Республики, 27 сентября библиотека открыла свои двери для читателей. В библиотеке появилось новое пространство  -  открыт </a:t>
            </a:r>
            <a:r>
              <a:rPr lang="ru-RU" sz="1600" dirty="0" err="1">
                <a:cs typeface="Times New Roman" panose="02020603050405020304" pitchFamily="18" charset="0"/>
              </a:rPr>
              <a:t>Коворкинг</a:t>
            </a:r>
            <a:r>
              <a:rPr lang="ru-RU" sz="1600" dirty="0">
                <a:cs typeface="Times New Roman" panose="02020603050405020304" pitchFamily="18" charset="0"/>
              </a:rPr>
              <a:t> - центр</a:t>
            </a:r>
            <a:r>
              <a:rPr lang="ru-RU" sz="1600" dirty="0" smtClean="0">
                <a:cs typeface="Times New Roman" panose="02020603050405020304" pitchFamily="18" charset="0"/>
              </a:rPr>
              <a:t>.</a:t>
            </a:r>
            <a:endParaRPr lang="en-US" sz="1600" dirty="0" smtClean="0">
              <a:cs typeface="Times New Roman" panose="02020603050405020304" pitchFamily="18" charset="0"/>
            </a:endParaRPr>
          </a:p>
          <a:p>
            <a:pPr marL="0" indent="0" algn="just">
              <a:buClr>
                <a:srgbClr val="C00000"/>
              </a:buClr>
              <a:buNone/>
            </a:pPr>
            <a:endParaRPr lang="en-US" sz="800" dirty="0" smtClean="0">
              <a:cs typeface="Times New Roman" panose="02020603050405020304" pitchFamily="18" charset="0"/>
            </a:endParaRPr>
          </a:p>
          <a:p>
            <a:pPr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600" dirty="0" smtClean="0">
                <a:cs typeface="Times New Roman" panose="02020603050405020304" pitchFamily="18" charset="0"/>
              </a:rPr>
              <a:t>В </a:t>
            </a:r>
            <a:r>
              <a:rPr lang="ru-RU" sz="1600" dirty="0">
                <a:cs typeface="Times New Roman" panose="02020603050405020304" pitchFamily="18" charset="0"/>
              </a:rPr>
              <a:t>2022 году библиотеками учреждения проводилась большая работа по продвижению книги и чтения среди населения посредством организации и проведения очных и заочных массовых мероприятий. Сотрудники библиотеки проводили мероприятия в стенах </a:t>
            </a:r>
            <a:r>
              <a:rPr lang="ru-RU" sz="1600" dirty="0" smtClean="0">
                <a:cs typeface="Times New Roman" panose="02020603050405020304" pitchFamily="18" charset="0"/>
              </a:rPr>
              <a:t>библиотек </a:t>
            </a:r>
            <a:r>
              <a:rPr lang="ru-RU" sz="1600" dirty="0">
                <a:cs typeface="Times New Roman" panose="02020603050405020304" pitchFamily="18" charset="0"/>
              </a:rPr>
              <a:t>и онлайн мероприятия. </a:t>
            </a:r>
            <a:endParaRPr lang="en-US" sz="1600" dirty="0" smtClean="0">
              <a:cs typeface="Times New Roman" panose="02020603050405020304" pitchFamily="18" charset="0"/>
            </a:endParaRPr>
          </a:p>
          <a:p>
            <a:pPr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endParaRPr lang="en-US" sz="800" dirty="0" smtClean="0">
              <a:cs typeface="Times New Roman" panose="02020603050405020304" pitchFamily="18" charset="0"/>
            </a:endParaRPr>
          </a:p>
          <a:p>
            <a:pPr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600" dirty="0" smtClean="0">
                <a:cs typeface="Times New Roman" panose="02020603050405020304" pitchFamily="18" charset="0"/>
              </a:rPr>
              <a:t>Обновлён библиотечный фонд</a:t>
            </a:r>
            <a:endParaRPr lang="en-US" sz="1600" dirty="0" smtClean="0">
              <a:cs typeface="Times New Roman" panose="02020603050405020304" pitchFamily="18" charset="0"/>
            </a:endParaRPr>
          </a:p>
          <a:p>
            <a:pPr marL="0" indent="0" algn="just">
              <a:buClr>
                <a:srgbClr val="C00000"/>
              </a:buClr>
              <a:buNone/>
            </a:pPr>
            <a:endParaRPr lang="ru-RU" sz="800" dirty="0" smtClean="0">
              <a:cs typeface="Times New Roman" panose="02020603050405020304" pitchFamily="18" charset="0"/>
            </a:endParaRPr>
          </a:p>
          <a:p>
            <a:pPr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600" dirty="0" smtClean="0">
                <a:cs typeface="Times New Roman" panose="02020603050405020304" pitchFamily="18" charset="0"/>
              </a:rPr>
              <a:t>Автоматизация и технологическое </a:t>
            </a:r>
            <a:endParaRPr lang="en-US" sz="1600" dirty="0" smtClean="0">
              <a:cs typeface="Times New Roman" panose="02020603050405020304" pitchFamily="18" charset="0"/>
            </a:endParaRPr>
          </a:p>
          <a:p>
            <a:pPr marL="0" indent="0" algn="just">
              <a:buClr>
                <a:srgbClr val="C00000"/>
              </a:buClr>
              <a:buNone/>
            </a:pPr>
            <a:r>
              <a:rPr lang="en-US" sz="1600" dirty="0"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cs typeface="Times New Roman" panose="02020603050405020304" pitchFamily="18" charset="0"/>
              </a:rPr>
              <a:t>   </a:t>
            </a:r>
            <a:r>
              <a:rPr lang="ru-RU" sz="1600" dirty="0" smtClean="0">
                <a:cs typeface="Times New Roman" panose="02020603050405020304" pitchFamily="18" charset="0"/>
              </a:rPr>
              <a:t>оснащение</a:t>
            </a:r>
            <a:r>
              <a:rPr lang="en-US" sz="1600" dirty="0" smtClean="0"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cs typeface="Times New Roman" panose="02020603050405020304" pitchFamily="18" charset="0"/>
              </a:rPr>
              <a:t>библиотек</a:t>
            </a:r>
            <a:endParaRPr lang="en-US" sz="1600" dirty="0" smtClean="0">
              <a:cs typeface="Times New Roman" panose="02020603050405020304" pitchFamily="18" charset="0"/>
            </a:endParaRPr>
          </a:p>
          <a:p>
            <a:pPr marL="0" indent="0" algn="just">
              <a:buClr>
                <a:srgbClr val="C00000"/>
              </a:buClr>
              <a:buNone/>
            </a:pPr>
            <a:endParaRPr lang="ru-RU" sz="800" dirty="0" smtClean="0">
              <a:cs typeface="Times New Roman" panose="02020603050405020304" pitchFamily="18" charset="0"/>
            </a:endParaRPr>
          </a:p>
          <a:p>
            <a:pPr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600" dirty="0" smtClean="0">
                <a:cs typeface="Times New Roman" panose="02020603050405020304" pitchFamily="18" charset="0"/>
              </a:rPr>
              <a:t>Популяризация чтения </a:t>
            </a:r>
            <a:endParaRPr lang="ru-RU" sz="1600" dirty="0">
              <a:cs typeface="Times New Roman" panose="02020603050405020304" pitchFamily="18" charset="0"/>
            </a:endParaRPr>
          </a:p>
          <a:p>
            <a:pPr marL="0" indent="0" algn="just">
              <a:buClr>
                <a:srgbClr val="C00000"/>
              </a:buClr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3"/>
          <p:cNvSpPr txBox="1">
            <a:spLocks/>
          </p:cNvSpPr>
          <p:nvPr/>
        </p:nvSpPr>
        <p:spPr>
          <a:xfrm>
            <a:off x="457200" y="176768"/>
            <a:ext cx="5784850" cy="36933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buClr>
                <a:srgbClr val="C00000"/>
              </a:buClr>
            </a:pP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ФАКТЫ/НАИБОЛЕЕ ЗНАЧИМЫЕ РЕЗУЛЬТАТЫ</a:t>
            </a:r>
            <a:endParaRPr lang="ru-RU" sz="2000" dirty="0">
              <a:latin typeface="+mn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571" y="2904983"/>
            <a:ext cx="4792009" cy="35913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42855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Фото Ассамблея 202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53" y="901700"/>
            <a:ext cx="8613238" cy="5549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016" y="0"/>
            <a:ext cx="6242633" cy="1325563"/>
          </a:xfrm>
          <a:effectLst>
            <a:softEdge rad="1270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>
              <a:spcAft>
                <a:spcPts val="0"/>
              </a:spcAft>
            </a:pPr>
            <a:r>
              <a:rPr lang="ru-RU" sz="2400" b="1" dirty="0" smtClean="0">
                <a:latin typeface="+mn-lt"/>
              </a:rPr>
              <a:t>МУНИЦИПАЛЬНАЯ ПРОГРАММА </a:t>
            </a:r>
            <a:r>
              <a:rPr lang="ru-RU" sz="2400" b="1" dirty="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ru-RU" sz="2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РАЗВИТИЕ И ГАРМОНИЗАЦИЯ МЕЖНАЦИОНАЛЬНЫХ И МЕЖКОНФЕССИОНАЛЬНЫХ ОТНОШЕНИЙ»</a:t>
            </a:r>
            <a:r>
              <a:rPr lang="ru-RU" sz="2400" b="1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НА 2019-2023 ГОДЫ</a:t>
            </a:r>
            <a:endParaRPr lang="ru-RU" sz="2400" b="1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465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41300" y="242035"/>
            <a:ext cx="8665307" cy="883380"/>
          </a:xfrm>
          <a:effectLst>
            <a:softEdge rad="1270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 defTabSz="914400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ru-RU" sz="2000" b="1" dirty="0"/>
              <a:t>МУНИЦИПАЛЬНАЯ ПРОГРАММА </a:t>
            </a:r>
            <a:r>
              <a:rPr lang="ru-RU" sz="2000" b="1" dirty="0" smtClean="0">
                <a:ea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ru-RU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РАЗВИТИЕ И ГАРМОНИЗАЦИЯ МЕЖНАЦИОНАЛЬНЫХ И МЕЖКОНФЕССИОНАЛЬНЫХ ОТНОШЕНИЙ»</a:t>
            </a:r>
            <a:r>
              <a:rPr lang="ru-RU" sz="2000" b="1" dirty="0">
                <a:ea typeface="Calibri" panose="020F0502020204030204" pitchFamily="34" charset="0"/>
                <a:cs typeface="Calibri" panose="020F0502020204030204" pitchFamily="34" charset="0"/>
              </a:rPr>
              <a:t> НА 2019-2023 ГОДЫ</a:t>
            </a:r>
            <a:endParaRPr lang="ru-RU" altLang="ru-RU" sz="20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9382" y="1116179"/>
            <a:ext cx="8617528" cy="3816039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sz="2000" b="1" u="sng" dirty="0" smtClean="0">
                <a:solidFill>
                  <a:schemeClr val="accent2">
                    <a:lumMod val="75000"/>
                  </a:schemeClr>
                </a:solidFill>
              </a:rPr>
              <a:t>ЦЕЛЬ</a:t>
            </a:r>
            <a:r>
              <a:rPr lang="ru-RU" sz="2000" b="1" u="sng" dirty="0">
                <a:solidFill>
                  <a:schemeClr val="accent2">
                    <a:lumMod val="75000"/>
                  </a:schemeClr>
                </a:solidFill>
              </a:rPr>
              <a:t>: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1400" dirty="0"/>
              <a:t>Сохранение атмосферы взаимного уважения к национальным и конфессиональным традициям и обычаям народов, проживающих на территории Мирнинского района. Формирование позитивного имиджа Мирнинского района как территории, комфортной для проживания представителей различных национальностей, а также как политически и социально-экономически стабильного района. </a:t>
            </a:r>
          </a:p>
          <a:p>
            <a:pPr marL="0" indent="0" algn="just">
              <a:buNone/>
            </a:pPr>
            <a:r>
              <a:rPr lang="ru-RU" sz="1600" dirty="0" smtClean="0"/>
              <a:t> </a:t>
            </a:r>
            <a:r>
              <a:rPr lang="ru-RU" sz="2000" b="1" u="sng" dirty="0" smtClean="0">
                <a:solidFill>
                  <a:schemeClr val="accent2">
                    <a:lumMod val="75000"/>
                  </a:schemeClr>
                </a:solidFill>
              </a:rPr>
              <a:t>ЗАДАЧИ</a:t>
            </a:r>
            <a:r>
              <a:rPr lang="ru-RU" sz="2000" b="1" u="sng" dirty="0">
                <a:solidFill>
                  <a:schemeClr val="accent2">
                    <a:lumMod val="75000"/>
                  </a:schemeClr>
                </a:solidFill>
              </a:rPr>
              <a:t>: </a:t>
            </a:r>
            <a:endParaRPr lang="ru-RU" sz="2000" dirty="0">
              <a:solidFill>
                <a:schemeClr val="accent2">
                  <a:lumMod val="75000"/>
                </a:schemeClr>
              </a:solidFill>
            </a:endParaRPr>
          </a:p>
          <a:p>
            <a:pPr lvl="0"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700" dirty="0"/>
              <a:t> </a:t>
            </a:r>
            <a:r>
              <a:rPr lang="ru-RU" sz="1400" dirty="0"/>
              <a:t>Обеспечение правовых, организационных и материальных условий для эффективной реализации национальной политики на территории Мирнинского района.</a:t>
            </a:r>
          </a:p>
          <a:p>
            <a:pPr lvl="0"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400" dirty="0"/>
              <a:t>Создание системы постоянного общения (диалога) органов местного самоуправления с общественными объединениями граждан, действующими в области национально-культурного и конфессионального развития.</a:t>
            </a:r>
          </a:p>
          <a:p>
            <a:pPr lvl="0"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400" dirty="0"/>
              <a:t>Оказание содействия национальным общинам в реализации их проектов по развитию культуры межнационального общения.</a:t>
            </a:r>
          </a:p>
          <a:p>
            <a:pPr lvl="0"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400" dirty="0"/>
              <a:t>Разработка и осуществление комплекса мероприятий по формированию у молодежи национально-дружественного поведения и по профилактике экстремизма.</a:t>
            </a:r>
          </a:p>
          <a:p>
            <a:pPr lvl="0"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400" dirty="0" smtClean="0"/>
              <a:t>Профилактика межнациональных и межконфессиональных конфликтов посредством информирования и просвещения жителей Мирнинского района о существующих национальных обычаях, традициях, культурах и религиях. Поддержка и распространение идей духовного единства и межэтнического согласия.          </a:t>
            </a:r>
          </a:p>
          <a:p>
            <a:pPr marL="0" lvl="0" indent="0">
              <a:buNone/>
            </a:pPr>
            <a:r>
              <a:rPr lang="ru-RU" sz="1800" dirty="0" smtClean="0"/>
              <a:t>                                                                                                                                                      </a:t>
            </a:r>
            <a:r>
              <a:rPr lang="ru-RU" sz="1400" b="1" dirty="0" smtClean="0">
                <a:solidFill>
                  <a:srgbClr val="4BACC6">
                    <a:lumMod val="75000"/>
                  </a:srgbClr>
                </a:solidFill>
              </a:rPr>
              <a:t>тыс</a:t>
            </a:r>
            <a:r>
              <a:rPr lang="ru-RU" sz="1400" b="1" dirty="0">
                <a:solidFill>
                  <a:srgbClr val="4BACC6">
                    <a:lumMod val="75000"/>
                  </a:srgbClr>
                </a:solidFill>
              </a:rPr>
              <a:t>. руб</a:t>
            </a:r>
            <a:r>
              <a:rPr lang="ru-RU" sz="1400" b="1" dirty="0" smtClean="0">
                <a:solidFill>
                  <a:srgbClr val="4BACC6">
                    <a:lumMod val="75000"/>
                  </a:srgbClr>
                </a:solidFill>
              </a:rPr>
              <a:t>.</a:t>
            </a:r>
            <a:endParaRPr lang="ru-RU" sz="18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6201464"/>
              </p:ext>
            </p:extLst>
          </p:nvPr>
        </p:nvGraphicFramePr>
        <p:xfrm>
          <a:off x="453735" y="4904510"/>
          <a:ext cx="8163793" cy="88158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{68D230F3-CF80-4859-8CE7-A43EE81993B5}</a:tableStyleId>
              </a:tblPr>
              <a:tblGrid>
                <a:gridCol w="317806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9361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69211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049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Источники финансирования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Отчет за </a:t>
                      </a:r>
                      <a:r>
                        <a:rPr lang="ru-RU" sz="1200" dirty="0" smtClean="0">
                          <a:effectLst/>
                        </a:rPr>
                        <a:t>2022 </a:t>
                      </a:r>
                      <a:r>
                        <a:rPr lang="ru-RU" sz="1200" dirty="0">
                          <a:effectLst/>
                        </a:rPr>
                        <a:t>год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Уточненный план </a:t>
                      </a:r>
                      <a:r>
                        <a:rPr lang="ru-RU" sz="1200" dirty="0">
                          <a:effectLst/>
                        </a:rPr>
                        <a:t>на </a:t>
                      </a:r>
                      <a:r>
                        <a:rPr lang="ru-RU" sz="1200" dirty="0" smtClean="0">
                          <a:effectLst/>
                        </a:rPr>
                        <a:t>2023 </a:t>
                      </a:r>
                      <a:r>
                        <a:rPr lang="ru-RU" sz="1200" dirty="0">
                          <a:effectLst/>
                        </a:rPr>
                        <a:t>г.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09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Бюджет МО «Мирнинский район» РС (Я)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 dirty="0" smtClean="0">
                          <a:effectLst/>
                        </a:rPr>
                        <a:t>5 265,09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51 000,0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694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ИТОГО </a:t>
                      </a:r>
                      <a:r>
                        <a:rPr lang="ru-RU" sz="1000" dirty="0" smtClean="0">
                          <a:effectLst/>
                        </a:rPr>
                        <a:t>(в т.ч. организация мероприятий):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5 265,09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 dirty="0" smtClean="0">
                          <a:effectLst/>
                        </a:rPr>
                        <a:t>51 000,0</a:t>
                      </a:r>
                    </a:p>
                  </a:txBody>
                  <a:tcPr marL="59373" marR="59373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2281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97828" y="170597"/>
            <a:ext cx="8364034" cy="1139588"/>
          </a:xfrm>
          <a:effectLst>
            <a:softEdge rad="1270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 defTabSz="914400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ru-RU" sz="2000" b="1" dirty="0"/>
              <a:t>МУНИЦИПАЛЬНАЯ ПРОГРАММА </a:t>
            </a:r>
            <a:r>
              <a:rPr lang="ru-RU" sz="2000" b="1" dirty="0" smtClean="0">
                <a:ea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ru-RU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РАЗВИТИЕ И ГАРМОНИЗАЦИЯ МЕЖНАЦИОНАЛЬНЫХ И МЕЖКОНФЕССИОНАЛЬНЫХ ОТНОШЕНИЙ»</a:t>
            </a:r>
            <a:r>
              <a:rPr lang="ru-RU" sz="2000" b="1" dirty="0">
                <a:ea typeface="Calibri" panose="020F0502020204030204" pitchFamily="34" charset="0"/>
                <a:cs typeface="Calibri" panose="020F0502020204030204" pitchFamily="34" charset="0"/>
              </a:rPr>
              <a:t> НА 2019-2023 ГОДЫ</a:t>
            </a:r>
            <a:endParaRPr lang="ru-RU" altLang="ru-RU" sz="20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1446663"/>
            <a:ext cx="4629150" cy="4414388"/>
          </a:xfrm>
        </p:spPr>
        <p:txBody>
          <a:bodyPr>
            <a:normAutofit/>
          </a:bodyPr>
          <a:lstStyle/>
          <a:p>
            <a:pPr marL="0" lvl="0" indent="0" algn="just">
              <a:buClr>
                <a:srgbClr val="C00000"/>
              </a:buClr>
              <a:buNone/>
            </a:pPr>
            <a:r>
              <a:rPr lang="ru-RU" sz="1800" dirty="0"/>
              <a:t> </a:t>
            </a:r>
            <a:r>
              <a:rPr lang="ru-RU" sz="1800" dirty="0" smtClean="0"/>
              <a:t>   </a:t>
            </a:r>
            <a:endParaRPr lang="ru-RU" sz="18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240835" y="1310184"/>
            <a:ext cx="3562066" cy="5477477"/>
          </a:xfrm>
        </p:spPr>
        <p:txBody>
          <a:bodyPr>
            <a:noAutofit/>
          </a:bodyPr>
          <a:lstStyle/>
          <a:p>
            <a:pPr algn="just"/>
            <a:r>
              <a:rPr lang="ru-RU" sz="1600" dirty="0"/>
              <a:t>С 3-5 </a:t>
            </a:r>
            <a:r>
              <a:rPr lang="ru-RU" sz="1600" dirty="0" smtClean="0"/>
              <a:t>ноября 2022 года </a:t>
            </a:r>
            <a:r>
              <a:rPr lang="ru-RU" sz="1600" dirty="0"/>
              <a:t>в Мирном проходили мероприятия в рамках республиканского фестиваля национальных культур «Мы - якутяне», посвященного 100-летию образования Якутской АССР, 25-летию Мирнинской Ассамблеи народов РС (Я).</a:t>
            </a:r>
          </a:p>
          <a:p>
            <a:pPr algn="just"/>
            <a:r>
              <a:rPr lang="ru-RU" sz="1600" dirty="0"/>
              <a:t>    В целях создания условий для развития культур народов, проживающих на территории района за счет средств АК «АЛРОСА» (ПАО) для национально-культурных объединений были приобретены национальные костюмы и выставочное оборудование для организации мероприятий</a:t>
            </a:r>
            <a:r>
              <a:rPr lang="ru-RU" sz="1600" dirty="0" smtClean="0"/>
              <a:t>.</a:t>
            </a:r>
          </a:p>
          <a:p>
            <a:pPr algn="just">
              <a:tabLst>
                <a:tab pos="176213" algn="l"/>
              </a:tabLst>
            </a:pPr>
            <a:r>
              <a:rPr lang="ru-RU" sz="1600" dirty="0" smtClean="0"/>
              <a:t>	Предоставление межбюджетных трансфертов в МО «Город Мирный</a:t>
            </a:r>
            <a:r>
              <a:rPr lang="ru-RU" sz="1600" dirty="0"/>
              <a:t>» на строительство культурно-этнографического центра "Дом дружбы народов" в г. Мирный</a:t>
            </a:r>
          </a:p>
          <a:p>
            <a:pPr algn="just"/>
            <a:endParaRPr lang="ru-RU" sz="1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672" y="1884893"/>
            <a:ext cx="4877485" cy="35605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06967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Экскурсия 4 класс СОШ№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46" y="571500"/>
            <a:ext cx="8554353" cy="5995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64351"/>
            <a:ext cx="5772150" cy="927100"/>
          </a:xfrm>
          <a:effectLst>
            <a:softEdge rad="1270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200" b="1" dirty="0" smtClean="0">
                <a:latin typeface="+mn-lt"/>
              </a:rPr>
              <a:t>МУНИЦИПАЛЬНАЯ ПРОГРАММА «РАЗВИТИЕ МУЗЕЙНОГО ДЕЛА» НА 2019-2023 ГОДЫ</a:t>
            </a:r>
            <a:endParaRPr lang="ru-RU" sz="22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22022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689" y="863094"/>
            <a:ext cx="8393046" cy="37380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Деятельность крупных и средних предприятий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857250"/>
            <a:ext cx="61156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Основные социально-экономические показатели</a:t>
            </a: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/>
          </p:nvPr>
        </p:nvGraphicFramePr>
        <p:xfrm>
          <a:off x="764420" y="1276796"/>
          <a:ext cx="8227411" cy="574379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339393">
                  <a:extLst>
                    <a:ext uri="{9D8B030D-6E8A-4147-A177-3AD203B41FA5}">
                      <a16:colId xmlns:a16="http://schemas.microsoft.com/office/drawing/2014/main" xmlns="" val="985535481"/>
                    </a:ext>
                  </a:extLst>
                </a:gridCol>
                <a:gridCol w="5888018">
                  <a:extLst>
                    <a:ext uri="{9D8B030D-6E8A-4147-A177-3AD203B41FA5}">
                      <a16:colId xmlns:a16="http://schemas.microsoft.com/office/drawing/2014/main" xmlns="" val="191536471"/>
                    </a:ext>
                  </a:extLst>
                </a:gridCol>
              </a:tblGrid>
              <a:tr h="574379"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 smtClean="0">
                          <a:solidFill>
                            <a:schemeClr val="accent1"/>
                          </a:solidFill>
                        </a:rPr>
                        <a:t>Наименование</a:t>
                      </a:r>
                      <a:endParaRPr lang="ru-RU" sz="1500" b="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 smtClean="0">
                          <a:solidFill>
                            <a:schemeClr val="accent1"/>
                          </a:solidFill>
                        </a:rPr>
                        <a:t>Значение</a:t>
                      </a:r>
                      <a:endParaRPr lang="ru-RU" sz="1500" b="0" dirty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lnT w="12700" cmpd="sng"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4209553958"/>
                  </a:ext>
                </a:extLst>
              </a:tr>
            </a:tbl>
          </a:graphicData>
        </a:graphic>
      </p:graphicFrame>
      <p:grpSp>
        <p:nvGrpSpPr>
          <p:cNvPr id="22" name="Группа 21"/>
          <p:cNvGrpSpPr/>
          <p:nvPr/>
        </p:nvGrpSpPr>
        <p:grpSpPr>
          <a:xfrm>
            <a:off x="472867" y="1952198"/>
            <a:ext cx="8518964" cy="1985159"/>
            <a:chOff x="501649" y="1335056"/>
            <a:chExt cx="7317438" cy="1763261"/>
          </a:xfrm>
        </p:grpSpPr>
        <p:graphicFrame>
          <p:nvGraphicFramePr>
            <p:cNvPr id="19" name="Диаграмма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43744545"/>
                </p:ext>
              </p:extLst>
            </p:nvPr>
          </p:nvGraphicFramePr>
          <p:xfrm>
            <a:off x="2704232" y="1448778"/>
            <a:ext cx="5114855" cy="128376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5" name="TextBox 4"/>
            <p:cNvSpPr txBox="1"/>
            <p:nvPr/>
          </p:nvSpPr>
          <p:spPr>
            <a:xfrm>
              <a:off x="501649" y="1335056"/>
              <a:ext cx="2202584" cy="176326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ru-RU" sz="15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Объем отгруженных товаров собственного производства, выполненных работ и услуг собственными силами </a:t>
              </a:r>
            </a:p>
            <a:p>
              <a:pPr algn="r"/>
              <a:r>
                <a:rPr lang="ru-RU" sz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(без СМП, по "чистым" видам деятельности промышленного производства)</a:t>
              </a:r>
            </a:p>
            <a:p>
              <a:pPr algn="r"/>
              <a:r>
                <a:rPr lang="ru-RU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млрд.руб</a:t>
              </a:r>
              <a:r>
                <a:rPr lang="ru-RU" sz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.</a:t>
              </a:r>
            </a:p>
          </p:txBody>
        </p:sp>
      </p:grpSp>
      <p:grpSp>
        <p:nvGrpSpPr>
          <p:cNvPr id="50" name="Группа 49"/>
          <p:cNvGrpSpPr/>
          <p:nvPr/>
        </p:nvGrpSpPr>
        <p:grpSpPr>
          <a:xfrm>
            <a:off x="936543" y="3658358"/>
            <a:ext cx="8134360" cy="1155039"/>
            <a:chOff x="996655" y="1038344"/>
            <a:chExt cx="6681722" cy="871329"/>
          </a:xfrm>
        </p:grpSpPr>
        <p:graphicFrame>
          <p:nvGraphicFramePr>
            <p:cNvPr id="52" name="Диаграмма 51"/>
            <p:cNvGraphicFramePr/>
            <p:nvPr>
              <p:extLst/>
            </p:nvPr>
          </p:nvGraphicFramePr>
          <p:xfrm>
            <a:off x="2721473" y="1038344"/>
            <a:ext cx="4956904" cy="87132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pSp>
          <p:nvGrpSpPr>
            <p:cNvPr id="54" name="Группа 53"/>
            <p:cNvGrpSpPr/>
            <p:nvPr/>
          </p:nvGrpSpPr>
          <p:grpSpPr>
            <a:xfrm>
              <a:off x="996655" y="1157306"/>
              <a:ext cx="3954753" cy="644086"/>
              <a:chOff x="996655" y="796901"/>
              <a:chExt cx="3954753" cy="644086"/>
            </a:xfrm>
          </p:grpSpPr>
          <p:sp>
            <p:nvSpPr>
              <p:cNvPr id="56" name="TextBox 55"/>
              <p:cNvSpPr txBox="1"/>
              <p:nvPr/>
            </p:nvSpPr>
            <p:spPr>
              <a:xfrm>
                <a:off x="996655" y="1023066"/>
                <a:ext cx="1581996" cy="417921"/>
              </a:xfrm>
              <a:prstGeom prst="rect">
                <a:avLst/>
              </a:prstGeom>
              <a:noFill/>
            </p:spPr>
            <p:txBody>
              <a:bodyPr wrap="square" rtlCol="0" anchor="b">
                <a:spAutoFit/>
              </a:bodyPr>
              <a:lstStyle/>
              <a:p>
                <a:pPr algn="r"/>
                <a:r>
                  <a:rPr lang="ru-RU" sz="15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добыча нефти,</a:t>
                </a:r>
              </a:p>
              <a:p>
                <a:pPr algn="r"/>
                <a:r>
                  <a:rPr lang="ru-RU" sz="15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млн.т</a:t>
                </a:r>
                <a:endParaRPr lang="ru-RU" sz="15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 rot="20671758">
                <a:off x="4177398" y="796901"/>
                <a:ext cx="774010" cy="2089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200" dirty="0">
                    <a:solidFill>
                      <a:srgbClr val="00B050"/>
                    </a:solidFill>
                  </a:rPr>
                  <a:t>+ </a:t>
                </a:r>
                <a:r>
                  <a:rPr lang="en-US" sz="1200" dirty="0">
                    <a:solidFill>
                      <a:srgbClr val="00B050"/>
                    </a:solidFill>
                  </a:rPr>
                  <a:t>3,5</a:t>
                </a:r>
                <a:r>
                  <a:rPr lang="ru-RU" sz="1200" dirty="0">
                    <a:solidFill>
                      <a:srgbClr val="00B050"/>
                    </a:solidFill>
                  </a:rPr>
                  <a:t> %</a:t>
                </a: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 rot="20938284">
                <a:off x="2617100" y="875547"/>
                <a:ext cx="659016" cy="2089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200" dirty="0">
                    <a:solidFill>
                      <a:srgbClr val="00B050"/>
                    </a:solidFill>
                  </a:rPr>
                  <a:t>+ </a:t>
                </a:r>
                <a:r>
                  <a:rPr lang="en-US" sz="1200" dirty="0">
                    <a:solidFill>
                      <a:srgbClr val="00B050"/>
                    </a:solidFill>
                  </a:rPr>
                  <a:t>5,6</a:t>
                </a:r>
                <a:r>
                  <a:rPr lang="ru-RU" sz="1200" dirty="0">
                    <a:solidFill>
                      <a:srgbClr val="00B050"/>
                    </a:solidFill>
                  </a:rPr>
                  <a:t> %</a:t>
                </a:r>
              </a:p>
            </p:txBody>
          </p:sp>
        </p:grpSp>
      </p:grpSp>
      <p:grpSp>
        <p:nvGrpSpPr>
          <p:cNvPr id="62" name="Группа 61"/>
          <p:cNvGrpSpPr/>
          <p:nvPr/>
        </p:nvGrpSpPr>
        <p:grpSpPr>
          <a:xfrm>
            <a:off x="980406" y="4772397"/>
            <a:ext cx="8090497" cy="878258"/>
            <a:chOff x="954288" y="951097"/>
            <a:chExt cx="6671893" cy="860567"/>
          </a:xfrm>
        </p:grpSpPr>
        <p:graphicFrame>
          <p:nvGraphicFramePr>
            <p:cNvPr id="64" name="Диаграмма 63"/>
            <p:cNvGraphicFramePr/>
            <p:nvPr>
              <p:extLst>
                <p:ext uri="{D42A27DB-BD31-4B8C-83A1-F6EECF244321}">
                  <p14:modId xmlns:p14="http://schemas.microsoft.com/office/powerpoint/2010/main" val="1953825941"/>
                </p:ext>
              </p:extLst>
            </p:nvPr>
          </p:nvGraphicFramePr>
          <p:xfrm>
            <a:off x="2636930" y="1091909"/>
            <a:ext cx="4989251" cy="68295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pSp>
          <p:nvGrpSpPr>
            <p:cNvPr id="66" name="Группа 65"/>
            <p:cNvGrpSpPr/>
            <p:nvPr/>
          </p:nvGrpSpPr>
          <p:grpSpPr>
            <a:xfrm>
              <a:off x="954288" y="951097"/>
              <a:ext cx="2240707" cy="860567"/>
              <a:chOff x="954288" y="590692"/>
              <a:chExt cx="2240707" cy="860567"/>
            </a:xfrm>
          </p:grpSpPr>
          <p:sp>
            <p:nvSpPr>
              <p:cNvPr id="68" name="TextBox 67"/>
              <p:cNvSpPr txBox="1"/>
              <p:nvPr/>
            </p:nvSpPr>
            <p:spPr>
              <a:xfrm>
                <a:off x="954288" y="908421"/>
                <a:ext cx="1676179" cy="5428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ru-RU" sz="15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добыча газа,</a:t>
                </a:r>
              </a:p>
              <a:p>
                <a:pPr algn="r"/>
                <a:r>
                  <a:rPr lang="ru-RU" sz="15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млн.куб.м</a:t>
                </a:r>
                <a:endParaRPr lang="ru-RU" sz="15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 rot="907486">
                <a:off x="2626796" y="590692"/>
                <a:ext cx="568199" cy="2714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200" dirty="0">
                    <a:solidFill>
                      <a:srgbClr val="C00000"/>
                    </a:solidFill>
                  </a:rPr>
                  <a:t>-9,2 %</a:t>
                </a:r>
              </a:p>
            </p:txBody>
          </p:sp>
        </p:grpSp>
      </p:grpSp>
      <p:sp>
        <p:nvSpPr>
          <p:cNvPr id="75" name="TextBox 74"/>
          <p:cNvSpPr txBox="1"/>
          <p:nvPr/>
        </p:nvSpPr>
        <p:spPr>
          <a:xfrm>
            <a:off x="3410579" y="1558377"/>
            <a:ext cx="71840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dirty="0">
                <a:solidFill>
                  <a:srgbClr val="223C5C"/>
                </a:solidFill>
              </a:rPr>
              <a:t>202</a:t>
            </a:r>
            <a:r>
              <a:rPr lang="en-US" sz="1500" b="1" dirty="0">
                <a:solidFill>
                  <a:srgbClr val="223C5C"/>
                </a:solidFill>
              </a:rPr>
              <a:t>1</a:t>
            </a:r>
            <a:endParaRPr lang="ru-RU" sz="1500" b="1" dirty="0">
              <a:solidFill>
                <a:srgbClr val="223C5C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7167908" y="1538562"/>
            <a:ext cx="71039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223C5C"/>
                </a:solidFill>
              </a:rPr>
              <a:t>2025</a:t>
            </a:r>
            <a:endParaRPr lang="ru-RU" sz="1500" b="1" dirty="0">
              <a:solidFill>
                <a:srgbClr val="223C5C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4360138" y="1552305"/>
            <a:ext cx="69043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dirty="0">
                <a:solidFill>
                  <a:srgbClr val="223C5C"/>
                </a:solidFill>
              </a:rPr>
              <a:t>202</a:t>
            </a:r>
            <a:r>
              <a:rPr lang="en-US" sz="1500" b="1" dirty="0">
                <a:solidFill>
                  <a:srgbClr val="223C5C"/>
                </a:solidFill>
              </a:rPr>
              <a:t>2</a:t>
            </a:r>
            <a:endParaRPr lang="ru-RU" sz="1500" b="1" dirty="0">
              <a:solidFill>
                <a:srgbClr val="223C5C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281726" y="1552305"/>
            <a:ext cx="70646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dirty="0">
                <a:solidFill>
                  <a:srgbClr val="223C5C"/>
                </a:solidFill>
              </a:rPr>
              <a:t>202</a:t>
            </a:r>
            <a:r>
              <a:rPr lang="en-US" sz="1500" b="1" dirty="0">
                <a:solidFill>
                  <a:srgbClr val="223C5C"/>
                </a:solidFill>
              </a:rPr>
              <a:t>3</a:t>
            </a:r>
            <a:endParaRPr lang="ru-RU" sz="1500" b="1" dirty="0">
              <a:solidFill>
                <a:srgbClr val="223C5C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219342" y="1547415"/>
            <a:ext cx="57785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223C5C"/>
                </a:solidFill>
              </a:rPr>
              <a:t>2024</a:t>
            </a:r>
            <a:endParaRPr lang="ru-RU" sz="1500" b="1" dirty="0">
              <a:solidFill>
                <a:srgbClr val="223C5C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 rot="21000206">
            <a:off x="3763785" y="2333720"/>
            <a:ext cx="7809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00B050"/>
                </a:solidFill>
              </a:rPr>
              <a:t>+ </a:t>
            </a:r>
            <a:r>
              <a:rPr lang="en-US" sz="1200" dirty="0" smtClean="0">
                <a:solidFill>
                  <a:srgbClr val="00B050"/>
                </a:solidFill>
              </a:rPr>
              <a:t>1</a:t>
            </a:r>
            <a:r>
              <a:rPr lang="ru-RU" sz="1200" dirty="0" smtClean="0">
                <a:solidFill>
                  <a:srgbClr val="00B050"/>
                </a:solidFill>
              </a:rPr>
              <a:t>9 </a:t>
            </a:r>
            <a:r>
              <a:rPr lang="ru-RU" sz="1200" dirty="0">
                <a:solidFill>
                  <a:srgbClr val="00B050"/>
                </a:solidFill>
              </a:rPr>
              <a:t>%</a:t>
            </a:r>
          </a:p>
        </p:txBody>
      </p:sp>
      <p:sp>
        <p:nvSpPr>
          <p:cNvPr id="41" name="TextBox 40"/>
          <p:cNvSpPr txBox="1"/>
          <p:nvPr/>
        </p:nvSpPr>
        <p:spPr>
          <a:xfrm rot="20611866">
            <a:off x="4798901" y="2336243"/>
            <a:ext cx="6612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00B050"/>
                </a:solidFill>
              </a:rPr>
              <a:t>+ </a:t>
            </a:r>
            <a:r>
              <a:rPr lang="ru-RU" sz="1200" dirty="0" smtClean="0">
                <a:solidFill>
                  <a:srgbClr val="00B050"/>
                </a:solidFill>
              </a:rPr>
              <a:t>1,8 </a:t>
            </a:r>
            <a:r>
              <a:rPr lang="ru-RU" sz="1200" dirty="0">
                <a:solidFill>
                  <a:srgbClr val="00B050"/>
                </a:solidFill>
              </a:rPr>
              <a:t>%</a:t>
            </a:r>
          </a:p>
        </p:txBody>
      </p:sp>
      <p:sp>
        <p:nvSpPr>
          <p:cNvPr id="43" name="TextBox 42"/>
          <p:cNvSpPr txBox="1"/>
          <p:nvPr/>
        </p:nvSpPr>
        <p:spPr>
          <a:xfrm rot="20902554">
            <a:off x="5840736" y="2298085"/>
            <a:ext cx="6612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00B050"/>
                </a:solidFill>
              </a:rPr>
              <a:t>+ </a:t>
            </a:r>
            <a:r>
              <a:rPr lang="en-US" sz="1200" dirty="0">
                <a:solidFill>
                  <a:srgbClr val="00B050"/>
                </a:solidFill>
              </a:rPr>
              <a:t>4,2</a:t>
            </a:r>
            <a:r>
              <a:rPr lang="ru-RU" sz="1200" dirty="0">
                <a:solidFill>
                  <a:srgbClr val="00B050"/>
                </a:solidFill>
              </a:rPr>
              <a:t>%</a:t>
            </a:r>
          </a:p>
        </p:txBody>
      </p:sp>
      <p:sp>
        <p:nvSpPr>
          <p:cNvPr id="47" name="TextBox 46"/>
          <p:cNvSpPr txBox="1"/>
          <p:nvPr/>
        </p:nvSpPr>
        <p:spPr>
          <a:xfrm rot="20662914">
            <a:off x="6728697" y="2255716"/>
            <a:ext cx="6612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00B050"/>
                </a:solidFill>
              </a:rPr>
              <a:t>+ 4,0 %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8499822" y="903629"/>
            <a:ext cx="104567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/>
              <a:t>Слайд 3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109452" y="1566251"/>
            <a:ext cx="68989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>
                <a:solidFill>
                  <a:schemeClr val="accent1"/>
                </a:solidFill>
              </a:rPr>
              <a:t>2027</a:t>
            </a:r>
          </a:p>
        </p:txBody>
      </p:sp>
      <p:sp>
        <p:nvSpPr>
          <p:cNvPr id="49" name="TextBox 48"/>
          <p:cNvSpPr txBox="1"/>
          <p:nvPr/>
        </p:nvSpPr>
        <p:spPr>
          <a:xfrm rot="20662914">
            <a:off x="7778849" y="2234595"/>
            <a:ext cx="6612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00B050"/>
                </a:solidFill>
              </a:rPr>
              <a:t>+ </a:t>
            </a:r>
            <a:r>
              <a:rPr lang="en-US" sz="1200" dirty="0">
                <a:solidFill>
                  <a:srgbClr val="00B050"/>
                </a:solidFill>
              </a:rPr>
              <a:t>8,2</a:t>
            </a:r>
            <a:r>
              <a:rPr lang="ru-RU" sz="1200" dirty="0">
                <a:solidFill>
                  <a:srgbClr val="00B050"/>
                </a:solidFill>
              </a:rPr>
              <a:t> %</a:t>
            </a:r>
          </a:p>
        </p:txBody>
      </p:sp>
      <p:sp>
        <p:nvSpPr>
          <p:cNvPr id="51" name="TextBox 50"/>
          <p:cNvSpPr txBox="1"/>
          <p:nvPr/>
        </p:nvSpPr>
        <p:spPr>
          <a:xfrm rot="21000206">
            <a:off x="2900990" y="2382584"/>
            <a:ext cx="7111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00B050"/>
                </a:solidFill>
              </a:rPr>
              <a:t>+ </a:t>
            </a:r>
            <a:r>
              <a:rPr lang="en-US" sz="1200" dirty="0">
                <a:solidFill>
                  <a:srgbClr val="00B050"/>
                </a:solidFill>
              </a:rPr>
              <a:t>60,4</a:t>
            </a:r>
            <a:r>
              <a:rPr lang="ru-RU" sz="1200" dirty="0">
                <a:solidFill>
                  <a:srgbClr val="00B050"/>
                </a:solidFill>
              </a:rPr>
              <a:t>%</a:t>
            </a:r>
          </a:p>
        </p:txBody>
      </p:sp>
      <p:sp>
        <p:nvSpPr>
          <p:cNvPr id="33" name="TextBox 32"/>
          <p:cNvSpPr txBox="1"/>
          <p:nvPr/>
        </p:nvSpPr>
        <p:spPr>
          <a:xfrm rot="20671758">
            <a:off x="5700196" y="3767891"/>
            <a:ext cx="9422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00B050"/>
                </a:solidFill>
              </a:rPr>
              <a:t>+ 43 %</a:t>
            </a:r>
          </a:p>
        </p:txBody>
      </p:sp>
      <p:sp>
        <p:nvSpPr>
          <p:cNvPr id="34" name="TextBox 33"/>
          <p:cNvSpPr txBox="1"/>
          <p:nvPr/>
        </p:nvSpPr>
        <p:spPr>
          <a:xfrm rot="20671758">
            <a:off x="6797796" y="3680225"/>
            <a:ext cx="9422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00B050"/>
                </a:solidFill>
              </a:rPr>
              <a:t>+ 2,2%</a:t>
            </a:r>
          </a:p>
        </p:txBody>
      </p:sp>
      <p:sp>
        <p:nvSpPr>
          <p:cNvPr id="35" name="TextBox 34"/>
          <p:cNvSpPr txBox="1"/>
          <p:nvPr/>
        </p:nvSpPr>
        <p:spPr>
          <a:xfrm rot="907486">
            <a:off x="3999361" y="4911132"/>
            <a:ext cx="6890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00000"/>
                </a:solidFill>
              </a:rPr>
              <a:t>-6,3 </a:t>
            </a:r>
            <a:r>
              <a:rPr lang="ru-RU" sz="1200" dirty="0">
                <a:solidFill>
                  <a:srgbClr val="C00000"/>
                </a:solidFill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404152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41300" y="193760"/>
            <a:ext cx="8665307" cy="809540"/>
          </a:xfrm>
          <a:effectLst>
            <a:softEdge rad="1270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 defTabSz="914400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ru-RU" sz="2000" b="1" dirty="0"/>
              <a:t>МУНИЦИПАЛЬНАЯ ПРОГРАММА «РАЗВИТИЕ МУЗЕЙНОГО ДЕЛА» НА </a:t>
            </a:r>
            <a:r>
              <a:rPr lang="ru-RU" sz="2000" b="1" dirty="0" smtClean="0"/>
              <a:t>2019-2023 </a:t>
            </a:r>
            <a:r>
              <a:rPr lang="ru-RU" sz="2000" b="1" dirty="0"/>
              <a:t>ГОДЫ</a:t>
            </a:r>
            <a:endParaRPr lang="ru-RU" altLang="ru-RU" sz="20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1300" y="1003300"/>
            <a:ext cx="8577385" cy="550398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b="1" u="sng" dirty="0" smtClean="0">
                <a:solidFill>
                  <a:schemeClr val="accent2">
                    <a:lumMod val="75000"/>
                  </a:schemeClr>
                </a:solidFill>
              </a:rPr>
              <a:t>ЦЕЛЬ</a:t>
            </a:r>
            <a:r>
              <a:rPr lang="ru-RU" sz="2000" b="1" u="sng" dirty="0">
                <a:solidFill>
                  <a:schemeClr val="accent2">
                    <a:lumMod val="75000"/>
                  </a:schemeClr>
                </a:solidFill>
              </a:rPr>
              <a:t>: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1800" dirty="0"/>
              <a:t>Сохранение и развитие музейного дела (муниципального краеведческого музея) как части культурного наследия Республики Саха (Якутия), России, как центра научного документирования и изучения Мирнинского района. </a:t>
            </a:r>
          </a:p>
          <a:p>
            <a:pPr marL="0" indent="0" algn="just">
              <a:buNone/>
            </a:pPr>
            <a:r>
              <a:rPr lang="ru-RU" sz="1600" dirty="0" smtClean="0"/>
              <a:t> </a:t>
            </a:r>
            <a:r>
              <a:rPr lang="ru-RU" sz="2000" b="1" u="sng" dirty="0" smtClean="0">
                <a:solidFill>
                  <a:schemeClr val="accent2">
                    <a:lumMod val="75000"/>
                  </a:schemeClr>
                </a:solidFill>
              </a:rPr>
              <a:t>ЗАДАЧИ</a:t>
            </a:r>
            <a:r>
              <a:rPr lang="ru-RU" sz="2000" b="1" u="sng" dirty="0">
                <a:solidFill>
                  <a:schemeClr val="accent2">
                    <a:lumMod val="75000"/>
                  </a:schemeClr>
                </a:solidFill>
              </a:rPr>
              <a:t>: </a:t>
            </a:r>
            <a:endParaRPr lang="ru-RU" sz="2000" dirty="0">
              <a:solidFill>
                <a:schemeClr val="accent2">
                  <a:lumMod val="75000"/>
                </a:schemeClr>
              </a:solidFill>
            </a:endParaRPr>
          </a:p>
          <a:p>
            <a:pPr lvl="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700" dirty="0"/>
              <a:t> </a:t>
            </a:r>
            <a:r>
              <a:rPr lang="ru-RU" sz="1800" dirty="0"/>
              <a:t>Создание условий для деятельности музея, способного решать важные научные, образовательные, воспитательные задачи и организацию содержательного досуга граждан.</a:t>
            </a:r>
          </a:p>
          <a:p>
            <a:pPr lvl="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800" dirty="0"/>
              <a:t>Совершенствование музейного дела и сохранение исторического наследия Мирнинского района.</a:t>
            </a:r>
          </a:p>
          <a:p>
            <a:pPr marL="0" lvl="0" indent="0">
              <a:buNone/>
            </a:pP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ФИНАНСОВОЕ ОБЕСПЕЧЕНИЕ ПРОГРАММЫ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</a:rPr>
              <a:t>:                                              </a:t>
            </a:r>
            <a:r>
              <a:rPr lang="ru-RU" sz="1400" b="1" dirty="0">
                <a:solidFill>
                  <a:srgbClr val="4BACC6">
                    <a:lumMod val="75000"/>
                  </a:srgbClr>
                </a:solidFill>
              </a:rPr>
              <a:t>тыс. руб.</a:t>
            </a:r>
            <a:endParaRPr lang="ru-RU" sz="2000" dirty="0">
              <a:solidFill>
                <a:prstClr val="black"/>
              </a:solidFill>
            </a:endParaRPr>
          </a:p>
          <a:p>
            <a:pPr marL="0" indent="0" algn="just">
              <a:buClr>
                <a:srgbClr val="C00000"/>
              </a:buClr>
              <a:buNone/>
            </a:pPr>
            <a:endParaRPr lang="ru-RU" sz="2000" dirty="0"/>
          </a:p>
          <a:p>
            <a:pPr marL="0" lvl="0" indent="0" algn="just">
              <a:buClr>
                <a:srgbClr val="C00000"/>
              </a:buClr>
              <a:buNone/>
            </a:pPr>
            <a:endParaRPr lang="ru-RU" sz="18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7912254"/>
              </p:ext>
            </p:extLst>
          </p:nvPr>
        </p:nvGraphicFramePr>
        <p:xfrm>
          <a:off x="527627" y="4205218"/>
          <a:ext cx="8089899" cy="101993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{68D230F3-CF80-4859-8CE7-A43EE81993B5}</a:tableStyleId>
              </a:tblPr>
              <a:tblGrid>
                <a:gridCol w="39243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2163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4396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Источники финансирования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Отчет за </a:t>
                      </a:r>
                      <a:r>
                        <a:rPr lang="ru-RU" sz="1400" dirty="0" smtClean="0">
                          <a:effectLst/>
                        </a:rPr>
                        <a:t>2022 </a:t>
                      </a:r>
                      <a:r>
                        <a:rPr lang="ru-RU" sz="1400" dirty="0">
                          <a:effectLst/>
                        </a:rPr>
                        <a:t>год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План на </a:t>
                      </a:r>
                      <a:r>
                        <a:rPr lang="ru-RU" sz="1400" dirty="0" smtClean="0">
                          <a:effectLst/>
                        </a:rPr>
                        <a:t>2023 </a:t>
                      </a:r>
                      <a:r>
                        <a:rPr lang="ru-RU" sz="1400" dirty="0">
                          <a:effectLst/>
                        </a:rPr>
                        <a:t>г.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82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Бюджет МО «Мирнинский район» РС (Я)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408,86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475,0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13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ИТОГО: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408,86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475,0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40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В Мирном открылся этноцентр «Мир олонхо» | СахаТаймс / Якутск, Якутия, Сах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В Мирном открылся этноцентр «Мир олонхо» | СахаТаймс / Якутск, Якутия, Саха"/>
          <p:cNvSpPr>
            <a:spLocks noChangeAspect="1" noChangeArrowheads="1"/>
          </p:cNvSpPr>
          <p:nvPr/>
        </p:nvSpPr>
        <p:spPr bwMode="auto">
          <a:xfrm>
            <a:off x="307975" y="1929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В Мирном открылся этноцентр «Мир олонхо» | СахаТаймс / Якутск, Якутия, Саха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Объект 3"/>
          <p:cNvSpPr txBox="1">
            <a:spLocks/>
          </p:cNvSpPr>
          <p:nvPr/>
        </p:nvSpPr>
        <p:spPr>
          <a:xfrm>
            <a:off x="155575" y="310102"/>
            <a:ext cx="5784850" cy="36933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buClr>
                <a:srgbClr val="C00000"/>
              </a:buClr>
            </a:pP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ФАКТЫ/НАИБОЛЕЕ ЗНАЧИМЫЕ РЕЗУЛЬТАТЫ</a:t>
            </a:r>
            <a:endParaRPr lang="ru-RU" sz="2000" dirty="0">
              <a:latin typeface="+mn-lt"/>
            </a:endParaRPr>
          </a:p>
        </p:txBody>
      </p:sp>
      <p:graphicFrame>
        <p:nvGraphicFramePr>
          <p:cNvPr id="11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2945565"/>
              </p:ext>
            </p:extLst>
          </p:nvPr>
        </p:nvGraphicFramePr>
        <p:xfrm>
          <a:off x="155574" y="769076"/>
          <a:ext cx="8694809" cy="20116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69480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001833">
                <a:tc>
                  <a:txBody>
                    <a:bodyPr/>
                    <a:lstStyle/>
                    <a:p>
                      <a:pPr marL="285750" marR="0" lvl="0" indent="-28575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B0B10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800" dirty="0" smtClean="0">
                          <a:latin typeface="+mn-lt"/>
                          <a:cs typeface="Times New Roman" panose="02020603050405020304" pitchFamily="18" charset="0"/>
                        </a:rPr>
                        <a:t>В рамках социального проекта «Пушкинская карта» музей продолжил работу по занятиям: квест «Краеведы-исследователи», мастер-класс по якутским старинным играм «Игры предков». </a:t>
                      </a:r>
                    </a:p>
                    <a:p>
                      <a:pPr marL="285750" marR="0" lvl="0" indent="-28575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B0B10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800" dirty="0" smtClean="0">
                          <a:latin typeface="+mn-lt"/>
                          <a:cs typeface="Times New Roman" panose="02020603050405020304" pitchFamily="18" charset="0"/>
                        </a:rPr>
                        <a:t>В Этноцентре проведены мастер-классы, познавательные занятия, лекции-беседы, вечера для ветеранов тыла и труда и алмазодобывающей промышленности, дни открытых дверей, акция «Ночь в музее».</a:t>
                      </a:r>
                    </a:p>
                    <a:p>
                      <a:pPr marL="0" marR="0" lvl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B0B10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C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" r="-1" b="9461"/>
          <a:stretch/>
        </p:blipFill>
        <p:spPr>
          <a:xfrm>
            <a:off x="2797790" y="2736377"/>
            <a:ext cx="5568287" cy="37872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45502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37" y="818655"/>
            <a:ext cx="8775802" cy="57658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1949" y="188118"/>
            <a:ext cx="7448551" cy="1325563"/>
          </a:xfrm>
          <a:effectLst>
            <a:softEdge rad="1270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000" b="1" dirty="0" smtClean="0">
                <a:latin typeface="+mn-lt"/>
              </a:rPr>
              <a:t>МУНИЦИПАЛЬНАЯ ПРОГРАММА «ОСУЩЕСТВЛЕНИЕ ДОРОЖНОЙ ДЕЯТЕЛЬНОСТИ В ОТНОШЕНИИ АВТОМОБИЛЬНЫХ ДОРОГ МЕСТНОГО ЗНАЧЕНИЯ В ГРАНИЦАХ МО «МИРНИНСКИЙ РАЙОН НА 2019-2023 ГОДЫ»</a:t>
            </a:r>
            <a:endParaRPr lang="ru-RU" sz="2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74172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71705" y="127735"/>
            <a:ext cx="8665307" cy="883380"/>
          </a:xfrm>
          <a:effectLst>
            <a:softEdge rad="1270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 defTabSz="914400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ru-RU" sz="2000" b="1" dirty="0"/>
              <a:t>МУНИЦИПАЛЬНАЯ ПРОГРАММА «ОСУЩЕСТВЛЕНИЕ ДОРОЖНОЙ ДЕЯТЕЛЬНОСТИ В ОТНОШЕНИИ АВТОМОБИЛЬНЫХ ДОРОГ МЕСТНОГО ЗНАЧЕНИЯ В ГРАНИЦАХ МО «МИРНИНСКИЙ РАЙОН НА 2019-2023 ГОДЫ»</a:t>
            </a:r>
            <a:endParaRPr lang="ru-RU" altLang="ru-RU" sz="20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5665" y="1011115"/>
            <a:ext cx="8577385" cy="5503985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lnSpc>
                <a:spcPct val="120000"/>
              </a:lnSpc>
              <a:buClr>
                <a:srgbClr val="C00000"/>
              </a:buClr>
              <a:buNone/>
            </a:pPr>
            <a:r>
              <a:rPr lang="ru-RU" sz="2000" b="1" u="sng" dirty="0" smtClean="0">
                <a:solidFill>
                  <a:schemeClr val="accent2">
                    <a:lumMod val="75000"/>
                  </a:schemeClr>
                </a:solidFill>
              </a:rPr>
              <a:t>ЦЕЛЬ</a:t>
            </a:r>
            <a:r>
              <a:rPr lang="ru-RU" sz="2000" b="1" u="sng" dirty="0">
                <a:solidFill>
                  <a:schemeClr val="accent2">
                    <a:lumMod val="75000"/>
                  </a:schemeClr>
                </a:solidFill>
              </a:rPr>
              <a:t>: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  </a:t>
            </a:r>
            <a:r>
              <a:rPr lang="ru-RU" sz="1800" dirty="0"/>
              <a:t>Достижение соответствия автомобильных дорог местного значения в границах  МО «Мирнинский район» РС (Я) требованиям нормативных документов, и потребностям экономики и населения Мирнинского района, в рамках реализации полномочий, определенных  Федеральным законом 131-ФЗ от 06.10.2003 года «Об общих принципах организации местного самоуправления в Российской Федерации»  </a:t>
            </a:r>
          </a:p>
          <a:p>
            <a:pPr marL="0" indent="0" algn="just">
              <a:lnSpc>
                <a:spcPct val="120000"/>
              </a:lnSpc>
              <a:buClr>
                <a:srgbClr val="C00000"/>
              </a:buClr>
              <a:buNone/>
            </a:pPr>
            <a:r>
              <a:rPr lang="ru-RU" b="1" u="sng" dirty="0" smtClean="0">
                <a:solidFill>
                  <a:schemeClr val="accent2">
                    <a:lumMod val="75000"/>
                  </a:schemeClr>
                </a:solidFill>
              </a:rPr>
              <a:t>ЗАДАЧИ</a:t>
            </a:r>
            <a:r>
              <a:rPr lang="ru-RU" sz="1800" dirty="0" smtClean="0"/>
              <a:t>: </a:t>
            </a:r>
          </a:p>
          <a:p>
            <a:pPr algn="just">
              <a:lnSpc>
                <a:spcPct val="110000"/>
              </a:lnSpc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700" dirty="0" smtClean="0"/>
              <a:t> </a:t>
            </a:r>
            <a:r>
              <a:rPr lang="ru-RU" sz="1800" dirty="0"/>
              <a:t>С</a:t>
            </a:r>
            <a:r>
              <a:rPr lang="x-none" sz="1800" dirty="0" smtClean="0"/>
              <a:t>одержание  </a:t>
            </a:r>
            <a:r>
              <a:rPr lang="x-none" sz="1800" dirty="0"/>
              <a:t>сети автомобильных дорог </a:t>
            </a:r>
            <a:r>
              <a:rPr lang="ru-RU" sz="1800" dirty="0"/>
              <a:t>местного значения  в границах </a:t>
            </a:r>
            <a:r>
              <a:rPr lang="x-none" sz="1800" dirty="0"/>
              <a:t>МО </a:t>
            </a:r>
            <a:r>
              <a:rPr lang="ru-RU" sz="1800" dirty="0"/>
              <a:t>«</a:t>
            </a:r>
            <a:r>
              <a:rPr lang="x-none" sz="1800" dirty="0"/>
              <a:t>Мирнинский район</a:t>
            </a:r>
            <a:r>
              <a:rPr lang="ru-RU" sz="1800" dirty="0"/>
              <a:t>» Республики Саха (Якутия)</a:t>
            </a:r>
            <a:r>
              <a:rPr lang="x-none" sz="1800" dirty="0"/>
              <a:t>, отвечающей растущим потребностям в перевозках автомобильным транспортом и обеспечивающей круглогодичн</a:t>
            </a:r>
            <a:r>
              <a:rPr lang="ru-RU" sz="1800" dirty="0" err="1"/>
              <a:t>ую</a:t>
            </a:r>
            <a:r>
              <a:rPr lang="x-none" sz="1800" dirty="0"/>
              <a:t> связ</a:t>
            </a:r>
            <a:r>
              <a:rPr lang="ru-RU" sz="1800" dirty="0"/>
              <a:t>ь</a:t>
            </a:r>
            <a:r>
              <a:rPr lang="x-none" sz="1800" dirty="0"/>
              <a:t> района с  муниципальными образованиями поселений</a:t>
            </a:r>
            <a:r>
              <a:rPr lang="ru-RU" sz="1800" dirty="0"/>
              <a:t>;</a:t>
            </a:r>
          </a:p>
          <a:p>
            <a:pPr algn="just">
              <a:lnSpc>
                <a:spcPct val="110000"/>
              </a:lnSpc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800" dirty="0"/>
              <a:t>  В</a:t>
            </a:r>
            <a:r>
              <a:rPr lang="x-none" sz="1800" dirty="0" smtClean="0"/>
              <a:t>ыполнение </a:t>
            </a:r>
            <a:r>
              <a:rPr lang="x-none" sz="1800" dirty="0"/>
              <a:t>работ по  ремонту</a:t>
            </a:r>
            <a:r>
              <a:rPr lang="ru-RU" sz="1800" dirty="0"/>
              <a:t> и капитальному ремонту</a:t>
            </a:r>
            <a:r>
              <a:rPr lang="x-none" sz="1800" dirty="0"/>
              <a:t> автомобильных дорог </a:t>
            </a:r>
            <a:r>
              <a:rPr lang="ru-RU" sz="1800" dirty="0"/>
              <a:t>местного значения в границах </a:t>
            </a:r>
            <a:r>
              <a:rPr lang="x-none" sz="1800" dirty="0"/>
              <a:t>МО "Мирнинский район"</a:t>
            </a:r>
            <a:r>
              <a:rPr lang="ru-RU" sz="1800" dirty="0"/>
              <a:t> Республики Саха (Якутия)</a:t>
            </a:r>
            <a:r>
              <a:rPr lang="x-none" sz="1800" dirty="0"/>
              <a:t> в целях доведения их транспортно-эксплуатационных показателей до нормативных требований;</a:t>
            </a:r>
            <a:endParaRPr lang="ru-RU" sz="1800" dirty="0"/>
          </a:p>
          <a:p>
            <a:pPr algn="just">
              <a:lnSpc>
                <a:spcPct val="110000"/>
              </a:lnSpc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800" dirty="0"/>
              <a:t>  </a:t>
            </a:r>
            <a:r>
              <a:rPr lang="ru-RU" sz="1800" dirty="0" smtClean="0"/>
              <a:t>Обеспечение</a:t>
            </a:r>
            <a:r>
              <a:rPr lang="x-none" sz="1800" dirty="0" smtClean="0"/>
              <a:t> </a:t>
            </a:r>
            <a:r>
              <a:rPr lang="x-none" sz="1800" dirty="0"/>
              <a:t>безопасности дорожного движения, </a:t>
            </a:r>
            <a:r>
              <a:rPr lang="ru-RU" sz="1800" dirty="0"/>
              <a:t>в соответствии с требованиями действующего законодательства; </a:t>
            </a:r>
          </a:p>
          <a:p>
            <a:pPr algn="just">
              <a:lnSpc>
                <a:spcPct val="110000"/>
              </a:lnSpc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800" dirty="0"/>
              <a:t>   П</a:t>
            </a:r>
            <a:r>
              <a:rPr lang="ru-RU" sz="1800" dirty="0" smtClean="0"/>
              <a:t>роектирование </a:t>
            </a:r>
            <a:r>
              <a:rPr lang="ru-RU" sz="1800" dirty="0"/>
              <a:t>и строительство автодорог местного значения в границах МО «Мирнинский район» Республики Саха (Якутия) и дорожных сооружений на них.</a:t>
            </a:r>
          </a:p>
          <a:p>
            <a:pPr lvl="0">
              <a:buClr>
                <a:srgbClr val="C00000"/>
              </a:buClr>
              <a:buFont typeface="Wingdings" panose="05000000000000000000" pitchFamily="2" charset="2"/>
              <a:buChar char="ü"/>
            </a:pPr>
            <a:endParaRPr lang="ru-RU" sz="1800" dirty="0"/>
          </a:p>
          <a:p>
            <a:pPr marL="0" lvl="0" indent="0" algn="just">
              <a:buClr>
                <a:srgbClr val="C00000"/>
              </a:buClr>
              <a:buNone/>
            </a:pP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206955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41300" y="242035"/>
            <a:ext cx="8665307" cy="883380"/>
          </a:xfrm>
          <a:effectLst>
            <a:softEdge rad="1270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 defTabSz="914400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ru-RU" sz="2000" b="1" dirty="0"/>
              <a:t>МУНИЦИПАЛЬНАЯ ПРОГРАММА «ОСУЩЕСТВЛЕНИЕ ДОРОЖНОЙ ДЕЯТЕЛЬНОСТИ В ОТНОШЕНИИ АВТОМОБИЛЬНЫХ ДОРОГ МЕСТНОГО ЗНАЧЕНИЯ В ГРАНИЦАХ МО «МИРНИНСКИЙ РАЙОН НА 2019-2023 ГОДЫ»</a:t>
            </a:r>
            <a:endParaRPr lang="ru-RU" altLang="ru-RU" sz="20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1300" y="1125415"/>
            <a:ext cx="8577385" cy="5503985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</a:rPr>
              <a:t>ФИНАНСОВОЕ 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ОБЕСПЕЧЕНИЕ ПРОГРАММЫ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</a:rPr>
              <a:t>:                                              </a:t>
            </a:r>
            <a:r>
              <a:rPr lang="ru-RU" sz="1400" b="1" dirty="0">
                <a:solidFill>
                  <a:srgbClr val="4BACC6">
                    <a:lumMod val="75000"/>
                  </a:srgbClr>
                </a:solidFill>
              </a:rPr>
              <a:t>тыс. руб.</a:t>
            </a:r>
            <a:endParaRPr lang="ru-RU" sz="2000" dirty="0">
              <a:solidFill>
                <a:prstClr val="black"/>
              </a:solidFill>
            </a:endParaRPr>
          </a:p>
          <a:p>
            <a:pPr marL="0" lvl="0" indent="0" algn="just">
              <a:buClr>
                <a:srgbClr val="C00000"/>
              </a:buClr>
              <a:buNone/>
            </a:pPr>
            <a:endParaRPr lang="ru-RU" sz="18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2293034"/>
              </p:ext>
            </p:extLst>
          </p:nvPr>
        </p:nvGraphicFramePr>
        <p:xfrm>
          <a:off x="241300" y="1536700"/>
          <a:ext cx="8597900" cy="164640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{68D230F3-CF80-4859-8CE7-A43EE81993B5}</a:tableStyleId>
              </a:tblPr>
              <a:tblGrid>
                <a:gridCol w="40351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0749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5527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768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Источники финансирования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Отчет за </a:t>
                      </a:r>
                      <a:r>
                        <a:rPr lang="ru-RU" sz="1400" dirty="0" smtClean="0">
                          <a:effectLst/>
                        </a:rPr>
                        <a:t>2022 </a:t>
                      </a:r>
                      <a:r>
                        <a:rPr lang="ru-RU" sz="1400" dirty="0">
                          <a:effectLst/>
                        </a:rPr>
                        <a:t>год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Уточненный</a:t>
                      </a:r>
                      <a:r>
                        <a:rPr lang="en-US" sz="1400" dirty="0" smtClean="0">
                          <a:effectLst/>
                        </a:rPr>
                        <a:t> </a:t>
                      </a:r>
                      <a:r>
                        <a:rPr lang="ru-RU" sz="1400" dirty="0" smtClean="0">
                          <a:effectLst/>
                        </a:rPr>
                        <a:t>план </a:t>
                      </a:r>
                      <a:r>
                        <a:rPr lang="ru-RU" sz="1400" dirty="0">
                          <a:effectLst/>
                        </a:rPr>
                        <a:t>на </a:t>
                      </a:r>
                      <a:r>
                        <a:rPr lang="ru-RU" sz="1400" dirty="0" smtClean="0">
                          <a:effectLst/>
                        </a:rPr>
                        <a:t>2023 </a:t>
                      </a:r>
                      <a:r>
                        <a:rPr lang="ru-RU" sz="1400" dirty="0">
                          <a:effectLst/>
                        </a:rPr>
                        <a:t>г.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39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Федеральный бюджет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,00</a:t>
                      </a:r>
                      <a:endParaRPr lang="ru-RU" sz="1200" dirty="0" smtClean="0"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0,00</a:t>
                      </a:r>
                      <a:endParaRPr lang="ru-RU" sz="1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78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Государственный бюджет РС (Я)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74 991,0</a:t>
                      </a:r>
                      <a:endParaRPr lang="ru-RU" sz="12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594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Бюджет МО «Мирнинский район» РС (Я)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95 219,9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 b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286 555,41</a:t>
                      </a:r>
                      <a:endParaRPr lang="ru-RU" sz="12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88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ИТОГО: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95 219,9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 b="1" dirty="0" smtClean="0">
                          <a:effectLst/>
                          <a:latin typeface="+mn-lt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361 546,41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4712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18 марта проезд до Алмазного, Арылаха, Тас-Юряха, Зари будет бесплатным! 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71" y="731982"/>
            <a:ext cx="8711835" cy="58121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165100"/>
            <a:ext cx="7277100" cy="1498601"/>
          </a:xfrm>
          <a:effectLst>
            <a:softEdge rad="1270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000" b="1" dirty="0" smtClean="0">
                <a:latin typeface="+mn-lt"/>
              </a:rPr>
              <a:t/>
            </a:r>
            <a:br>
              <a:rPr lang="ru-RU" sz="2000" b="1" dirty="0" smtClean="0">
                <a:latin typeface="+mn-lt"/>
              </a:rPr>
            </a:br>
            <a:r>
              <a:rPr lang="ru-RU" sz="2000" b="1" dirty="0" smtClean="0">
                <a:latin typeface="+mn-lt"/>
              </a:rPr>
              <a:t>МУНИЦИПАЛЬНАЯ ПРОГРАММА «</a:t>
            </a:r>
            <a:r>
              <a:rPr lang="ru-RU" sz="2000" b="1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СОЗДАНИЕ УСЛОВИЙ ДЛЯ ПРЕДОСТАВЛЕНИЯ ТРАНСПОРТНЫХ УСЛУГ НАСЕЛЕНИЮ И ОРГАНИЗАЦИЯ ТРАНСПОРТНОГО ОБСЛУЖИВАНИЯ МЕЖДУ ПОСЕЛЕНИЯМИ В ГРАНИЦАХ МО «МИРНИНСКИЙ РАЙОН» РС (Я)» НА </a:t>
            </a:r>
            <a:r>
              <a:rPr lang="ru-RU" sz="2000" b="1" dirty="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2018-2022 </a:t>
            </a:r>
            <a:r>
              <a:rPr lang="ru-RU" sz="2000" b="1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ГОДЫ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0226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71705" y="127734"/>
            <a:ext cx="8665307" cy="1320066"/>
          </a:xfrm>
          <a:effectLst>
            <a:softEdge rad="1270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 defTabSz="914400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МУНИЦИПАЛЬНАЯ </a:t>
            </a:r>
            <a:r>
              <a:rPr lang="ru-RU" sz="2000" b="1" dirty="0"/>
              <a:t>ПРОГРАММА «</a:t>
            </a:r>
            <a:r>
              <a:rPr lang="ru-RU" sz="2000" b="1" dirty="0">
                <a:ea typeface="Calibri" panose="020F0502020204030204" pitchFamily="34" charset="0"/>
                <a:cs typeface="Calibri" panose="020F0502020204030204" pitchFamily="34" charset="0"/>
              </a:rPr>
              <a:t>СОЗДАНИЕ УСЛОВИЙ ДЛЯ ПРЕДОСТАВЛЕНИЯ ТРАНСПОРТНЫХ УСЛУГ НАСЕЛЕНИЮ И ОРГАНИЗАЦИЯ ТРАНСПОРТНОГО ОБСЛУЖИВАНИЯ МЕЖДУ ПОСЕЛЕНИЯМИ В ГРАНИЦАХ МО «МИРНИНСКИЙ РАЙОН» РС (Я)» НА 2018-2022 ГОДЫ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altLang="ru-RU" sz="20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208" y="1417782"/>
            <a:ext cx="8577385" cy="3089564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lnSpc>
                <a:spcPct val="100000"/>
              </a:lnSpc>
              <a:buClr>
                <a:srgbClr val="C00000"/>
              </a:buClr>
              <a:buNone/>
            </a:pPr>
            <a:r>
              <a:rPr lang="ru-RU" sz="1700" b="1" u="sng" dirty="0" smtClean="0">
                <a:solidFill>
                  <a:schemeClr val="accent2">
                    <a:lumMod val="75000"/>
                  </a:schemeClr>
                </a:solidFill>
              </a:rPr>
              <a:t>ЦЕЛЬ</a:t>
            </a:r>
            <a:r>
              <a:rPr lang="ru-RU" sz="1700" b="1" u="sng" dirty="0">
                <a:solidFill>
                  <a:schemeClr val="accent2">
                    <a:lumMod val="75000"/>
                  </a:schemeClr>
                </a:solidFill>
              </a:rPr>
              <a:t>:</a:t>
            </a:r>
            <a:r>
              <a:rPr lang="ru-RU" sz="1700" dirty="0">
                <a:solidFill>
                  <a:schemeClr val="accent2">
                    <a:lumMod val="75000"/>
                  </a:schemeClr>
                </a:solidFill>
              </a:rPr>
              <a:t>  </a:t>
            </a:r>
            <a:r>
              <a:rPr lang="ru-RU" sz="1700" dirty="0"/>
              <a:t>Создание условий для предоставления транспортных услуг населению и организация транспортного обслуживания населения между поселениями в границах муниципального района </a:t>
            </a:r>
            <a:endParaRPr lang="ru-RU" sz="1700" dirty="0" smtClean="0"/>
          </a:p>
          <a:p>
            <a:pPr marL="0" indent="0" algn="just">
              <a:lnSpc>
                <a:spcPct val="100000"/>
              </a:lnSpc>
              <a:buClr>
                <a:srgbClr val="C00000"/>
              </a:buClr>
              <a:buNone/>
            </a:pPr>
            <a:r>
              <a:rPr lang="ru-RU" sz="1700" b="1" u="sng" dirty="0" smtClean="0">
                <a:solidFill>
                  <a:schemeClr val="accent2">
                    <a:lumMod val="75000"/>
                  </a:schemeClr>
                </a:solidFill>
              </a:rPr>
              <a:t>ЗАДАЧИ</a:t>
            </a:r>
            <a:r>
              <a:rPr lang="ru-RU" sz="1700" dirty="0"/>
              <a:t>: </a:t>
            </a:r>
          </a:p>
          <a:p>
            <a:pPr algn="just">
              <a:lnSpc>
                <a:spcPct val="100000"/>
              </a:lnSpc>
              <a:spcAft>
                <a:spcPts val="10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700" dirty="0"/>
              <a:t> Обеспечение бесперебойности и безопасности  движения автобусов по утвержденным муниципальным маршрутам регулярных перевозок между поселениями в границах муниципального образования «Мирнинский район» Республики Саха (Якутия</a:t>
            </a:r>
            <a:r>
              <a:rPr lang="ru-RU" sz="1700" dirty="0" smtClean="0"/>
              <a:t>).</a:t>
            </a:r>
          </a:p>
          <a:p>
            <a:pPr algn="just">
              <a:lnSpc>
                <a:spcPct val="100000"/>
              </a:lnSpc>
              <a:spcAft>
                <a:spcPts val="10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700" dirty="0" smtClean="0"/>
              <a:t> Развитие маршрутной сети с учетом транспортных потребностей населения.</a:t>
            </a:r>
          </a:p>
          <a:p>
            <a:pPr algn="just">
              <a:lnSpc>
                <a:spcPct val="100000"/>
              </a:lnSpc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700" dirty="0" smtClean="0"/>
              <a:t> </a:t>
            </a:r>
            <a:r>
              <a:rPr lang="ru-RU" sz="1700" dirty="0"/>
              <a:t>Поддержка и развитие деятельности муниципальных автотранспортных предприятий, осуществляющих перевозку пассажиров и багажа по утвержденным муниципальным маршрутам регулярных перевозок между поселениями в границах муниципального образования «Мирнинский район» Республики Саха (Якутия).</a:t>
            </a:r>
          </a:p>
          <a:p>
            <a:pPr marL="0" lvl="0" indent="0" algn="just">
              <a:buClr>
                <a:srgbClr val="C00000"/>
              </a:buClr>
              <a:buNone/>
            </a:pPr>
            <a:endParaRPr lang="ru-RU" sz="18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0292101"/>
              </p:ext>
            </p:extLst>
          </p:nvPr>
        </p:nvGraphicFramePr>
        <p:xfrm>
          <a:off x="525881" y="4812532"/>
          <a:ext cx="8063937" cy="1200341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{68D230F3-CF80-4859-8CE7-A43EE81993B5}</a:tableStyleId>
              </a:tblPr>
              <a:tblGrid>
                <a:gridCol w="411417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0693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4283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Источники финансирования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Отчет за </a:t>
                      </a:r>
                      <a:r>
                        <a:rPr lang="ru-RU" sz="1400" dirty="0" smtClean="0">
                          <a:effectLst/>
                        </a:rPr>
                        <a:t>2022 </a:t>
                      </a:r>
                      <a:r>
                        <a:rPr lang="ru-RU" sz="1400" dirty="0">
                          <a:effectLst/>
                        </a:rPr>
                        <a:t>год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Уточненный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план </a:t>
                      </a:r>
                      <a:r>
                        <a:rPr lang="ru-RU" sz="1400" dirty="0">
                          <a:effectLst/>
                        </a:rPr>
                        <a:t>на </a:t>
                      </a:r>
                      <a:r>
                        <a:rPr lang="ru-RU" sz="1400" dirty="0" smtClean="0">
                          <a:effectLst/>
                        </a:rPr>
                        <a:t>2023 </a:t>
                      </a:r>
                      <a:r>
                        <a:rPr lang="ru-RU" sz="1400" dirty="0">
                          <a:effectLst/>
                        </a:rPr>
                        <a:t>г.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27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Бюджет МО «Мирнинский район» РС (Я)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 dirty="0" smtClean="0">
                          <a:effectLst/>
                          <a:latin typeface="+mn-lt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2 855,9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 b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38 364,57</a:t>
                      </a:r>
                      <a:endParaRPr lang="ru-RU" sz="12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09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ИТОГО: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 b="1" dirty="0" smtClean="0">
                          <a:effectLst/>
                          <a:latin typeface="+mn-lt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2 855,9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38 364,57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14567" y="4332365"/>
            <a:ext cx="8406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C00000"/>
              </a:buClr>
            </a:pP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ФИНАНСОВОЕ ОБЕСПЕЧЕНИЕ ПРОГРАММЫ:                                                      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</a:rPr>
              <a:t>тыс. руб.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                                                                                      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1460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X:\305\БЮДЖЕТ ДЛЯ ГРАЖДАН\2021-2023\От исполнителей по шаблону\КСУ\576140562f654c62a2f09c09772f006f.jpe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774700"/>
            <a:ext cx="8515350" cy="582136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7850" y="238126"/>
            <a:ext cx="7886700" cy="1325563"/>
          </a:xfrm>
          <a:effectLst>
            <a:softEdge rad="1270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ru-RU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МУНИЦИПАЛЬНАЯ ПРОГРАММА «ОХРАНА </a:t>
            </a: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ОКРУЖАЮЩЕЙ СРЕДЫ, УТИЛИЗАЦИЯ И ПЕРЕРАБОТКА ОТХОДОВ ПРОИЗВОДСТВА И ПОТРЕБЛЕНИЯ НА ТЕРРИТОРИИ  МО «МИРНИНСКИЙ РАЙОН» РС (Я)» НА 2019-2023 ГОДЫ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554654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71705" y="127734"/>
            <a:ext cx="8665307" cy="1091466"/>
          </a:xfrm>
          <a:effectLst>
            <a:softEdge rad="1270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 defTabSz="914400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ru-RU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МУНИЦИПАЛЬНАЯ </a:t>
            </a: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ПРОГРАММА «ОХРАНА ОКРУЖАЮЩЕЙ СРЕДЫ, УТИЛИЗАЦИЯ И ПЕРЕРАБОТКА ОТХОДОВ ПРОИЗВОДСТВА И ПОТРЕБЛЕНИЯ НА ТЕРРИТОРИИ  МО «МИРНИНСКИЙ РАЙОН» РС (Я)» НА 2019-2023 ГОДЫ</a:t>
            </a:r>
            <a:endParaRPr lang="ru-RU" altLang="ru-RU" sz="20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1704" y="1219200"/>
            <a:ext cx="8665307" cy="37711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u="sng" dirty="0" smtClean="0">
                <a:solidFill>
                  <a:schemeClr val="accent2">
                    <a:lumMod val="75000"/>
                  </a:schemeClr>
                </a:solidFill>
              </a:rPr>
              <a:t>ЦЕЛЬ</a:t>
            </a:r>
            <a:r>
              <a:rPr lang="ru-RU" sz="2000" b="1" u="sng" dirty="0">
                <a:solidFill>
                  <a:schemeClr val="accent2">
                    <a:lumMod val="75000"/>
                  </a:schemeClr>
                </a:solidFill>
              </a:rPr>
              <a:t>: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1600" dirty="0"/>
              <a:t>Предотвращение вредного воздействия отходов на здоровье человека и окружающую среду на территории Мирнинского района.</a:t>
            </a:r>
          </a:p>
          <a:p>
            <a:pPr marL="0" indent="0" algn="just">
              <a:lnSpc>
                <a:spcPct val="100000"/>
              </a:lnSpc>
              <a:buClr>
                <a:srgbClr val="C00000"/>
              </a:buClr>
              <a:buNone/>
            </a:pPr>
            <a:r>
              <a:rPr lang="ru-RU" b="1" u="sng" dirty="0" smtClean="0">
                <a:solidFill>
                  <a:schemeClr val="accent2">
                    <a:lumMod val="75000"/>
                  </a:schemeClr>
                </a:solidFill>
              </a:rPr>
              <a:t>ЗАДАЧИ</a:t>
            </a:r>
            <a:r>
              <a:rPr lang="ru-RU" sz="1800" dirty="0"/>
              <a:t>: </a:t>
            </a:r>
          </a:p>
          <a:p>
            <a:pPr lvl="0"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700" dirty="0"/>
              <a:t> </a:t>
            </a:r>
            <a:r>
              <a:rPr lang="ru-RU" sz="1600" dirty="0"/>
              <a:t>Создание объектов размещения отходов на территории Мирнинского района, отвечающих требованиям экологического и санитарно-гигиенического законодательства.</a:t>
            </a:r>
          </a:p>
          <a:p>
            <a:pPr lvl="0"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600" dirty="0"/>
              <a:t> Восстановление нарушенных земель. </a:t>
            </a:r>
          </a:p>
          <a:p>
            <a:pPr lvl="0"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600" dirty="0"/>
              <a:t>Выявление и ликвидация несанкционированных свалок промышленных и бытовых отходов и накопленного прошлого экологического ущерба от негативного воздействия отходов производства и потребления.</a:t>
            </a:r>
          </a:p>
          <a:p>
            <a:pPr lvl="0"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600" dirty="0"/>
              <a:t>Обеспечение в надлежащем эстетическом и санитарном состоянии земельных участков, предназначенных под захоронение ТКО.</a:t>
            </a:r>
          </a:p>
          <a:p>
            <a:pPr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600" dirty="0"/>
              <a:t>Совершенствование системы экологического образования, обеспечение открытости реализации муниципальной программы и поощрение общественников.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9736281"/>
              </p:ext>
            </p:extLst>
          </p:nvPr>
        </p:nvGraphicFramePr>
        <p:xfrm>
          <a:off x="285259" y="5369604"/>
          <a:ext cx="8618596" cy="1077377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{68D230F3-CF80-4859-8CE7-A43EE81993B5}</a:tableStyleId>
              </a:tblPr>
              <a:tblGrid>
                <a:gridCol w="456976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6474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8407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656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Источники финансирования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Отчет за </a:t>
                      </a:r>
                      <a:r>
                        <a:rPr lang="ru-RU" sz="1400" dirty="0" smtClean="0">
                          <a:effectLst/>
                        </a:rPr>
                        <a:t>2022 </a:t>
                      </a:r>
                      <a:r>
                        <a:rPr lang="ru-RU" sz="1400" dirty="0">
                          <a:effectLst/>
                        </a:rPr>
                        <a:t>год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Уточненный план </a:t>
                      </a:r>
                      <a:r>
                        <a:rPr lang="ru-RU" sz="1400" dirty="0">
                          <a:effectLst/>
                        </a:rPr>
                        <a:t>на </a:t>
                      </a:r>
                      <a:r>
                        <a:rPr lang="ru-RU" sz="1400" dirty="0" smtClean="0">
                          <a:effectLst/>
                        </a:rPr>
                        <a:t>2023 </a:t>
                      </a:r>
                      <a:r>
                        <a:rPr lang="ru-RU" sz="1400" dirty="0">
                          <a:effectLst/>
                        </a:rPr>
                        <a:t>г.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88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Бюджет МО «Мирнинский район» РС (Я)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17 123,8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 b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160 484,72</a:t>
                      </a:r>
                      <a:endParaRPr lang="ru-RU" sz="12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328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ИТОГО: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17 123,8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160 484,72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71703" y="4990394"/>
            <a:ext cx="8595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C00000"/>
              </a:buClr>
            </a:pPr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ФИНАНСОВОЕ ОБЕСПЕЧЕНИЕ ПРОГРАММЫ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:                                                            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</a:rPr>
              <a:t>тыс. руб.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66859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49" y="915308"/>
            <a:ext cx="8547100" cy="569383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2750" y="352427"/>
            <a:ext cx="7359650" cy="1057274"/>
          </a:xfrm>
          <a:effectLst>
            <a:softEdge rad="1270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ru-RU" sz="2000" b="1" dirty="0" smtClean="0">
                <a:solidFill>
                  <a:srgbClr val="0033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000" b="1" dirty="0" smtClean="0">
                <a:solidFill>
                  <a:srgbClr val="0033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000" b="1" dirty="0" smtClean="0">
                <a:solidFill>
                  <a:srgbClr val="0033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000" b="1" dirty="0" smtClean="0">
                <a:solidFill>
                  <a:srgbClr val="0033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МУНИЦИПАЛЬНАЯ ПРОГРАММА«ПРЕДУПРЕЖДЕНИЕ </a:t>
            </a: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 ЛИКВИДАЦИЯ ПОСЛЕДСТВИЙ ЧРЕЗВЫЧАЙНЫХ </a:t>
            </a:r>
            <a:r>
              <a:rPr lang="ru-RU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СИТУАЦИЙ НА </a:t>
            </a: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ТЕРРИТОРИИ МУНИЦИПАЛЬНОГО РАЙОНА» НА 2019-2023 ГОДЫ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018467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820756"/>
            <a:ext cx="8500291" cy="438061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Рынок труда и уровень жизни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857250"/>
            <a:ext cx="61156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>
                <a:solidFill>
                  <a:prstClr val="white"/>
                </a:solidFill>
              </a:rPr>
              <a:t>Основные социально-экономические показатели</a:t>
            </a: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/>
          </p:nvPr>
        </p:nvGraphicFramePr>
        <p:xfrm>
          <a:off x="611560" y="1302998"/>
          <a:ext cx="8532440" cy="640655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281269">
                  <a:extLst>
                    <a:ext uri="{9D8B030D-6E8A-4147-A177-3AD203B41FA5}">
                      <a16:colId xmlns:a16="http://schemas.microsoft.com/office/drawing/2014/main" xmlns="" val="985535481"/>
                    </a:ext>
                  </a:extLst>
                </a:gridCol>
                <a:gridCol w="6251171">
                  <a:extLst>
                    <a:ext uri="{9D8B030D-6E8A-4147-A177-3AD203B41FA5}">
                      <a16:colId xmlns:a16="http://schemas.microsoft.com/office/drawing/2014/main" xmlns="" val="191536471"/>
                    </a:ext>
                  </a:extLst>
                </a:gridCol>
              </a:tblGrid>
              <a:tr h="640655"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Наименование</a:t>
                      </a:r>
                      <a:endParaRPr lang="ru-RU" sz="1500" b="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Значение</a:t>
                      </a:r>
                      <a:endParaRPr lang="ru-RU" sz="1500" b="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T w="12700" cmpd="sng"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4209553958"/>
                  </a:ext>
                </a:extLst>
              </a:tr>
            </a:tbl>
          </a:graphicData>
        </a:graphic>
      </p:graphicFrame>
      <p:sp>
        <p:nvSpPr>
          <p:cNvPr id="75" name="TextBox 74"/>
          <p:cNvSpPr txBox="1"/>
          <p:nvPr/>
        </p:nvSpPr>
        <p:spPr>
          <a:xfrm>
            <a:off x="3212526" y="1643391"/>
            <a:ext cx="63814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dirty="0">
                <a:solidFill>
                  <a:srgbClr val="223C5C"/>
                </a:solidFill>
              </a:rPr>
              <a:t>2021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6329368" y="1643391"/>
            <a:ext cx="64652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dirty="0">
                <a:solidFill>
                  <a:srgbClr val="223C5C"/>
                </a:solidFill>
              </a:rPr>
              <a:t>2024</a:t>
            </a:r>
          </a:p>
        </p:txBody>
      </p:sp>
      <p:grpSp>
        <p:nvGrpSpPr>
          <p:cNvPr id="50" name="Группа 49"/>
          <p:cNvGrpSpPr/>
          <p:nvPr/>
        </p:nvGrpSpPr>
        <p:grpSpPr>
          <a:xfrm>
            <a:off x="587294" y="2185430"/>
            <a:ext cx="8629620" cy="1045331"/>
            <a:chOff x="1475656" y="910717"/>
            <a:chExt cx="5974546" cy="1045331"/>
          </a:xfrm>
        </p:grpSpPr>
        <p:graphicFrame>
          <p:nvGraphicFramePr>
            <p:cNvPr id="52" name="Диаграмма 51"/>
            <p:cNvGraphicFramePr/>
            <p:nvPr>
              <p:extLst>
                <p:ext uri="{D42A27DB-BD31-4B8C-83A1-F6EECF244321}">
                  <p14:modId xmlns:p14="http://schemas.microsoft.com/office/powerpoint/2010/main" val="72841680"/>
                </p:ext>
              </p:extLst>
            </p:nvPr>
          </p:nvGraphicFramePr>
          <p:xfrm>
            <a:off x="3096635" y="910717"/>
            <a:ext cx="4353567" cy="104533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56" name="TextBox 55"/>
            <p:cNvSpPr txBox="1"/>
            <p:nvPr/>
          </p:nvSpPr>
          <p:spPr>
            <a:xfrm>
              <a:off x="1475656" y="1070780"/>
              <a:ext cx="1620979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500" b="1" dirty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Среднесписочная численность работников,</a:t>
              </a:r>
            </a:p>
            <a:p>
              <a:pPr algn="r"/>
              <a:r>
                <a:rPr lang="ru-RU" sz="1500" dirty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чел.</a:t>
              </a:r>
            </a:p>
          </p:txBody>
        </p:sp>
      </p:grpSp>
      <p:grpSp>
        <p:nvGrpSpPr>
          <p:cNvPr id="62" name="Группа 61"/>
          <p:cNvGrpSpPr/>
          <p:nvPr/>
        </p:nvGrpSpPr>
        <p:grpSpPr>
          <a:xfrm>
            <a:off x="625999" y="3207073"/>
            <a:ext cx="8471413" cy="1015663"/>
            <a:chOff x="1475657" y="952300"/>
            <a:chExt cx="5952557" cy="1067185"/>
          </a:xfrm>
        </p:grpSpPr>
        <p:graphicFrame>
          <p:nvGraphicFramePr>
            <p:cNvPr id="64" name="Диаграмма 63"/>
            <p:cNvGraphicFramePr/>
            <p:nvPr>
              <p:extLst/>
            </p:nvPr>
          </p:nvGraphicFramePr>
          <p:xfrm>
            <a:off x="3020746" y="1128654"/>
            <a:ext cx="4407468" cy="82773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68" name="TextBox 67"/>
            <p:cNvSpPr txBox="1"/>
            <p:nvPr/>
          </p:nvSpPr>
          <p:spPr>
            <a:xfrm>
              <a:off x="1475657" y="952300"/>
              <a:ext cx="1608862" cy="1067185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r"/>
              <a:r>
                <a:rPr lang="ru-RU" sz="1500" b="1" dirty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Уровень официально зарегистрированной безработицы,</a:t>
              </a:r>
            </a:p>
            <a:p>
              <a:pPr algn="r"/>
              <a:r>
                <a:rPr lang="ru-RU" sz="1500" dirty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%</a:t>
              </a:r>
            </a:p>
          </p:txBody>
        </p:sp>
      </p:grpSp>
      <p:grpSp>
        <p:nvGrpSpPr>
          <p:cNvPr id="61" name="Группа 60"/>
          <p:cNvGrpSpPr/>
          <p:nvPr/>
        </p:nvGrpSpPr>
        <p:grpSpPr>
          <a:xfrm>
            <a:off x="595486" y="4373577"/>
            <a:ext cx="8516363" cy="1398343"/>
            <a:chOff x="1475657" y="1025120"/>
            <a:chExt cx="6006399" cy="1445224"/>
          </a:xfrm>
        </p:grpSpPr>
        <p:graphicFrame>
          <p:nvGraphicFramePr>
            <p:cNvPr id="82" name="Диаграмма 81"/>
            <p:cNvGraphicFramePr/>
            <p:nvPr>
              <p:extLst>
                <p:ext uri="{D42A27DB-BD31-4B8C-83A1-F6EECF244321}">
                  <p14:modId xmlns:p14="http://schemas.microsoft.com/office/powerpoint/2010/main" val="249164796"/>
                </p:ext>
              </p:extLst>
            </p:nvPr>
          </p:nvGraphicFramePr>
          <p:xfrm>
            <a:off x="3058196" y="1025120"/>
            <a:ext cx="4423860" cy="138882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pSp>
          <p:nvGrpSpPr>
            <p:cNvPr id="84" name="Группа 83"/>
            <p:cNvGrpSpPr/>
            <p:nvPr/>
          </p:nvGrpSpPr>
          <p:grpSpPr>
            <a:xfrm>
              <a:off x="1475657" y="1243917"/>
              <a:ext cx="3431199" cy="1226427"/>
              <a:chOff x="1475657" y="883512"/>
              <a:chExt cx="3431199" cy="1226427"/>
            </a:xfrm>
          </p:grpSpPr>
          <p:sp>
            <p:nvSpPr>
              <p:cNvPr id="86" name="TextBox 85"/>
              <p:cNvSpPr txBox="1"/>
              <p:nvPr/>
            </p:nvSpPr>
            <p:spPr>
              <a:xfrm>
                <a:off x="1475657" y="1060225"/>
                <a:ext cx="1614846" cy="104971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r"/>
                <a:r>
                  <a:rPr lang="ru-RU" sz="15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</a:rPr>
                  <a:t>Среднемесячная начисленная заработная плата,</a:t>
                </a:r>
              </a:p>
              <a:p>
                <a:pPr algn="r"/>
                <a:r>
                  <a:rPr lang="ru-RU" sz="15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</a:rPr>
                  <a:t>тыс.руб</a:t>
                </a:r>
                <a:r>
                  <a:rPr lang="ru-RU" sz="1500" dirty="0">
                    <a:solidFill>
                      <a:prstClr val="black">
                        <a:lumMod val="65000"/>
                        <a:lumOff val="35000"/>
                      </a:prstClr>
                    </a:solidFill>
                  </a:rPr>
                  <a:t>.</a:t>
                </a:r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 rot="20840869">
                <a:off x="4352718" y="883512"/>
                <a:ext cx="554138" cy="2862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200" dirty="0" smtClean="0">
                    <a:solidFill>
                      <a:srgbClr val="008000"/>
                    </a:solidFill>
                  </a:rPr>
                  <a:t>+2,5%</a:t>
                </a:r>
                <a:endParaRPr lang="ru-RU" sz="1200" dirty="0">
                  <a:solidFill>
                    <a:srgbClr val="008000"/>
                  </a:solidFill>
                </a:endParaRPr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 rot="21094467">
                <a:off x="3682034" y="903393"/>
                <a:ext cx="620839" cy="2862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200" dirty="0">
                    <a:solidFill>
                      <a:srgbClr val="00B050"/>
                    </a:solidFill>
                  </a:rPr>
                  <a:t>+</a:t>
                </a:r>
                <a:r>
                  <a:rPr lang="ru-RU" sz="1200" dirty="0" smtClean="0">
                    <a:solidFill>
                      <a:srgbClr val="00B050"/>
                    </a:solidFill>
                  </a:rPr>
                  <a:t>18%</a:t>
                </a:r>
                <a:endParaRPr lang="ru-RU" sz="1200" dirty="0">
                  <a:solidFill>
                    <a:srgbClr val="00B050"/>
                  </a:solidFill>
                </a:endParaRPr>
              </a:p>
            </p:txBody>
          </p:sp>
        </p:grpSp>
      </p:grpSp>
      <p:sp>
        <p:nvSpPr>
          <p:cNvPr id="47" name="TextBox 46"/>
          <p:cNvSpPr txBox="1"/>
          <p:nvPr/>
        </p:nvSpPr>
        <p:spPr>
          <a:xfrm rot="20840869">
            <a:off x="5800207" y="4484489"/>
            <a:ext cx="7857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008000"/>
                </a:solidFill>
              </a:rPr>
              <a:t>+7,6 %</a:t>
            </a:r>
          </a:p>
        </p:txBody>
      </p:sp>
      <p:sp>
        <p:nvSpPr>
          <p:cNvPr id="48" name="TextBox 47"/>
          <p:cNvSpPr txBox="1"/>
          <p:nvPr/>
        </p:nvSpPr>
        <p:spPr>
          <a:xfrm rot="20840869">
            <a:off x="6818292" y="4459064"/>
            <a:ext cx="7857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008000"/>
                </a:solidFill>
              </a:rPr>
              <a:t>+7,5%</a:t>
            </a:r>
          </a:p>
        </p:txBody>
      </p:sp>
      <p:sp>
        <p:nvSpPr>
          <p:cNvPr id="49" name="TextBox 48"/>
          <p:cNvSpPr txBox="1"/>
          <p:nvPr/>
        </p:nvSpPr>
        <p:spPr>
          <a:xfrm rot="20840869">
            <a:off x="7820389" y="4384948"/>
            <a:ext cx="7857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008000"/>
                </a:solidFill>
              </a:rPr>
              <a:t>+12,7 %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295579" y="1641685"/>
            <a:ext cx="60008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dirty="0">
                <a:solidFill>
                  <a:srgbClr val="223C5C"/>
                </a:solidFill>
              </a:rPr>
              <a:t>2023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4284366" y="1638288"/>
            <a:ext cx="57751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dirty="0">
                <a:solidFill>
                  <a:srgbClr val="223C5C"/>
                </a:solidFill>
              </a:rPr>
              <a:t>2022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319953" y="1623325"/>
            <a:ext cx="64567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dirty="0">
                <a:solidFill>
                  <a:srgbClr val="223C5C"/>
                </a:solidFill>
              </a:rPr>
              <a:t>2025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8213240" y="1610883"/>
            <a:ext cx="68314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>
                <a:solidFill>
                  <a:srgbClr val="4F81BD"/>
                </a:solidFill>
              </a:rPr>
              <a:t>2027</a:t>
            </a:r>
          </a:p>
        </p:txBody>
      </p:sp>
      <p:sp>
        <p:nvSpPr>
          <p:cNvPr id="39" name="TextBox 38"/>
          <p:cNvSpPr txBox="1"/>
          <p:nvPr/>
        </p:nvSpPr>
        <p:spPr>
          <a:xfrm rot="1343044">
            <a:off x="2738407" y="2038448"/>
            <a:ext cx="7786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C00000"/>
                </a:solidFill>
              </a:rPr>
              <a:t>- 3,5 %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373546" y="908746"/>
            <a:ext cx="104567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>
                <a:solidFill>
                  <a:prstClr val="black"/>
                </a:solidFill>
              </a:rPr>
              <a:t>Слайд 4</a:t>
            </a:r>
          </a:p>
        </p:txBody>
      </p:sp>
      <p:sp>
        <p:nvSpPr>
          <p:cNvPr id="34" name="TextBox 33"/>
          <p:cNvSpPr txBox="1"/>
          <p:nvPr/>
        </p:nvSpPr>
        <p:spPr>
          <a:xfrm rot="1343044">
            <a:off x="3889398" y="2375190"/>
            <a:ext cx="7668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C00000"/>
                </a:solidFill>
              </a:rPr>
              <a:t>- </a:t>
            </a:r>
            <a:r>
              <a:rPr lang="ru-RU" sz="1200" dirty="0" smtClean="0">
                <a:solidFill>
                  <a:srgbClr val="C00000"/>
                </a:solidFill>
              </a:rPr>
              <a:t>0,1 </a:t>
            </a:r>
            <a:r>
              <a:rPr lang="ru-RU" sz="1200" dirty="0">
                <a:solidFill>
                  <a:srgbClr val="C00000"/>
                </a:solidFill>
              </a:rPr>
              <a:t>%</a:t>
            </a:r>
          </a:p>
        </p:txBody>
      </p:sp>
      <p:sp>
        <p:nvSpPr>
          <p:cNvPr id="29" name="TextBox 28"/>
          <p:cNvSpPr txBox="1"/>
          <p:nvPr/>
        </p:nvSpPr>
        <p:spPr>
          <a:xfrm rot="1343044">
            <a:off x="2836423" y="3259307"/>
            <a:ext cx="5942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C00000"/>
                </a:solidFill>
              </a:rPr>
              <a:t>- в 2 р</a:t>
            </a:r>
          </a:p>
        </p:txBody>
      </p:sp>
      <p:sp>
        <p:nvSpPr>
          <p:cNvPr id="31" name="TextBox 30"/>
          <p:cNvSpPr txBox="1"/>
          <p:nvPr/>
        </p:nvSpPr>
        <p:spPr>
          <a:xfrm rot="21094467">
            <a:off x="2853190" y="4649142"/>
            <a:ext cx="8802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008000"/>
                </a:solidFill>
              </a:rPr>
              <a:t>+9,9%</a:t>
            </a:r>
          </a:p>
        </p:txBody>
      </p:sp>
    </p:spTree>
    <p:extLst>
      <p:ext uri="{BB962C8B-B14F-4D97-AF65-F5344CB8AC3E}">
        <p14:creationId xmlns:p14="http://schemas.microsoft.com/office/powerpoint/2010/main" val="411231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71705" y="127734"/>
            <a:ext cx="8665307" cy="1091466"/>
          </a:xfrm>
          <a:effectLst>
            <a:softEdge rad="1270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 defTabSz="914400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МУНИЦИПАЛЬНАЯ ПРОГРАММА«ПРЕДУПРЕЖДЕНИЕ И ЛИКВИДАЦИЯ ПОСЛЕДСТВИЙ ЧРЕЗВЫЧАЙНЫХ СИТУАЦИЙ НА ТЕРРИТОРИИ МУНИЦИПАЛЬНОГО РАЙОНА» НА 2019-2023 ГОДЫ</a:t>
            </a:r>
            <a:endParaRPr lang="ru-RU" altLang="ru-RU" sz="20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9627" y="1346201"/>
            <a:ext cx="8577385" cy="28955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u="sng" dirty="0" smtClean="0">
                <a:solidFill>
                  <a:schemeClr val="accent2">
                    <a:lumMod val="75000"/>
                  </a:schemeClr>
                </a:solidFill>
              </a:rPr>
              <a:t>ЦЕЛЬ</a:t>
            </a:r>
            <a:r>
              <a:rPr lang="ru-RU" sz="2000" b="1" u="sng" dirty="0">
                <a:solidFill>
                  <a:schemeClr val="accent2">
                    <a:lumMod val="75000"/>
                  </a:schemeClr>
                </a:solidFill>
              </a:rPr>
              <a:t>: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1800" dirty="0" smtClean="0"/>
              <a:t>Снижение </a:t>
            </a:r>
            <a:r>
              <a:rPr lang="ru-RU" sz="1800" dirty="0"/>
              <a:t>рисков возникновения и смягчение последствий чрезвычайных ситуаций природного и техногенного характера, а также обеспечение безопасности населения.</a:t>
            </a:r>
          </a:p>
          <a:p>
            <a:pPr marL="0" indent="0" algn="just">
              <a:lnSpc>
                <a:spcPct val="100000"/>
              </a:lnSpc>
              <a:buClr>
                <a:srgbClr val="C00000"/>
              </a:buClr>
              <a:buNone/>
            </a:pPr>
            <a:r>
              <a:rPr lang="ru-RU" b="1" u="sng" dirty="0" smtClean="0">
                <a:solidFill>
                  <a:schemeClr val="accent2">
                    <a:lumMod val="75000"/>
                  </a:schemeClr>
                </a:solidFill>
              </a:rPr>
              <a:t>ЗАДАЧИ</a:t>
            </a:r>
            <a:r>
              <a:rPr lang="ru-RU" sz="1800" dirty="0"/>
              <a:t>: </a:t>
            </a:r>
          </a:p>
          <a:p>
            <a:pPr marR="169545" algn="just"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800" dirty="0"/>
              <a:t>Совершенствование кадровой политики и повышение уровня квалификации персонала.</a:t>
            </a:r>
          </a:p>
          <a:p>
            <a:pPr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800" dirty="0"/>
              <a:t>Организация и осуществление мероприятий по защите населения и территории муниципального района от чрезвычайных ситуаций природного и техногенного </a:t>
            </a:r>
            <a:r>
              <a:rPr lang="ru-RU" sz="1800" dirty="0" smtClean="0"/>
              <a:t>характера.</a:t>
            </a:r>
            <a:endParaRPr lang="ru-RU" sz="18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9772235"/>
              </p:ext>
            </p:extLst>
          </p:nvPr>
        </p:nvGraphicFramePr>
        <p:xfrm>
          <a:off x="359627" y="4691881"/>
          <a:ext cx="8608882" cy="121771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{68D230F3-CF80-4859-8CE7-A43EE81993B5}</a:tableStyleId>
              </a:tblPr>
              <a:tblGrid>
                <a:gridCol w="456461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6275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8150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327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Источники финансирования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Отчет за </a:t>
                      </a:r>
                      <a:r>
                        <a:rPr lang="ru-RU" sz="1400" dirty="0" smtClean="0">
                          <a:effectLst/>
                        </a:rPr>
                        <a:t>2022 год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Уточненный план </a:t>
                      </a:r>
                      <a:r>
                        <a:rPr lang="ru-RU" sz="1400" dirty="0">
                          <a:effectLst/>
                        </a:rPr>
                        <a:t>на </a:t>
                      </a:r>
                      <a:r>
                        <a:rPr lang="ru-RU" sz="1400" dirty="0" smtClean="0">
                          <a:effectLst/>
                        </a:rPr>
                        <a:t>2023 г</a:t>
                      </a:r>
                      <a:r>
                        <a:rPr lang="ru-RU" sz="1400" dirty="0">
                          <a:effectLst/>
                        </a:rPr>
                        <a:t>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324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Государственный бюджет РС (Я)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 b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242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Бюджет МО «Мирнинский район» РС (Я)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 dirty="0" smtClean="0">
                          <a:effectLst/>
                          <a:latin typeface="+mn-lt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29 873,6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 b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76 423,69</a:t>
                      </a:r>
                      <a:endParaRPr lang="ru-RU" sz="12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602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ИТОГО: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 b="1" dirty="0" smtClean="0">
                          <a:effectLst/>
                          <a:latin typeface="+mn-lt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29 873,6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76 423,69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59626" y="4241800"/>
            <a:ext cx="8377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C00000"/>
              </a:buClr>
            </a:pP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ФИНАНСОВОЕ ОБЕСПЕЧЕНИЕ ПРОГРАММЫ:                                                         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</a:rPr>
              <a:t>тыс. руб.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670840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8856" y="942543"/>
            <a:ext cx="8672967" cy="553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6286" y="235817"/>
            <a:ext cx="7886700" cy="1325563"/>
          </a:xfrm>
          <a:effectLst>
            <a:softEdge rad="1270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ru-RU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МУНИЦИПАЛЬНАЯ ПРОГРАММА «СОЗДАНИЕ </a:t>
            </a: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ЭКОНОМИЧЕСКОЙ СРЕДЫ РАЗВИТИЯ ПРОИЗВОДСТВЕННОГО ПОТЕНЦИАЛА, ПРЕДПРИНИМАТЕЛЬСТВА, ЗАНЯТОСТИ И ТУРИЗМА В МИРНИНСКОМ РАЙОНЕ РС (Я)» НА 2018-2022 ГОДЫ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51790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71705" y="127733"/>
            <a:ext cx="8665307" cy="1218467"/>
          </a:xfrm>
          <a:effectLst>
            <a:softEdge rad="1270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 defTabSz="914400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МУНИЦИПАЛЬНАЯ ПРОГРАММА «СОЗДАНИЕ ЭКОНОМИЧЕСКОЙ СРЕДЫ РАЗВИТИЯ ПРОИЗВОДСТВЕННОГО ПОТЕНЦИАЛА, ПРЕДПРИНИМАТЕЛЬСТВА, ЗАНЯТОСТИ И ТУРИЗМА В МИРНИНСКОМ РАЙОНЕ РС (Я)» НА 2018-2022 ГОДЫ</a:t>
            </a:r>
            <a:endParaRPr lang="ru-RU" altLang="ru-RU" sz="20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1705" y="1346201"/>
            <a:ext cx="8665307" cy="351686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b="1" u="sng" dirty="0" smtClean="0">
                <a:solidFill>
                  <a:schemeClr val="accent2">
                    <a:lumMod val="75000"/>
                  </a:schemeClr>
                </a:solidFill>
              </a:rPr>
              <a:t>ЦЕЛЬ</a:t>
            </a:r>
            <a:r>
              <a:rPr lang="ru-RU" sz="2000" b="1" u="sng" dirty="0">
                <a:solidFill>
                  <a:schemeClr val="accent2">
                    <a:lumMod val="75000"/>
                  </a:schemeClr>
                </a:solidFill>
              </a:rPr>
              <a:t>: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1600" dirty="0"/>
              <a:t>Формирование благоприятного инвестиционного климата и эффективной системы привлечения инвестиций в Мирнинский район РС (Я). Развитие субъектов малого и среднего предпринимательства в Мирнинском районе Республики Саха (Якутия) как основного фактора обеспечения высокого уровня занятости и улучшения качества жизни населения. Содействие занятости населения и развитию туризма на территории Мирнинского района Республики Саха (Якутия).</a:t>
            </a:r>
          </a:p>
          <a:p>
            <a:pPr marL="0" indent="0" algn="just">
              <a:lnSpc>
                <a:spcPct val="100000"/>
              </a:lnSpc>
              <a:buClr>
                <a:srgbClr val="C00000"/>
              </a:buClr>
              <a:buNone/>
            </a:pPr>
            <a:r>
              <a:rPr lang="ru-RU" b="1" u="sng" dirty="0" smtClean="0">
                <a:solidFill>
                  <a:schemeClr val="accent2">
                    <a:lumMod val="75000"/>
                  </a:schemeClr>
                </a:solidFill>
              </a:rPr>
              <a:t>ЗАДАЧИ</a:t>
            </a:r>
            <a:r>
              <a:rPr lang="ru-RU" sz="1800" dirty="0"/>
              <a:t>: </a:t>
            </a:r>
          </a:p>
          <a:p>
            <a:pPr lvl="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600" dirty="0"/>
              <a:t>Формирование эффективной инфраструктуры сопровождения инвестиционных проектов;</a:t>
            </a:r>
          </a:p>
          <a:p>
            <a:pPr lvl="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600" dirty="0"/>
              <a:t>Стимулирование развития предпринимательской деятельности;</a:t>
            </a:r>
          </a:p>
          <a:p>
            <a:pPr lvl="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600" dirty="0"/>
              <a:t>Обеспечение занятости граждан Мирнинского района из числа признанных безработными;</a:t>
            </a:r>
          </a:p>
          <a:p>
            <a:pPr lvl="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600" dirty="0"/>
              <a:t>Формирование благоприятного туристского имиджа Мирнинского района Республики Саха (Якутия).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9733855"/>
              </p:ext>
            </p:extLst>
          </p:nvPr>
        </p:nvGraphicFramePr>
        <p:xfrm>
          <a:off x="243996" y="5106554"/>
          <a:ext cx="8382768" cy="89445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{68D230F3-CF80-4859-8CE7-A43EE81993B5}</a:tableStyleId>
              </a:tblPr>
              <a:tblGrid>
                <a:gridCol w="419869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1032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7374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Источники финансирования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Отчет за </a:t>
                      </a:r>
                      <a:r>
                        <a:rPr lang="ru-RU" sz="1400" dirty="0" smtClean="0">
                          <a:effectLst/>
                        </a:rPr>
                        <a:t>2022 </a:t>
                      </a:r>
                      <a:r>
                        <a:rPr lang="ru-RU" sz="1400" dirty="0">
                          <a:effectLst/>
                        </a:rPr>
                        <a:t>год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Уточненный план </a:t>
                      </a:r>
                      <a:r>
                        <a:rPr lang="ru-RU" sz="1400" dirty="0">
                          <a:effectLst/>
                        </a:rPr>
                        <a:t>на </a:t>
                      </a:r>
                      <a:r>
                        <a:rPr lang="ru-RU" sz="1400" dirty="0" smtClean="0">
                          <a:effectLst/>
                        </a:rPr>
                        <a:t>2023 </a:t>
                      </a:r>
                      <a:r>
                        <a:rPr lang="ru-RU" sz="1400" dirty="0">
                          <a:effectLst/>
                        </a:rPr>
                        <a:t>г.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32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Бюджет МО «Мирнинский район» РС (Я)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15 636,06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 b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5 821,75</a:t>
                      </a:r>
                      <a:endParaRPr lang="ru-RU" sz="12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8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ИТОГО: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15 636,06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5 821,75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62468" y="4706049"/>
            <a:ext cx="8373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C00000"/>
              </a:buClr>
            </a:pPr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ФИНАНСОВОЕ ОБЕСПЕЧЕНИЕ ПРОГРАММЫ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:                                                       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</a:rPr>
              <a:t>тыс. руб.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824240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2"/>
          <a:stretch/>
        </p:blipFill>
        <p:spPr bwMode="auto">
          <a:xfrm>
            <a:off x="282863" y="860870"/>
            <a:ext cx="8559799" cy="57245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2937" y="169285"/>
            <a:ext cx="7219950" cy="1476374"/>
          </a:xfrm>
          <a:effectLst>
            <a:softEdge rad="1270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sz="18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18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8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18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8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МУНИЦИПАЛЬНАЯ ПРОГРАММА «СОЗДАНИЕ </a:t>
            </a:r>
            <a:r>
              <a:rPr lang="ru-RU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УСЛОВИЙ ДЛЯ РАЗВИТИЯ И ПОДДЕРЖКИ СЕЛЬСКОХОЗЯЙСТВЕННОГО ПРОИЗВОДСТВА В ПОСЕЛЕНИЯХ, РАСШИРЕНИЕ РЫНКА СЕЛЬСКОХОЗЯЙСТВЕННОЙ ПРОДУКЦИИ, СЫРЬЯ И ПРОДОВОЛЬСТВИЯ В МИРНИНСКОМ РАЙОНЕ» НА 2019-2023 ГОДЫ</a:t>
            </a:r>
            <a:r>
              <a:rPr lang="ru-RU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ru-RU" sz="2000" b="1" u="sng" dirty="0">
                <a:latin typeface="Calibri" panose="020F0502020204030204" pitchFamily="34" charset="0"/>
                <a:ea typeface="Calibri" panose="020F0502020204030204" pitchFamily="34" charset="0"/>
              </a:rPr>
              <a:t/>
            </a:r>
            <a:br>
              <a:rPr lang="ru-RU" sz="2000" b="1" u="sng" dirty="0"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801009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39700" y="139699"/>
            <a:ext cx="8797313" cy="977901"/>
          </a:xfrm>
          <a:effectLst>
            <a:softEdge rad="1270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 defTabSz="914400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ru-RU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МУНИЦИПАЛЬНАЯ </a:t>
            </a:r>
            <a:r>
              <a:rPr lang="ru-RU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ПРОГРАММА «СОЗДАНИЕ УСЛОВИЙ ДЛЯ РАЗВИТИЯ И ПОДДЕРЖКИ СЕЛЬСКОХОЗЯЙСТВЕННОГО ПРОИЗВОДСТВА В ПОСЕЛЕНИЯХ, РАСШИРЕНИЕ РЫНКА СЕЛЬСКОХОЗЯЙСТВЕННОЙ ПРОДУКЦИИ, СЫРЬЯ И ПРОДОВОЛЬСТВИЯ В МИРНИНСКОМ РАЙОНЕ» НА 2019-2023 ГОДЫ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altLang="ru-RU" sz="16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0465" y="1122427"/>
            <a:ext cx="8797312" cy="3985282"/>
          </a:xfrm>
        </p:spPr>
        <p:txBody>
          <a:bodyPr>
            <a:normAutofit fontScale="92500"/>
          </a:bodyPr>
          <a:lstStyle/>
          <a:p>
            <a:pPr marL="0" lvl="0" indent="0">
              <a:buNone/>
            </a:pPr>
            <a:r>
              <a:rPr lang="ru-RU" sz="1600" b="1" u="sng" dirty="0" smtClean="0">
                <a:solidFill>
                  <a:schemeClr val="accent2">
                    <a:lumMod val="75000"/>
                  </a:schemeClr>
                </a:solidFill>
              </a:rPr>
              <a:t>ЦЕЛЬ</a:t>
            </a:r>
            <a:r>
              <a:rPr lang="ru-RU" sz="1600" b="1" u="sng" dirty="0">
                <a:solidFill>
                  <a:schemeClr val="accent2">
                    <a:lumMod val="75000"/>
                  </a:schemeClr>
                </a:solidFill>
              </a:rPr>
              <a:t>: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pPr lvl="0">
              <a:lnSpc>
                <a:spcPct val="100000"/>
              </a:lnSpc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400" dirty="0"/>
              <a:t>О</a:t>
            </a:r>
            <a:r>
              <a:rPr lang="ru-RU" sz="1400" dirty="0" smtClean="0"/>
              <a:t>беспечение </a:t>
            </a:r>
            <a:r>
              <a:rPr lang="ru-RU" sz="1400" dirty="0"/>
              <a:t>населения района сельскохозяйственной продукцией местного производства, сохранение традиционных видов </a:t>
            </a:r>
            <a:r>
              <a:rPr lang="ru-RU" sz="1400" dirty="0" smtClean="0"/>
              <a:t>промысла;</a:t>
            </a:r>
          </a:p>
          <a:p>
            <a:pPr lvl="0">
              <a:lnSpc>
                <a:spcPct val="100000"/>
              </a:lnSpc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400" dirty="0" smtClean="0"/>
              <a:t>Укрепление материально-технической базы </a:t>
            </a:r>
            <a:r>
              <a:rPr lang="ru-RU" sz="1400" dirty="0" err="1" smtClean="0"/>
              <a:t>сельхозтоваропроизводителей</a:t>
            </a:r>
            <a:r>
              <a:rPr lang="ru-RU" sz="1400" dirty="0" smtClean="0"/>
              <a:t>.</a:t>
            </a:r>
          </a:p>
          <a:p>
            <a:pPr marL="0" indent="0" algn="just">
              <a:lnSpc>
                <a:spcPct val="100000"/>
              </a:lnSpc>
              <a:buClr>
                <a:srgbClr val="C00000"/>
              </a:buClr>
              <a:buNone/>
            </a:pPr>
            <a:r>
              <a:rPr lang="ru-RU" sz="1400" b="1" u="sng" dirty="0" smtClean="0">
                <a:solidFill>
                  <a:schemeClr val="accent2">
                    <a:lumMod val="75000"/>
                  </a:schemeClr>
                </a:solidFill>
              </a:rPr>
              <a:t>ЗАДАЧИ</a:t>
            </a:r>
            <a:r>
              <a:rPr lang="ru-RU" sz="1400" dirty="0"/>
              <a:t>: </a:t>
            </a:r>
          </a:p>
          <a:p>
            <a:pPr lvl="0" algn="just">
              <a:lnSpc>
                <a:spcPct val="100000"/>
              </a:lnSpc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400" dirty="0"/>
              <a:t>стимулирование роста производства продукции животноводства путем сохранения поголовья сельскохозяйственных животных;</a:t>
            </a:r>
          </a:p>
          <a:p>
            <a:pPr lvl="0" algn="just">
              <a:lnSpc>
                <a:spcPct val="100000"/>
              </a:lnSpc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400" dirty="0"/>
              <a:t>стимулирование роста уровня продукции растениеводства, укрепление кормовой базы скотоводства;</a:t>
            </a:r>
          </a:p>
          <a:p>
            <a:pPr lvl="0" algn="just">
              <a:lnSpc>
                <a:spcPct val="100000"/>
              </a:lnSpc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400" dirty="0"/>
              <a:t>создание условий для устойчивого развития </a:t>
            </a:r>
            <a:r>
              <a:rPr lang="ru-RU" sz="1400" dirty="0" err="1"/>
              <a:t>рыбохозяйственного</a:t>
            </a:r>
            <a:r>
              <a:rPr lang="ru-RU" sz="1400" dirty="0"/>
              <a:t> комплекса;</a:t>
            </a:r>
          </a:p>
          <a:p>
            <a:pPr lvl="0" algn="just">
              <a:lnSpc>
                <a:spcPct val="100000"/>
              </a:lnSpc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400" dirty="0"/>
              <a:t>сохранение традиционных отраслей Севера как уклад жизни и занятости коренных малочисленных народов Севера;</a:t>
            </a:r>
          </a:p>
          <a:p>
            <a:pPr lvl="0" algn="just">
              <a:lnSpc>
                <a:spcPct val="100000"/>
              </a:lnSpc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400" dirty="0"/>
              <a:t>содействие производства пищевой и перерабатывающей промышленности;</a:t>
            </a:r>
          </a:p>
          <a:p>
            <a:pPr lvl="0" algn="just">
              <a:lnSpc>
                <a:spcPct val="100000"/>
              </a:lnSpc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400" dirty="0"/>
              <a:t>стимулирование работников агропромышленного комплекса;</a:t>
            </a:r>
          </a:p>
          <a:p>
            <a:pPr lvl="0" algn="just">
              <a:lnSpc>
                <a:spcPct val="100000"/>
              </a:lnSpc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400" dirty="0"/>
              <a:t>обеспечение деятельности органа, уполномоченного на исполнение и реализацию государственных полномочий по поддержке сельскохозяйственного производства.</a:t>
            </a:r>
          </a:p>
        </p:txBody>
      </p:sp>
      <p:sp>
        <p:nvSpPr>
          <p:cNvPr id="5" name="Объект 3"/>
          <p:cNvSpPr txBox="1">
            <a:spLocks/>
          </p:cNvSpPr>
          <p:nvPr/>
        </p:nvSpPr>
        <p:spPr>
          <a:xfrm>
            <a:off x="235778" y="4926924"/>
            <a:ext cx="8511057" cy="34163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ru-RU" sz="1800" b="1" dirty="0" smtClean="0">
                <a:solidFill>
                  <a:schemeClr val="accent5">
                    <a:lumMod val="75000"/>
                  </a:schemeClr>
                </a:solidFill>
              </a:rPr>
              <a:t>ФИНАНСОВОЕ ОБЕСПЕЧЕНИЕ ПРОГРАММЫ:                                                        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</a:rPr>
              <a:t>тыс. руб.</a:t>
            </a:r>
            <a:endParaRPr lang="ru-RU" sz="1400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2761616"/>
              </p:ext>
            </p:extLst>
          </p:nvPr>
        </p:nvGraphicFramePr>
        <p:xfrm>
          <a:off x="332509" y="5211595"/>
          <a:ext cx="8515928" cy="1523091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{68D230F3-CF80-4859-8CE7-A43EE81993B5}</a:tableStyleId>
              </a:tblPr>
              <a:tblGrid>
                <a:gridCol w="399666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8644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3281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353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Источники финансирования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Отчет за </a:t>
                      </a:r>
                      <a:r>
                        <a:rPr lang="ru-RU" sz="1400" dirty="0" smtClean="0">
                          <a:effectLst/>
                        </a:rPr>
                        <a:t>2022 </a:t>
                      </a:r>
                      <a:r>
                        <a:rPr lang="ru-RU" sz="1400" dirty="0">
                          <a:effectLst/>
                        </a:rPr>
                        <a:t>год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Уточненный</a:t>
                      </a:r>
                      <a:r>
                        <a:rPr lang="en-US" sz="1400" dirty="0" smtClean="0">
                          <a:effectLst/>
                        </a:rPr>
                        <a:t> </a:t>
                      </a:r>
                      <a:r>
                        <a:rPr lang="ru-RU" sz="1400" dirty="0" smtClean="0">
                          <a:effectLst/>
                        </a:rPr>
                        <a:t>план </a:t>
                      </a:r>
                      <a:r>
                        <a:rPr lang="ru-RU" sz="1400" dirty="0">
                          <a:effectLst/>
                        </a:rPr>
                        <a:t>на </a:t>
                      </a:r>
                      <a:r>
                        <a:rPr lang="ru-RU" sz="1400" dirty="0" smtClean="0">
                          <a:effectLst/>
                        </a:rPr>
                        <a:t>2023 </a:t>
                      </a:r>
                      <a:r>
                        <a:rPr lang="ru-RU" sz="1400" dirty="0">
                          <a:effectLst/>
                        </a:rPr>
                        <a:t>г.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83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Федеральный бюджет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,00</a:t>
                      </a:r>
                      <a:endParaRPr lang="ru-RU" sz="1200" dirty="0" smtClean="0"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0,00</a:t>
                      </a:r>
                      <a:endParaRPr lang="ru-RU" sz="1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28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Государственный бюджет РС (Я)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66 096,6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89 966,50</a:t>
                      </a:r>
                      <a:endParaRPr lang="ru-RU" sz="12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282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Бюджет МО «Мирнинский район» РС (Я)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</a:t>
                      </a:r>
                      <a:r>
                        <a:rPr lang="ru-RU" sz="1200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114,4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 b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14 152,16</a:t>
                      </a:r>
                      <a:endParaRPr lang="ru-RU" sz="12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084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ИТОГО: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89 211,0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 b="1" dirty="0" smtClean="0">
                          <a:effectLst/>
                          <a:latin typeface="+mn-lt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104 118,66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713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88" y="3959267"/>
            <a:ext cx="3712191" cy="27217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639078" y="245053"/>
            <a:ext cx="8043104" cy="958707"/>
          </a:xfrm>
          <a:effectLst>
            <a:softEdge rad="1270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 defTabSz="914400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ru-RU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МУНИЦИПАЛЬНАЯ </a:t>
            </a:r>
            <a:r>
              <a:rPr lang="ru-RU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ПРОГРАММА «СОЗДАНИЕ УСЛОВИЙ ДЛЯ РАЗВИТИЯ И ПОДДЕРЖКИ СЕЛЬСКОХОЗЯЙСТВЕННОГО ПРОИЗВОДСТВА В ПОСЕЛЕНИЯХ, РАСШИРЕНИЕ РЫНКА СЕЛЬСКОХОЗЯЙСТВЕННОЙ ПРОДУКЦИИ, СЫРЬЯ И ПРОДОВОЛЬСТВИЯ В МИРНИНСКОМ РАЙОНЕ» НА 2019-2023 ГОДЫ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altLang="ru-RU" sz="1600" dirty="0">
              <a:solidFill>
                <a:schemeClr val="tx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3205" y="1378424"/>
            <a:ext cx="3870385" cy="4026089"/>
          </a:xfrm>
        </p:spPr>
        <p:txBody>
          <a:bodyPr>
            <a:noAutofit/>
          </a:bodyPr>
          <a:lstStyle/>
          <a:p>
            <a:pPr algn="just"/>
            <a:r>
              <a:rPr lang="ru-RU" sz="1600" b="0" dirty="0" smtClean="0"/>
              <a:t>   С </a:t>
            </a:r>
            <a:r>
              <a:rPr lang="ru-RU" sz="1600" b="0" dirty="0"/>
              <a:t>целью увеличения мощности и качества выращивания аквакультур, из бюджета МО «Мирнинский район» предоставлена финансовая поддержка ГУП «Чернышевский рыбоводный завод» для приобретения и установки замкнутого водоснабжения для выращивания рыбы. При выращивании в УЗВ все параметры технологического процесса (температурный режим, контроль за параметрами воды, кормление и т. п.) совершаются при помощи автоматизированных устройств, действие которых может программироваться, а влияние природных факторов на ход технологического процесса становится минимальным</a:t>
            </a:r>
            <a:r>
              <a:rPr lang="ru-RU" sz="1600" b="0" dirty="0" smtClean="0"/>
              <a:t>.</a:t>
            </a:r>
            <a:endParaRPr lang="ru-RU" sz="1600" b="0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>
          <a:xfrm>
            <a:off x="4818703" y="1355953"/>
            <a:ext cx="3887391" cy="1651380"/>
          </a:xfrm>
        </p:spPr>
        <p:txBody>
          <a:bodyPr>
            <a:noAutofit/>
          </a:bodyPr>
          <a:lstStyle/>
          <a:p>
            <a:pPr algn="just"/>
            <a:r>
              <a:rPr lang="ru-RU" sz="1600" b="0" dirty="0"/>
              <a:t> </a:t>
            </a:r>
            <a:r>
              <a:rPr lang="ru-RU" sz="1600" b="0" dirty="0" smtClean="0"/>
              <a:t> В </a:t>
            </a:r>
            <a:r>
              <a:rPr lang="ru-RU" sz="1600" b="0" dirty="0"/>
              <a:t>2022 году завершен монтаж 6 садковых восьмигранных линий на </a:t>
            </a:r>
            <a:r>
              <a:rPr lang="ru-RU" sz="1600" b="0" dirty="0" err="1"/>
              <a:t>Светлинское</a:t>
            </a:r>
            <a:r>
              <a:rPr lang="ru-RU" sz="1600" b="0" dirty="0"/>
              <a:t> водохранилище приобретенное в прошлом году за счет средств спонсорской помощи АК «АЛРОСА» (ПАО) и бюджета МО «Мирнинский район</a:t>
            </a:r>
            <a:r>
              <a:rPr lang="ru-RU" sz="1600" b="0" dirty="0" smtClean="0"/>
              <a:t>».</a:t>
            </a:r>
            <a:endParaRPr lang="ru-RU" sz="1600" b="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1" b="20188"/>
          <a:stretch/>
        </p:blipFill>
        <p:spPr>
          <a:xfrm>
            <a:off x="4404383" y="3272903"/>
            <a:ext cx="4360926" cy="26229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2056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effectLst>
            <a:softEdge rad="1270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 defTabSz="914400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ru-RU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МУНИЦИПАЛЬНАЯ </a:t>
            </a:r>
            <a:r>
              <a:rPr lang="ru-RU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ПРОГРАММА «СОЗДАНИЕ УСЛОВИЙ ДЛЯ РАЗВИТИЯ И ПОДДЕРЖКИ СЕЛЬСКОХОЗЯЙСТВЕННОГО ПРОИЗВОДСТВА В ПОСЕЛЕНИЯХ, РАСШИРЕНИЕ РЫНКА СЕЛЬСКОХОЗЯЙСТВЕННОЙ ПРОДУКЦИИ, СЫРЬЯ И ПРОДОВОЛЬСТВИЯ В МИРНИНСКОМ РАЙОНЕ» НА 2019-2023 ГОДЫ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altLang="ru-RU" sz="1600" dirty="0">
              <a:solidFill>
                <a:schemeClr val="tx1"/>
              </a:solidFill>
            </a:endParaRPr>
          </a:p>
        </p:txBody>
      </p:sp>
      <p:sp>
        <p:nvSpPr>
          <p:cNvPr id="12" name="Объект 11"/>
          <p:cNvSpPr>
            <a:spLocks noGrp="1"/>
          </p:cNvSpPr>
          <p:nvPr>
            <p:ph idx="1"/>
          </p:nvPr>
        </p:nvSpPr>
        <p:spPr>
          <a:xfrm>
            <a:off x="628650" y="1692322"/>
            <a:ext cx="7886700" cy="4484641"/>
          </a:xfrm>
        </p:spPr>
        <p:txBody>
          <a:bodyPr/>
          <a:lstStyle/>
          <a:p>
            <a:r>
              <a:rPr lang="ru-RU" sz="1600" dirty="0"/>
              <a:t>Предоставлена финансовая поддержка крестьянскому фермерскому хозяйству ИП Бородин И.В. (</a:t>
            </a:r>
            <a:r>
              <a:rPr lang="ru-RU" sz="1600" dirty="0" err="1" smtClean="0"/>
              <a:t>п.Айхал</a:t>
            </a:r>
            <a:r>
              <a:rPr lang="ru-RU" sz="1600" dirty="0"/>
              <a:t>) на строительство теплиц круглогодичного выращивания овощных культур общей площадью 260 </a:t>
            </a:r>
            <a:r>
              <a:rPr lang="ru-RU" sz="1600" dirty="0" err="1" smtClean="0"/>
              <a:t>кв.м</a:t>
            </a:r>
            <a:r>
              <a:rPr lang="ru-RU" sz="1600" dirty="0" smtClean="0"/>
              <a:t>.</a:t>
            </a:r>
            <a:endParaRPr lang="ru-RU" sz="1600" dirty="0"/>
          </a:p>
          <a:p>
            <a:r>
              <a:rPr lang="ru-RU" sz="1600" dirty="0"/>
              <a:t>Организована централизованная поставка поросят с Хатасского свинокомплекса для населения Мирнинского района в количестве 64 голов.</a:t>
            </a:r>
          </a:p>
          <a:p>
            <a:r>
              <a:rPr lang="ru-RU" sz="1600" dirty="0"/>
              <a:t>Организована централизованная доставка сена в с. </a:t>
            </a:r>
            <a:r>
              <a:rPr lang="ru-RU" sz="1600" dirty="0" err="1"/>
              <a:t>Тас-Юрях</a:t>
            </a:r>
            <a:r>
              <a:rPr lang="ru-RU" sz="1600" dirty="0"/>
              <a:t>, с. Арылах, с. </a:t>
            </a:r>
            <a:r>
              <a:rPr lang="ru-RU" sz="1600" dirty="0" err="1"/>
              <a:t>Сюльдюкар</a:t>
            </a:r>
            <a:r>
              <a:rPr lang="ru-RU" sz="1600" dirty="0"/>
              <a:t> гражданам, ведущие личное подсобное хозяйство в количестве 47,37 тонн</a:t>
            </a:r>
          </a:p>
          <a:p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7" r="17463" b="20879"/>
          <a:stretch/>
        </p:blipFill>
        <p:spPr>
          <a:xfrm>
            <a:off x="545912" y="3513475"/>
            <a:ext cx="4476464" cy="29272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5" t="8955" r="22139" b="30945"/>
          <a:stretch/>
        </p:blipFill>
        <p:spPr>
          <a:xfrm>
            <a:off x="5459102" y="3486644"/>
            <a:ext cx="2565781" cy="3036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15709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M:\Информационный обмен\УСОиВСМИ\ФОТОАРХИВ УПРАВЛЕНИЯ\2021\ТОЧКА РоСТА ВОСЬМАЯ ШКОЛА\IMG_583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85" y="831273"/>
            <a:ext cx="8472270" cy="570174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9400" y="80961"/>
            <a:ext cx="7848600" cy="1260473"/>
          </a:xfrm>
          <a:effectLst>
            <a:softEdge rad="1270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ru-RU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МУНИЦИПАЛЬНАЯ ПРОГРАММА «</a:t>
            </a: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СОЗДАНИЕ УСЛОВИЙ ДЛЯ РАЗВИТИЯ СРЕДСТВ МАССОВОЙ </a:t>
            </a:r>
            <a:r>
              <a:rPr lang="ru-RU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ИНФОРМАЦИИИ </a:t>
            </a: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ФОРМИРОВАНИЯ </a:t>
            </a:r>
            <a:r>
              <a:rPr lang="ru-RU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ПОЛОЖИТЕЛЬНОГО </a:t>
            </a: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ИМИДЖА МО «МИРНИНСКИЙ РАЙОН» НА 2019-2023 ГОДЫ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16949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39700" y="139699"/>
            <a:ext cx="8797313" cy="965201"/>
          </a:xfrm>
          <a:effectLst>
            <a:softEdge rad="1270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 defTabSz="914400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ru-RU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МУНИЦИПАЛЬНАЯ ПРОГРАММА «СОЗДАНИЕ УСЛОВИЙ ДЛЯ РАЗВИТИЯ СРЕДСТВ МАССОВОЙ ИНФОРМАЦИИИ ФОРМИРОВАНИЯ ПОЛОЖИТЕЛЬНОГО ИМИДЖА МО «МИРНИНСКИЙ РАЙОН» НА 2019-2023 ГОДЫ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altLang="ru-RU" sz="20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9701" y="1219200"/>
            <a:ext cx="8797312" cy="5524499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2000" b="1" u="sng" dirty="0" smtClean="0">
                <a:solidFill>
                  <a:schemeClr val="accent2">
                    <a:lumMod val="75000"/>
                  </a:schemeClr>
                </a:solidFill>
              </a:rPr>
              <a:t>ЦЕЛЬ</a:t>
            </a:r>
            <a:r>
              <a:rPr lang="ru-RU" sz="2000" b="1" u="sng" dirty="0">
                <a:solidFill>
                  <a:schemeClr val="accent2">
                    <a:lumMod val="75000"/>
                  </a:schemeClr>
                </a:solidFill>
              </a:rPr>
              <a:t>: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1800" dirty="0">
                <a:ea typeface="Calibri" panose="020F0502020204030204" pitchFamily="34" charset="0"/>
                <a:cs typeface="Times New Roman" panose="02020603050405020304" pitchFamily="18" charset="0"/>
              </a:rPr>
              <a:t>Освещение деятельности органов местного самоуправления, создание их положительного имиджа в МО «Мирнинский район», Республике Саха (Якутия).</a:t>
            </a:r>
          </a:p>
          <a:p>
            <a:pPr marL="0" indent="0" algn="just">
              <a:lnSpc>
                <a:spcPct val="100000"/>
              </a:lnSpc>
              <a:buClr>
                <a:srgbClr val="C00000"/>
              </a:buClr>
              <a:buNone/>
            </a:pPr>
            <a:r>
              <a:rPr lang="ru-RU" b="1" u="sng" dirty="0" smtClean="0">
                <a:solidFill>
                  <a:schemeClr val="accent2">
                    <a:lumMod val="75000"/>
                  </a:schemeClr>
                </a:solidFill>
              </a:rPr>
              <a:t>ЗАДАЧИ</a:t>
            </a:r>
            <a:r>
              <a:rPr lang="ru-RU" sz="1800" dirty="0"/>
              <a:t>: </a:t>
            </a:r>
            <a:endParaRPr lang="ru-RU" sz="1800" dirty="0" smtClean="0"/>
          </a:p>
          <a:p>
            <a:pPr lvl="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800" dirty="0"/>
              <a:t>О</a:t>
            </a:r>
            <a:r>
              <a:rPr lang="ru-RU" sz="1800" dirty="0" smtClean="0"/>
              <a:t>беспечение </a:t>
            </a:r>
            <a:r>
              <a:rPr lang="ru-RU" sz="1800" dirty="0"/>
              <a:t>доступа жителей Мирнинского района к информации о деятельности органов местного самоуправления, мероприятиях, социально-экономическом развитии муниципального образования, нормативных документах, принимаемых органами местного самоуправления; </a:t>
            </a:r>
          </a:p>
          <a:p>
            <a:pPr lvl="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800" dirty="0" smtClean="0"/>
              <a:t> </a:t>
            </a:r>
            <a:r>
              <a:rPr lang="ru-RU" sz="1800" dirty="0"/>
              <a:t>И</a:t>
            </a:r>
            <a:r>
              <a:rPr lang="ru-RU" sz="1800" dirty="0" smtClean="0"/>
              <a:t>зучение </a:t>
            </a:r>
            <a:r>
              <a:rPr lang="ru-RU" sz="1800" dirty="0"/>
              <a:t>общественного мнения.</a:t>
            </a:r>
          </a:p>
          <a:p>
            <a:pPr marL="0" indent="0" algn="just">
              <a:lnSpc>
                <a:spcPct val="100000"/>
              </a:lnSpc>
              <a:buClr>
                <a:srgbClr val="C00000"/>
              </a:buClr>
              <a:buNone/>
            </a:pPr>
            <a:endParaRPr lang="ru-RU" sz="1800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3986996"/>
            <a:ext cx="840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C00000"/>
              </a:buClr>
            </a:pPr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ФИНАНСОВОЕ ОБЕСПЕЧЕНИЕ ПРОГРАММЫ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:                                                      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</a:rPr>
              <a:t>тыс. руб. </a:t>
            </a:r>
            <a:endParaRPr lang="ru-RU" sz="1400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229326"/>
              </p:ext>
            </p:extLst>
          </p:nvPr>
        </p:nvGraphicFramePr>
        <p:xfrm>
          <a:off x="282701" y="4457577"/>
          <a:ext cx="8408718" cy="1344027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{68D230F3-CF80-4859-8CE7-A43EE81993B5}</a:tableStyleId>
              </a:tblPr>
              <a:tblGrid>
                <a:gridCol w="41535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199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3529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360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Источники финансирования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Отчет за </a:t>
                      </a:r>
                      <a:r>
                        <a:rPr lang="ru-RU" sz="1400" dirty="0" smtClean="0">
                          <a:effectLst/>
                        </a:rPr>
                        <a:t>2022 </a:t>
                      </a:r>
                      <a:r>
                        <a:rPr lang="ru-RU" sz="1400" dirty="0">
                          <a:effectLst/>
                        </a:rPr>
                        <a:t>год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План на </a:t>
                      </a:r>
                      <a:r>
                        <a:rPr lang="ru-RU" sz="1400" dirty="0" smtClean="0">
                          <a:effectLst/>
                        </a:rPr>
                        <a:t>2023 </a:t>
                      </a:r>
                      <a:r>
                        <a:rPr lang="ru-RU" sz="1400" dirty="0">
                          <a:effectLst/>
                        </a:rPr>
                        <a:t>г.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30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Государственный бюджет РС (Я)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0,00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</a:rPr>
                        <a:t>0,00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65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Бюджет МО «Мирнинский район» РС (Я)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endParaRPr lang="ru-RU" sz="14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6858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3 093,5</a:t>
                      </a:r>
                      <a:endParaRPr lang="ru-RU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endParaRPr lang="ru-RU" sz="1400" b="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400" b="0" dirty="0" smtClean="0">
                          <a:effectLst/>
                        </a:rPr>
                        <a:t>3 663,85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14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ИТОГО: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3 093,5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400" dirty="0" smtClean="0">
                          <a:effectLst/>
                        </a:rPr>
                        <a:t>3 663,85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7089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C:\Users\Пользователь\Desktop\mirnij-1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71514"/>
            <a:ext cx="8534400" cy="57912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1650" y="250827"/>
            <a:ext cx="7232650" cy="841374"/>
          </a:xfrm>
          <a:effectLst>
            <a:softEdge rad="1270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ru-RU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МУНИЦИПАЛЬНАЯ ПРОГРАММА «</a:t>
            </a: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УПРАВЛЕНИЕ МУНИЦИПАЛЬНОЙ СОБСТВЕННОСТЬЮ» НА 2019-2023 ГОДЫ»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948238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851462044"/>
              </p:ext>
            </p:extLst>
          </p:nvPr>
        </p:nvGraphicFramePr>
        <p:xfrm>
          <a:off x="359533" y="766618"/>
          <a:ext cx="8478942" cy="59666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Скругленный прямоугольник 2"/>
          <p:cNvSpPr/>
          <p:nvPr/>
        </p:nvSpPr>
        <p:spPr>
          <a:xfrm>
            <a:off x="369454" y="1"/>
            <a:ext cx="8469745" cy="8128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ОСНОВНЫЕ ЗАДАЧИ БЮДЖЕТНОЙ ПОЛИТИКИ МО «МИРНИНСКИЙ РАЙОН» РЕСПУБЛИКИ САХА (ЯКУТИЯ) НА 2023-2025 ГОДЫ</a:t>
            </a:r>
          </a:p>
        </p:txBody>
      </p:sp>
    </p:spTree>
    <p:extLst>
      <p:ext uri="{BB962C8B-B14F-4D97-AF65-F5344CB8AC3E}">
        <p14:creationId xmlns:p14="http://schemas.microsoft.com/office/powerpoint/2010/main" val="10428758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9699" y="945748"/>
            <a:ext cx="8797312" cy="5524499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2000" b="1" u="sng" dirty="0" smtClean="0">
                <a:solidFill>
                  <a:schemeClr val="accent2">
                    <a:lumMod val="75000"/>
                  </a:schemeClr>
                </a:solidFill>
              </a:rPr>
              <a:t>ЦЕЛЬ</a:t>
            </a:r>
            <a:r>
              <a:rPr lang="ru-RU" sz="2000" b="1" u="sng" dirty="0">
                <a:solidFill>
                  <a:schemeClr val="accent2">
                    <a:lumMod val="75000"/>
                  </a:schemeClr>
                </a:solidFill>
              </a:rPr>
              <a:t>: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1800" dirty="0"/>
              <a:t>Повышение эффективности управления муниципальным имуществом, в  том числе земельными ресурсами на территории МО «Мирнинский район» РС (Я) и МО </a:t>
            </a:r>
            <a:r>
              <a:rPr lang="ru-RU" sz="1800" dirty="0" smtClean="0"/>
              <a:t>поселений.</a:t>
            </a: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b="1" u="sng" dirty="0" smtClean="0">
                <a:solidFill>
                  <a:schemeClr val="accent2">
                    <a:lumMod val="75000"/>
                  </a:schemeClr>
                </a:solidFill>
              </a:rPr>
              <a:t>ЗАДАЧИ</a:t>
            </a:r>
            <a:r>
              <a:rPr lang="ru-RU" sz="1800" dirty="0"/>
              <a:t>: </a:t>
            </a:r>
            <a:endParaRPr lang="ru-RU" sz="1800" dirty="0" smtClean="0"/>
          </a:p>
          <a:p>
            <a:pPr lvl="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800" dirty="0"/>
              <a:t>Обеспечение поступления неналоговых доходов в местный бюджет, связанных с распоряжением (пользованием и реализацией) муниципальным имуществом, в том числе земельными ресурсами в бюджет МО «Мирнинский район»;</a:t>
            </a:r>
          </a:p>
          <a:p>
            <a:pPr lvl="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800" dirty="0"/>
              <a:t>Оптимизация расходов на содержание и эксплуатацию объектов муниципальной собственности МО «Мирнинский район» и МО поселений.</a:t>
            </a:r>
          </a:p>
          <a:p>
            <a:pPr algn="just">
              <a:lnSpc>
                <a:spcPct val="100000"/>
              </a:lnSpc>
              <a:buClr>
                <a:srgbClr val="C00000"/>
              </a:buClr>
              <a:buFont typeface="Wingdings" panose="05000000000000000000" pitchFamily="2" charset="2"/>
              <a:buChar char="ü"/>
            </a:pPr>
            <a:endParaRPr lang="ru-RU" sz="1800" dirty="0"/>
          </a:p>
        </p:txBody>
      </p:sp>
      <p:sp>
        <p:nvSpPr>
          <p:cNvPr id="5" name="TextBox 4"/>
          <p:cNvSpPr txBox="1"/>
          <p:nvPr/>
        </p:nvSpPr>
        <p:spPr>
          <a:xfrm>
            <a:off x="228599" y="3986996"/>
            <a:ext cx="8536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C00000"/>
              </a:buClr>
            </a:pPr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ФИНАНСОВОЕ ОБЕСПЕЧЕНИЕ 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ПРОГРАММЫ:                                                          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</a:rPr>
              <a:t>тыс. руб.</a:t>
            </a:r>
            <a:endParaRPr lang="ru-RU" sz="1400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4897989"/>
              </p:ext>
            </p:extLst>
          </p:nvPr>
        </p:nvGraphicFramePr>
        <p:xfrm>
          <a:off x="333337" y="4424776"/>
          <a:ext cx="8431972" cy="1533539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{68D230F3-CF80-4859-8CE7-A43EE81993B5}</a:tableStyleId>
              </a:tblPr>
              <a:tblGrid>
                <a:gridCol w="416261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1040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5895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227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Источники финансирования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Отчет за </a:t>
                      </a: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2022 </a:t>
                      </a: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</a:t>
                      </a: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Уточненный п</a:t>
                      </a:r>
                      <a:r>
                        <a:rPr lang="ru-RU" sz="1400" dirty="0" smtClean="0">
                          <a:effectLst/>
                        </a:rPr>
                        <a:t>лан </a:t>
                      </a:r>
                      <a:r>
                        <a:rPr lang="ru-RU" sz="1400" dirty="0">
                          <a:effectLst/>
                        </a:rPr>
                        <a:t>на </a:t>
                      </a:r>
                      <a:r>
                        <a:rPr lang="ru-RU" sz="1400" dirty="0" smtClean="0">
                          <a:effectLst/>
                        </a:rPr>
                        <a:t>2023 </a:t>
                      </a:r>
                      <a:r>
                        <a:rPr lang="ru-RU" sz="1400" dirty="0">
                          <a:effectLst/>
                        </a:rPr>
                        <a:t>г.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Федеральный бюджет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0,00</a:t>
                      </a:r>
                      <a:endParaRPr lang="ru-RU" sz="12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373" marR="59373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63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Государственный бюджет РС (Я)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0,00</a:t>
                      </a:r>
                      <a:endParaRPr lang="ru-RU" sz="12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373" marR="59373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325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Бюджет МО «Мирнинский район» РС (Я)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186 061,8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endParaRPr lang="ru-RU" sz="1200" b="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 b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188 261,35</a:t>
                      </a:r>
                      <a:endParaRPr lang="ru-RU" sz="1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14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ИТОГО: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186 061,8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188 261,35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6" name="Заголовок 1"/>
          <p:cNvSpPr txBox="1">
            <a:spLocks/>
          </p:cNvSpPr>
          <p:nvPr/>
        </p:nvSpPr>
        <p:spPr>
          <a:xfrm>
            <a:off x="228600" y="244879"/>
            <a:ext cx="8708413" cy="700869"/>
          </a:xfrm>
          <a:prstGeom prst="rect">
            <a:avLst/>
          </a:prstGeom>
          <a:effectLst>
            <a:softEdge rad="1270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18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8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МУНИЦИПАЛЬНАЯ ПРОГРАММА «УПРАВЛЕНИЕ МУНИЦИПАЛЬНОЙ СОБСТВЕННОСТЬЮ» НА 2019-2023 ГОДЫ»</a:t>
            </a:r>
            <a:r>
              <a:rPr lang="ru-RU" sz="1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90203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M:\Доступ по отделам\Комитет по физической культуре и спорту\Общая папка\Муниципальная программа до 2023 года\Бюджет для граждан на 2021-2023гг\Фото для программы\7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68" y="674637"/>
            <a:ext cx="8724899" cy="599995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5405" y="267372"/>
            <a:ext cx="7118350" cy="942974"/>
          </a:xfrm>
          <a:effectLst>
            <a:softEdge rad="1270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lvl="0" defTabSz="914400">
              <a:lnSpc>
                <a:spcPct val="100000"/>
              </a:lnSpc>
              <a:spcBef>
                <a:spcPts val="0"/>
              </a:spcBef>
            </a:pPr>
            <a:r>
              <a:rPr lang="ru-RU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2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МУНИЦИПАЛЬНАЯ ПРОГРАММА «</a:t>
            </a:r>
            <a:r>
              <a:rPr lang="ru-RU" sz="2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РАЗВИТИЕ ФИЗИЧЕСКОЙ КУЛЬТУРЫ И СПОРТА В МИРНИНСКОМ РАЙОНЕ» НА 2019-2023 ГОДЫ</a:t>
            </a:r>
            <a:r>
              <a:rPr lang="ru-RU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3245868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9699" y="1155700"/>
            <a:ext cx="8797312" cy="5314547"/>
          </a:xfrm>
        </p:spPr>
        <p:txBody>
          <a:bodyPr>
            <a:normAutofit/>
          </a:bodyPr>
          <a:lstStyle/>
          <a:p>
            <a:r>
              <a:rPr lang="ru-RU" sz="2000" b="1" u="sng" dirty="0" smtClean="0">
                <a:solidFill>
                  <a:schemeClr val="accent2">
                    <a:lumMod val="75000"/>
                  </a:schemeClr>
                </a:solidFill>
              </a:rPr>
              <a:t>ЦЕЛЬ</a:t>
            </a:r>
            <a:r>
              <a:rPr lang="ru-RU" sz="2000" b="1" u="sng" dirty="0">
                <a:solidFill>
                  <a:schemeClr val="accent2">
                    <a:lumMod val="75000"/>
                  </a:schemeClr>
                </a:solidFill>
              </a:rPr>
              <a:t>: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1800" dirty="0"/>
              <a:t>Создание условий для привлечения жителей Мирнинского района к занятиям физической культурой и массовым спортом.</a:t>
            </a: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b="1" u="sng" dirty="0" smtClean="0">
                <a:solidFill>
                  <a:schemeClr val="accent2">
                    <a:lumMod val="75000"/>
                  </a:schemeClr>
                </a:solidFill>
              </a:rPr>
              <a:t>ЗАДАЧИ</a:t>
            </a:r>
            <a:r>
              <a:rPr lang="ru-RU" sz="1800" dirty="0"/>
              <a:t>: </a:t>
            </a:r>
            <a:endParaRPr lang="ru-RU" sz="1800" dirty="0" smtClean="0"/>
          </a:p>
          <a:p>
            <a:pPr lvl="0"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800" dirty="0"/>
              <a:t>Популяризация физической культуры и спорта среди различных групп населения;</a:t>
            </a:r>
          </a:p>
          <a:p>
            <a:pPr lvl="0"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800" dirty="0"/>
              <a:t>Повышение доступности и качества физкультурно-спортивных услуг, предоставляемых всем категориям населения Мирнинского района, в том числе инвалидам и лицам с ограниченными возможностями здоровья.</a:t>
            </a:r>
          </a:p>
          <a:p>
            <a:pPr marL="0" indent="0" algn="just">
              <a:lnSpc>
                <a:spcPct val="100000"/>
              </a:lnSpc>
              <a:buClr>
                <a:srgbClr val="C00000"/>
              </a:buClr>
              <a:buNone/>
            </a:pPr>
            <a:endParaRPr lang="ru-RU" sz="1800" dirty="0"/>
          </a:p>
        </p:txBody>
      </p:sp>
      <p:sp>
        <p:nvSpPr>
          <p:cNvPr id="5" name="TextBox 4"/>
          <p:cNvSpPr txBox="1"/>
          <p:nvPr/>
        </p:nvSpPr>
        <p:spPr>
          <a:xfrm>
            <a:off x="232063" y="3755881"/>
            <a:ext cx="8357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C00000"/>
              </a:buClr>
            </a:pPr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ФИНАНСОВОЕ ОБЕСПЕЧЕНИЕ ПРОГРАММЫ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:                                                            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</a:rPr>
              <a:t>тыс. руб. </a:t>
            </a:r>
            <a:endParaRPr lang="ru-RU" sz="1400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2790972"/>
              </p:ext>
            </p:extLst>
          </p:nvPr>
        </p:nvGraphicFramePr>
        <p:xfrm>
          <a:off x="307360" y="4171975"/>
          <a:ext cx="8476422" cy="127485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{68D230F3-CF80-4859-8CE7-A43EE81993B5}</a:tableStyleId>
              </a:tblPr>
              <a:tblGrid>
                <a:gridCol w="416655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4410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6575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90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Источники финансирования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Отчет за </a:t>
                      </a: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2022 </a:t>
                      </a: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</a:t>
                      </a: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Уточненный п</a:t>
                      </a:r>
                      <a:r>
                        <a:rPr lang="ru-RU" sz="1400" dirty="0" smtClean="0">
                          <a:effectLst/>
                        </a:rPr>
                        <a:t>лан </a:t>
                      </a:r>
                      <a:r>
                        <a:rPr lang="ru-RU" sz="1400" dirty="0">
                          <a:effectLst/>
                        </a:rPr>
                        <a:t>на </a:t>
                      </a:r>
                      <a:r>
                        <a:rPr lang="ru-RU" sz="1400" dirty="0" smtClean="0">
                          <a:effectLst/>
                        </a:rPr>
                        <a:t>2023 </a:t>
                      </a:r>
                      <a:r>
                        <a:rPr lang="ru-RU" sz="1400" dirty="0">
                          <a:effectLst/>
                        </a:rPr>
                        <a:t>г.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325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Государственный бюджет РС (Я)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55</a:t>
                      </a:r>
                      <a:r>
                        <a:rPr lang="ru-RU" sz="14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418,4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400" b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14 339,23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232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Бюджет МО «Мирнинский район» РС (Я)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45</a:t>
                      </a:r>
                      <a:r>
                        <a:rPr lang="ru-RU" sz="14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153,4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400" b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49 823,83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14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ИТОГО: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100 571,8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64 163</a:t>
                      </a:r>
                      <a:r>
                        <a:rPr lang="ru-RU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,06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6" name="Заголовок 1"/>
          <p:cNvSpPr txBox="1">
            <a:spLocks/>
          </p:cNvSpPr>
          <p:nvPr/>
        </p:nvSpPr>
        <p:spPr>
          <a:xfrm>
            <a:off x="245755" y="244879"/>
            <a:ext cx="8708413" cy="700869"/>
          </a:xfrm>
          <a:prstGeom prst="rect">
            <a:avLst/>
          </a:prstGeom>
          <a:effectLst>
            <a:softEdge rad="1270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18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МУНИЦИПАЛЬНАЯ ПРОГРАММА «РАЗВИТИЕ ФИЗИЧЕСКОЙ КУЛЬТУРЫ И СПОРТА В МИРНИНСКОМ РАЙОНЕ» НА 2019-2023 </a:t>
            </a:r>
            <a:r>
              <a:rPr lang="ru-RU" sz="18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ГОДЫ</a:t>
            </a:r>
            <a:r>
              <a:rPr lang="ru-RU" sz="1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4269265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09"/>
          <a:stretch/>
        </p:blipFill>
        <p:spPr>
          <a:xfrm>
            <a:off x="3442621" y="1256310"/>
            <a:ext cx="5455640" cy="2966148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87" y="1379974"/>
            <a:ext cx="3487815" cy="4308475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324" y="3572949"/>
            <a:ext cx="5160496" cy="306226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16984"/>
            <a:ext cx="6648450" cy="1325563"/>
          </a:xfrm>
          <a:effectLst>
            <a:softEdge rad="1270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lvl="0" defTabSz="914400">
              <a:lnSpc>
                <a:spcPct val="100000"/>
              </a:lnSpc>
              <a:spcBef>
                <a:spcPts val="0"/>
              </a:spcBef>
            </a:pPr>
            <a:r>
              <a:rPr lang="ru-RU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2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МУНИЦИПАЛЬНАЯ ПРОГРАММА </a:t>
            </a:r>
            <a:r>
              <a:rPr lang="ru-RU" sz="22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ru-RU" sz="22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СОЦИАЛЬНАЯ ПОДДЕРЖКА НАСЕЛЕНИЯ» НА 2019-2023 </a:t>
            </a:r>
            <a:r>
              <a:rPr lang="ru-RU" sz="22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ГОДЫ</a:t>
            </a:r>
            <a:r>
              <a:rPr lang="ru-RU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ru-RU" sz="2000" b="1" u="sng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/>
            </a:r>
            <a:br>
              <a:rPr lang="ru-RU" sz="2000" b="1" u="sng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</a:b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662216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8545" y="748496"/>
            <a:ext cx="8815622" cy="393434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1700" b="1" u="sng" dirty="0" smtClean="0">
                <a:solidFill>
                  <a:schemeClr val="accent2">
                    <a:lumMod val="75000"/>
                  </a:schemeClr>
                </a:solidFill>
              </a:rPr>
              <a:t>ЦЕЛЬ</a:t>
            </a:r>
            <a:r>
              <a:rPr lang="ru-RU" sz="1700" b="1" u="sng" dirty="0">
                <a:solidFill>
                  <a:schemeClr val="accent2">
                    <a:lumMod val="75000"/>
                  </a:schemeClr>
                </a:solidFill>
              </a:rPr>
              <a:t>:</a:t>
            </a:r>
            <a:r>
              <a:rPr lang="ru-RU" sz="17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17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1700" dirty="0" smtClean="0"/>
              <a:t>Повышение </a:t>
            </a:r>
            <a:r>
              <a:rPr lang="ru-RU" sz="1700" dirty="0"/>
              <a:t>уровня жизни граждан, нуждающихся в социальной поддержке.</a:t>
            </a: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1700" b="1" u="sng" dirty="0" smtClean="0">
                <a:solidFill>
                  <a:schemeClr val="accent2">
                    <a:lumMod val="75000"/>
                  </a:schemeClr>
                </a:solidFill>
              </a:rPr>
              <a:t>ЗАДАЧИ</a:t>
            </a:r>
            <a:r>
              <a:rPr lang="ru-RU" sz="1700" dirty="0"/>
              <a:t>: </a:t>
            </a:r>
            <a:endParaRPr lang="ru-RU" sz="1700" dirty="0" smtClean="0"/>
          </a:p>
          <a:p>
            <a:pPr lvl="0"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700" dirty="0"/>
              <a:t>Адресная   социальная   поддержка    граждан.</a:t>
            </a:r>
          </a:p>
          <a:p>
            <a:pPr lvl="0"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700" dirty="0"/>
              <a:t>Доступная среда. </a:t>
            </a:r>
          </a:p>
          <a:p>
            <a:pPr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700" dirty="0"/>
              <a:t>Привлечение     внимания    общественности      к   проблемам  инвалидов, семей с детьми инвалидами, в том числе формирование  условий  устойчивого  развития  доступной  среды  для инвалидов и других маломобильных групп населения.  </a:t>
            </a:r>
          </a:p>
          <a:p>
            <a:pPr lvl="0"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700" dirty="0"/>
              <a:t>Организация        и         проведение        районных </a:t>
            </a:r>
          </a:p>
          <a:p>
            <a:pPr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700" dirty="0"/>
              <a:t>мероприятий, посвященных социально-значимым датам. </a:t>
            </a:r>
          </a:p>
          <a:p>
            <a:pPr lvl="0"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700" dirty="0"/>
              <a:t>Вовлечение    граждан    старшего    поколения    в    </a:t>
            </a:r>
          </a:p>
          <a:p>
            <a:pPr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700" dirty="0"/>
              <a:t>активную     жизнь   Мирнинского района, участие в районных мероприятиях.</a:t>
            </a:r>
          </a:p>
          <a:p>
            <a:pPr lvl="0"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700" dirty="0"/>
              <a:t>Выявление  и  обеспечение  законных  прав  по </a:t>
            </a:r>
          </a:p>
          <a:p>
            <a:pPr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700" dirty="0"/>
              <a:t>опеке и попечительству лиц, признанных судом недееспособными или ограниченно дееспособными, а так же  совершеннолетних дееспособных граждан, которые по состоянию здоровья не могут осуществлять или защищать свои права и исполнять обязанности.</a:t>
            </a:r>
            <a:r>
              <a:rPr lang="ru-RU" sz="1700" b="1" dirty="0"/>
              <a:t>                                                                                                                                </a:t>
            </a:r>
            <a:endParaRPr lang="ru-RU" sz="1700" dirty="0"/>
          </a:p>
          <a:p>
            <a:pPr marL="0" indent="0" algn="just">
              <a:lnSpc>
                <a:spcPct val="100000"/>
              </a:lnSpc>
              <a:buClr>
                <a:srgbClr val="C00000"/>
              </a:buClr>
              <a:buNone/>
            </a:pPr>
            <a:endParaRPr lang="ru-RU" sz="1800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01305" y="143280"/>
            <a:ext cx="8708413" cy="605216"/>
          </a:xfrm>
          <a:prstGeom prst="rect">
            <a:avLst/>
          </a:prstGeom>
          <a:effectLst>
            <a:softEdge rad="1270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18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МУНИЦИПАЛЬНАЯ ПРОГРАММА </a:t>
            </a:r>
            <a:r>
              <a:rPr lang="ru-RU" sz="18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«СОЦИАЛЬНАЯ ПОДДЕРЖКА НАСЕЛЕНИЯ» НА 2019-2023 ГОДЫ</a:t>
            </a:r>
            <a:r>
              <a:rPr lang="ru-RU" sz="16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ru-RU" sz="1600" b="1" dirty="0" smtClean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sz="1800" dirty="0"/>
          </a:p>
        </p:txBody>
      </p:sp>
      <p:sp>
        <p:nvSpPr>
          <p:cNvPr id="7" name="Объект 3"/>
          <p:cNvSpPr txBox="1">
            <a:spLocks/>
          </p:cNvSpPr>
          <p:nvPr/>
        </p:nvSpPr>
        <p:spPr>
          <a:xfrm>
            <a:off x="285172" y="4559491"/>
            <a:ext cx="8544792" cy="38318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ФИНАНСОВОЕ ОБЕСПЕЧЕНИЕ ПРОГРАММЫ:                                   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</a:rPr>
              <a:t>тыс. руб.</a:t>
            </a:r>
            <a:endParaRPr lang="ru-RU" sz="1400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7556601"/>
              </p:ext>
            </p:extLst>
          </p:nvPr>
        </p:nvGraphicFramePr>
        <p:xfrm>
          <a:off x="322119" y="4972072"/>
          <a:ext cx="8526317" cy="1149011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{68D230F3-CF80-4859-8CE7-A43EE81993B5}</a:tableStyleId>
              </a:tblPr>
              <a:tblGrid>
                <a:gridCol w="380109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2573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9948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111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Источники финансирования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Отчет за </a:t>
                      </a: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2022 </a:t>
                      </a: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</a:t>
                      </a: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Уточненный п</a:t>
                      </a:r>
                      <a:r>
                        <a:rPr lang="ru-RU" sz="1400" dirty="0" smtClean="0">
                          <a:effectLst/>
                        </a:rPr>
                        <a:t>лан </a:t>
                      </a:r>
                      <a:r>
                        <a:rPr lang="ru-RU" sz="1400" dirty="0">
                          <a:effectLst/>
                        </a:rPr>
                        <a:t>на </a:t>
                      </a:r>
                      <a:r>
                        <a:rPr lang="ru-RU" sz="1400" dirty="0" smtClean="0">
                          <a:effectLst/>
                        </a:rPr>
                        <a:t>2023 </a:t>
                      </a:r>
                      <a:r>
                        <a:rPr lang="ru-RU" sz="1400" dirty="0">
                          <a:effectLst/>
                        </a:rPr>
                        <a:t>г.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97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Государственный бюджет РС (Я)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1 521,7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373" marR="59373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1 281,56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373" marR="59373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999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Бюджет МО «Мирнинский район» РС (Я)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39 595,2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400" b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27 480,36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642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ИТОГО: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41</a:t>
                      </a:r>
                      <a:r>
                        <a:rPr lang="ru-RU" sz="14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116,9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28 761,92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7102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543641"/>
            <a:ext cx="8767211" cy="584480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6111" y="180802"/>
            <a:ext cx="7264400" cy="1010434"/>
          </a:xfrm>
          <a:ln/>
          <a:effectLst>
            <a:softEdge rad="1270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 defTabSz="914400">
              <a:lnSpc>
                <a:spcPct val="100000"/>
              </a:lnSpc>
              <a:spcBef>
                <a:spcPts val="0"/>
              </a:spcBef>
            </a:pP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МУНИЦИПАЛЬНАЯ </a:t>
            </a:r>
            <a:r>
              <a:rPr lang="ru-RU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ПРОГРАММА </a:t>
            </a:r>
            <a:r>
              <a:rPr lang="ru-RU" sz="20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«ПОДДЕРЖКА </a:t>
            </a:r>
            <a:r>
              <a:rPr lang="ru-RU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ОБЩЕСТВЕННЫХ И ГРАЖДАНСКИХ ИНИЦИАТИВ НА 2019-2023 ГОДЫ</a:t>
            </a:r>
            <a:r>
              <a:rPr lang="ru-RU" sz="20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»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00349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7017" y="748496"/>
            <a:ext cx="8797149" cy="403594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000" b="1" u="sng" dirty="0" smtClean="0">
                <a:solidFill>
                  <a:schemeClr val="accent2">
                    <a:lumMod val="75000"/>
                  </a:schemeClr>
                </a:solidFill>
              </a:rPr>
              <a:t>ЦЕЛЬ</a:t>
            </a:r>
            <a:r>
              <a:rPr lang="ru-RU" sz="2000" b="1" u="sng" dirty="0">
                <a:solidFill>
                  <a:schemeClr val="accent2">
                    <a:lumMod val="75000"/>
                  </a:schemeClr>
                </a:solidFill>
              </a:rPr>
              <a:t>: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600" dirty="0" smtClean="0"/>
              <a:t>Развитие </a:t>
            </a:r>
            <a:r>
              <a:rPr lang="ru-RU" sz="1600" dirty="0"/>
              <a:t>институтов гражданского общества через поддержку общественных и гражданских инициатив, направленных на решение социально значимых проблем населения МО «Мирнинский район</a:t>
            </a:r>
            <a:r>
              <a:rPr lang="ru-RU" sz="1600" dirty="0" smtClean="0"/>
              <a:t>»;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600" dirty="0"/>
              <a:t>Расширение участия граждан в деятельности органов местного самоуправления.</a:t>
            </a: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b="1" u="sng" dirty="0" smtClean="0">
                <a:solidFill>
                  <a:schemeClr val="accent2">
                    <a:lumMod val="75000"/>
                  </a:schemeClr>
                </a:solidFill>
              </a:rPr>
              <a:t>ЗАДАЧИ</a:t>
            </a:r>
            <a:r>
              <a:rPr lang="ru-RU" sz="1800" dirty="0"/>
              <a:t>: </a:t>
            </a:r>
            <a:endParaRPr lang="ru-RU" sz="1800" dirty="0" smtClean="0"/>
          </a:p>
          <a:p>
            <a:pPr lvl="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400" dirty="0"/>
              <a:t>Реализация гражданских инициатив социально-ориентированных некоммерческих организаций и общественных объединений граждан.</a:t>
            </a:r>
          </a:p>
          <a:p>
            <a:pPr lvl="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400" dirty="0"/>
              <a:t>Повышение уровня правовой, экономической компетентности руководителей некоммерческих организаций.</a:t>
            </a:r>
          </a:p>
          <a:p>
            <a:pPr lvl="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400" dirty="0"/>
              <a:t>Реализация мероприятий по поддержке местных инициатив граждан.</a:t>
            </a:r>
          </a:p>
          <a:p>
            <a:pPr lvl="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400" dirty="0"/>
              <a:t>Повышение качества эффективности использования муниципальных ресурсов за счет финансовой поддержки совместных инициатив населения, общественных организаций, предприятий</a:t>
            </a:r>
          </a:p>
          <a:p>
            <a:pPr lvl="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400" dirty="0"/>
              <a:t>Формирование механизма партнерских отношений между Администрацией МО «Мирнинский район» и общественными объединениями граждан.</a:t>
            </a:r>
          </a:p>
          <a:p>
            <a:pPr marL="0" indent="0" algn="just">
              <a:buClr>
                <a:srgbClr val="C00000"/>
              </a:buClr>
              <a:buNone/>
            </a:pPr>
            <a:r>
              <a:rPr lang="ru-RU" sz="1800" b="1" dirty="0" smtClean="0"/>
              <a:t>                                                                                                                             </a:t>
            </a:r>
            <a:endParaRPr lang="ru-RU" sz="1800" dirty="0"/>
          </a:p>
          <a:p>
            <a:pPr marL="0" indent="0" algn="just">
              <a:lnSpc>
                <a:spcPct val="100000"/>
              </a:lnSpc>
              <a:buClr>
                <a:srgbClr val="C00000"/>
              </a:buClr>
              <a:buNone/>
            </a:pPr>
            <a:endParaRPr lang="ru-RU" sz="1800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01305" y="143280"/>
            <a:ext cx="8708413" cy="605216"/>
          </a:xfrm>
          <a:prstGeom prst="rect">
            <a:avLst/>
          </a:prstGeom>
          <a:effectLst>
            <a:softEdge rad="1270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МУНИЦИПАЛЬНАЯ </a:t>
            </a:r>
            <a:r>
              <a:rPr lang="ru-RU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ПРОГРАММА </a:t>
            </a:r>
            <a:r>
              <a:rPr lang="ru-RU" sz="18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«ПОДДЕРЖКА ОБЩЕСТВЕННЫХ И ГРАЖДАНСКИХ ИНИЦИАТИВ НА 2019-2023 ГОДЫ»</a:t>
            </a:r>
            <a:endParaRPr lang="ru-RU" sz="1800" dirty="0"/>
          </a:p>
        </p:txBody>
      </p:sp>
      <p:sp>
        <p:nvSpPr>
          <p:cNvPr id="7" name="Объект 3"/>
          <p:cNvSpPr txBox="1">
            <a:spLocks/>
          </p:cNvSpPr>
          <p:nvPr/>
        </p:nvSpPr>
        <p:spPr>
          <a:xfrm>
            <a:off x="276602" y="4513479"/>
            <a:ext cx="8507180" cy="38318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ФИНАНСОВОЕ ОБЕСПЕЧЕНИЕ ПРОГРАММЫ:                                        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</a:rPr>
              <a:t>тыс. руб. </a:t>
            </a:r>
            <a:endParaRPr lang="ru-RU" sz="1400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6879410"/>
              </p:ext>
            </p:extLst>
          </p:nvPr>
        </p:nvGraphicFramePr>
        <p:xfrm>
          <a:off x="304311" y="4979789"/>
          <a:ext cx="8470234" cy="115379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{68D230F3-CF80-4859-8CE7-A43EE81993B5}</a:tableStyleId>
              </a:tblPr>
              <a:tblGrid>
                <a:gridCol w="431337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8321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7364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849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Источники финансирования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Отчет за </a:t>
                      </a: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2022 </a:t>
                      </a: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</a:t>
                      </a: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План на </a:t>
                      </a:r>
                      <a:r>
                        <a:rPr lang="ru-RU" sz="1400" dirty="0" smtClean="0">
                          <a:effectLst/>
                        </a:rPr>
                        <a:t>2023 </a:t>
                      </a:r>
                      <a:r>
                        <a:rPr lang="ru-RU" sz="1400" dirty="0">
                          <a:effectLst/>
                        </a:rPr>
                        <a:t>г.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30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Государственный бюджет РС (Я)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2295,00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373" marR="59373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765,00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373" marR="59373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174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Бюджет МО «Мирнинский район» РС (Я)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3250,00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400" b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2 683,18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14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ИТОГО: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ru-RU" sz="14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545,0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3 448,18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3026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54" y="852389"/>
            <a:ext cx="8632916" cy="577691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190" y="0"/>
            <a:ext cx="7257001" cy="1044574"/>
          </a:xfrm>
          <a:effectLst>
            <a:softEdge rad="1270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marL="457200" lvl="0" defTabSz="914400">
              <a:lnSpc>
                <a:spcPct val="100000"/>
              </a:lnSpc>
              <a:spcBef>
                <a:spcPts val="0"/>
              </a:spcBef>
              <a:tabLst>
                <a:tab pos="270510" algn="l"/>
              </a:tabLst>
            </a:pPr>
            <a:r>
              <a:rPr lang="ru-RU" sz="20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/>
            </a:r>
            <a:br>
              <a:rPr lang="ru-RU" sz="20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ru-RU" sz="22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МУНИЦИПАЛЬНАЯ ПРОГРАММА </a:t>
            </a:r>
            <a:r>
              <a:rPr lang="ru-RU" sz="22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«МИРНИНСКИЙ </a:t>
            </a:r>
            <a:r>
              <a:rPr lang="ru-RU" sz="22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РАЙОН ДОБРОЖЕЛАТЕЛЬНЫЙ К ДЕТЯМ» НА </a:t>
            </a:r>
            <a:r>
              <a:rPr lang="ru-RU" sz="22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2019-2023 </a:t>
            </a:r>
            <a:r>
              <a:rPr lang="ru-RU" sz="22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ГОДЫ</a:t>
            </a:r>
            <a: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614383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9777" y="732917"/>
            <a:ext cx="8708413" cy="2555228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sz="1600" b="1" u="sng" dirty="0" smtClean="0">
                <a:solidFill>
                  <a:schemeClr val="accent2">
                    <a:lumMod val="75000"/>
                  </a:schemeClr>
                </a:solidFill>
              </a:rPr>
              <a:t>ЦЕЛЬ</a:t>
            </a:r>
            <a:r>
              <a:rPr lang="ru-RU" sz="1600" b="1" u="sng" dirty="0">
                <a:solidFill>
                  <a:schemeClr val="accent2">
                    <a:lumMod val="75000"/>
                  </a:schemeClr>
                </a:solidFill>
              </a:rPr>
              <a:t>: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1600" dirty="0" smtClean="0"/>
              <a:t>Формирование </a:t>
            </a:r>
            <a:r>
              <a:rPr lang="ru-RU" sz="1600" dirty="0"/>
              <a:t>среды, доброжелательной к детям, создание условий  для  комфортного проживания детей в Мирнинском районе</a:t>
            </a: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1600" b="1" u="sng" dirty="0" smtClean="0">
                <a:solidFill>
                  <a:schemeClr val="accent2">
                    <a:lumMod val="75000"/>
                  </a:schemeClr>
                </a:solidFill>
              </a:rPr>
              <a:t>ЗАДАЧИ</a:t>
            </a:r>
            <a:r>
              <a:rPr lang="ru-RU" sz="1600" dirty="0"/>
              <a:t>: </a:t>
            </a:r>
            <a:endParaRPr lang="ru-RU" sz="1600" dirty="0" smtClean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600" dirty="0"/>
              <a:t>Социальная, материальная, психологическая, юридическая помощь семьям; 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600" dirty="0" smtClean="0"/>
              <a:t>Социальная </a:t>
            </a:r>
            <a:r>
              <a:rPr lang="ru-RU" sz="1600" dirty="0"/>
              <a:t>поддержка детей-инвалидов и детей с ограниченными возможностями здоровья; 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600" dirty="0" smtClean="0"/>
              <a:t>Стимулирование </a:t>
            </a:r>
            <a:r>
              <a:rPr lang="ru-RU" sz="1600" dirty="0"/>
              <a:t>активной деятельности школьников по реализации социальных проектов; поддержка одаренных детей;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600" dirty="0" smtClean="0"/>
              <a:t>Пропаганда </a:t>
            </a:r>
            <a:r>
              <a:rPr lang="ru-RU" sz="1600" dirty="0"/>
              <a:t>института семьи, просвещение населения по вопросам семьи и детства</a:t>
            </a:r>
            <a:r>
              <a:rPr lang="ru-RU" sz="1800" dirty="0"/>
              <a:t>.     </a:t>
            </a:r>
            <a:r>
              <a:rPr lang="ru-RU" sz="1400" dirty="0"/>
              <a:t>                                                                                                            </a:t>
            </a:r>
          </a:p>
          <a:p>
            <a:pPr marL="0" indent="0" algn="just">
              <a:buClr>
                <a:srgbClr val="C00000"/>
              </a:buClr>
              <a:buNone/>
            </a:pPr>
            <a:r>
              <a:rPr lang="ru-RU" sz="1800" b="1" dirty="0" smtClean="0"/>
              <a:t>                                                                                                                             </a:t>
            </a:r>
            <a:endParaRPr lang="ru-RU" sz="1800" dirty="0"/>
          </a:p>
          <a:p>
            <a:pPr marL="0" indent="0" algn="just">
              <a:lnSpc>
                <a:spcPct val="100000"/>
              </a:lnSpc>
              <a:buClr>
                <a:srgbClr val="C00000"/>
              </a:buClr>
              <a:buNone/>
            </a:pPr>
            <a:endParaRPr lang="ru-RU" sz="1800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01305" y="143280"/>
            <a:ext cx="8708413" cy="605216"/>
          </a:xfrm>
          <a:prstGeom prst="rect">
            <a:avLst/>
          </a:prstGeom>
          <a:effectLst>
            <a:softEdge rad="1270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b="1" dirty="0" smtClean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r>
              <a:rPr lang="ru-RU" sz="18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МУНИЦИПАЛЬНАЯ </a:t>
            </a:r>
            <a:r>
              <a:rPr lang="ru-RU" sz="1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ПРОГРАММА </a:t>
            </a:r>
            <a:r>
              <a:rPr lang="ru-RU" sz="18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«МИРНИНСКИЙ РАЙОН ДОБРОЖЕЛАТЕЛЬНЫЙ К ДЕТЯМ» НА </a:t>
            </a:r>
            <a:r>
              <a:rPr lang="ru-RU" sz="18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2019-2023 </a:t>
            </a:r>
            <a:r>
              <a:rPr lang="ru-RU" sz="18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ГОДЫ</a:t>
            </a:r>
            <a:r>
              <a:rPr lang="en-US" sz="18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18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ru-RU" sz="1800" dirty="0"/>
          </a:p>
        </p:txBody>
      </p:sp>
      <p:sp>
        <p:nvSpPr>
          <p:cNvPr id="7" name="Объект 3"/>
          <p:cNvSpPr txBox="1">
            <a:spLocks/>
          </p:cNvSpPr>
          <p:nvPr/>
        </p:nvSpPr>
        <p:spPr>
          <a:xfrm>
            <a:off x="275195" y="3113191"/>
            <a:ext cx="8499349" cy="38318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ФИНАНСОВОЕ ОБЕСПЕЧЕНИЕ ПРОГРАММЫ:                                    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</a:rPr>
              <a:t>тыс. руб.</a:t>
            </a:r>
            <a:endParaRPr lang="ru-RU" sz="1400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0246362"/>
              </p:ext>
            </p:extLst>
          </p:nvPr>
        </p:nvGraphicFramePr>
        <p:xfrm>
          <a:off x="272146" y="3592945"/>
          <a:ext cx="8465454" cy="122907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{68D230F3-CF80-4859-8CE7-A43EE81993B5}</a:tableStyleId>
              </a:tblPr>
              <a:tblGrid>
                <a:gridCol w="423519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9665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602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Источники финансирования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Отчет за </a:t>
                      </a: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2022 </a:t>
                      </a: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</a:t>
                      </a: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План на </a:t>
                      </a:r>
                      <a:r>
                        <a:rPr lang="ru-RU" sz="1400" dirty="0" smtClean="0">
                          <a:effectLst/>
                        </a:rPr>
                        <a:t>2023 </a:t>
                      </a:r>
                      <a:r>
                        <a:rPr lang="ru-RU" sz="1400" dirty="0">
                          <a:effectLst/>
                        </a:rPr>
                        <a:t>г.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30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Государственный бюджет РС (Я)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0,00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373" marR="59373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0,00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9373" marR="59373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174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Бюджет МО «Мирнинский район» РС (Я)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11 793,3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400" b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11 794,77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14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ИТОГО: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11 793,3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11 794,77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28616" y="5444315"/>
            <a:ext cx="83525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400" i="1" dirty="0" smtClean="0"/>
              <a:t>C 2022 </a:t>
            </a:r>
            <a:r>
              <a:rPr lang="ru-RU" sz="1400" i="1" dirty="0" smtClean="0"/>
              <a:t>года в </a:t>
            </a:r>
            <a:r>
              <a:rPr lang="ru-RU" sz="1400" i="1" dirty="0"/>
              <a:t>целях стимулирования рождаемости и поддержки семей </a:t>
            </a:r>
            <a:r>
              <a:rPr lang="ru-RU" sz="1400" i="1" dirty="0" smtClean="0"/>
              <a:t>приобретаются </a:t>
            </a:r>
            <a:r>
              <a:rPr lang="ru-RU" sz="1400" i="1" dirty="0"/>
              <a:t>подарочные наборы для </a:t>
            </a:r>
            <a:r>
              <a:rPr lang="ru-RU" sz="1400" i="1" dirty="0" smtClean="0"/>
              <a:t>новорожденных, родители которых проживают в Мирнинском районе.</a:t>
            </a:r>
            <a:endParaRPr lang="ru-RU" sz="1400" i="1" dirty="0"/>
          </a:p>
        </p:txBody>
      </p:sp>
    </p:spTree>
    <p:extLst>
      <p:ext uri="{BB962C8B-B14F-4D97-AF65-F5344CB8AC3E}">
        <p14:creationId xmlns:p14="http://schemas.microsoft.com/office/powerpoint/2010/main" val="3257287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C:\Users\a.yaijenya\Desktop\96682968a9033e4e1c5dae99b21383d0.jpe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59" y="1107412"/>
            <a:ext cx="8496300" cy="485155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7470" y="212437"/>
            <a:ext cx="7092950" cy="1325563"/>
          </a:xfrm>
          <a:effectLst>
            <a:softEdge rad="1270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 defTabSz="914400">
              <a:lnSpc>
                <a:spcPct val="100000"/>
              </a:lnSpc>
              <a:spcBef>
                <a:spcPts val="0"/>
              </a:spcBef>
            </a:pPr>
            <a:r>
              <a:rPr lang="ru-RU" sz="2000" b="1" i="1" dirty="0" smtClean="0">
                <a:solidFill>
                  <a:srgbClr val="0033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000" b="1" i="1" dirty="0" smtClean="0">
                <a:solidFill>
                  <a:srgbClr val="0033C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000" b="1" i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МУНИЦИПАЛЬНАЯ ПРОГРАММА </a:t>
            </a:r>
            <a:r>
              <a:rPr lang="ru-RU" sz="20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«СОЦИАЛЬНЫЕ </a:t>
            </a:r>
            <a:r>
              <a:rPr lang="ru-RU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МЕРЫ РЕАБИЛИТАЦИИ ДЕТЕЙ-СИРОТ И ДЕТЕЙ, ОСТАВШИХСЯ БЕЗ ПОПЕЧЕНИЯ </a:t>
            </a:r>
            <a:r>
              <a:rPr lang="ru-RU" sz="20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РОДИТЕЛЕЙ, В </a:t>
            </a:r>
            <a:r>
              <a:rPr lang="ru-RU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МИРНИНСКОМ РАЙОНЕ» НА 2019-2023 ГОДЫ</a:t>
            </a:r>
            <a:r>
              <a:rPr lang="ru-RU" sz="2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98007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006" y="182247"/>
            <a:ext cx="8725989" cy="457834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rgbClr val="996600"/>
                </a:solidFill>
                <a:latin typeface="+mn-lt"/>
                <a:cs typeface="Times New Roman" panose="02020603050405020304" pitchFamily="18" charset="0"/>
              </a:rPr>
              <a:t>ОСНОВНЫЕ ХАРАКТЕРИСТИКИ БЮДЖЕТА МО «МИРНИНСКИЙ РАЙОН</a:t>
            </a:r>
            <a:r>
              <a:rPr lang="ru-RU" sz="2000" b="1" dirty="0" smtClean="0">
                <a:solidFill>
                  <a:srgbClr val="996600"/>
                </a:solidFill>
                <a:latin typeface="+mn-lt"/>
                <a:cs typeface="Times New Roman" panose="02020603050405020304" pitchFamily="18" charset="0"/>
              </a:rPr>
              <a:t>»</a:t>
            </a:r>
            <a:endParaRPr lang="ru-RU" sz="2000" b="1" dirty="0">
              <a:solidFill>
                <a:srgbClr val="996600"/>
              </a:solidFill>
              <a:latin typeface="+mn-lt"/>
              <a:cs typeface="Times New Roman" panose="02020603050405020304" pitchFamily="18" charset="0"/>
            </a:endParaRPr>
          </a:p>
        </p:txBody>
      </p:sp>
      <p:graphicFrame>
        <p:nvGraphicFramePr>
          <p:cNvPr id="9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004678"/>
              </p:ext>
            </p:extLst>
          </p:nvPr>
        </p:nvGraphicFramePr>
        <p:xfrm>
          <a:off x="1931350" y="3018378"/>
          <a:ext cx="5811688" cy="32297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1835752"/>
              </p:ext>
            </p:extLst>
          </p:nvPr>
        </p:nvGraphicFramePr>
        <p:xfrm>
          <a:off x="209007" y="894630"/>
          <a:ext cx="8440043" cy="2011670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2815334">
                  <a:extLst>
                    <a:ext uri="{9D8B030D-6E8A-4147-A177-3AD203B41FA5}">
                      <a16:colId xmlns:a16="http://schemas.microsoft.com/office/drawing/2014/main" xmlns="" val="1094297590"/>
                    </a:ext>
                  </a:extLst>
                </a:gridCol>
                <a:gridCol w="1439501">
                  <a:extLst>
                    <a:ext uri="{9D8B030D-6E8A-4147-A177-3AD203B41FA5}">
                      <a16:colId xmlns:a16="http://schemas.microsoft.com/office/drawing/2014/main" xmlns="" val="1607405669"/>
                    </a:ext>
                  </a:extLst>
                </a:gridCol>
                <a:gridCol w="1449360">
                  <a:extLst>
                    <a:ext uri="{9D8B030D-6E8A-4147-A177-3AD203B41FA5}">
                      <a16:colId xmlns:a16="http://schemas.microsoft.com/office/drawing/2014/main" xmlns="" val="1119331614"/>
                    </a:ext>
                  </a:extLst>
                </a:gridCol>
                <a:gridCol w="136792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6792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4210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9" marR="573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Отчет  </a:t>
                      </a:r>
                      <a:br>
                        <a:rPr lang="ru-RU" sz="1200" dirty="0" smtClean="0">
                          <a:effectLst/>
                        </a:rPr>
                      </a:br>
                      <a:r>
                        <a:rPr lang="ru-RU" sz="1200" dirty="0" smtClean="0">
                          <a:effectLst/>
                        </a:rPr>
                        <a:t>за 2022г.</a:t>
                      </a:r>
                      <a:endParaRPr lang="ru-RU" sz="12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9" marR="57339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</a:rPr>
                        <a:t>Уточненный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</a:rPr>
                        <a:t> план</a:t>
                      </a:r>
                      <a:r>
                        <a:rPr lang="ru-RU" sz="1200" baseline="30000" dirty="0" smtClean="0">
                          <a:effectLst/>
                        </a:rPr>
                        <a:t> </a:t>
                      </a:r>
                      <a:r>
                        <a:rPr lang="ru-RU" sz="1200" dirty="0" smtClean="0">
                          <a:effectLst/>
                        </a:rPr>
                        <a:t>на 2023г.</a:t>
                      </a:r>
                      <a:r>
                        <a:rPr lang="ru-RU" sz="1200" baseline="30000" dirty="0" smtClean="0">
                          <a:effectLst/>
                        </a:rPr>
                        <a:t> 1</a:t>
                      </a:r>
                      <a:endParaRPr lang="ru-RU" sz="1200" baseline="30000" dirty="0" smtClean="0">
                        <a:solidFill>
                          <a:sysClr val="windowText" lastClr="000000"/>
                        </a:solidFill>
                        <a:effectLst/>
                      </a:endParaRPr>
                    </a:p>
                  </a:txBody>
                  <a:tcPr marL="57339" marR="57339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</a:rPr>
                        <a:t>Уточненный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 план</a:t>
                      </a:r>
                      <a:r>
                        <a:rPr lang="ru-RU" sz="1200" baseline="30000" dirty="0" smtClean="0">
                          <a:effectLst/>
                        </a:rPr>
                        <a:t> </a:t>
                      </a:r>
                      <a:r>
                        <a:rPr lang="ru-RU" sz="1200" dirty="0" smtClean="0">
                          <a:effectLst/>
                        </a:rPr>
                        <a:t>на 2024г.</a:t>
                      </a:r>
                      <a:r>
                        <a:rPr lang="ru-RU" sz="1200" baseline="30000" dirty="0" smtClean="0">
                          <a:effectLst/>
                        </a:rPr>
                        <a:t> 1</a:t>
                      </a:r>
                      <a:endParaRPr lang="ru-RU" sz="12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9" marR="57339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</a:rPr>
                        <a:t>Уточненный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</a:rPr>
                        <a:t> план</a:t>
                      </a:r>
                      <a:r>
                        <a:rPr lang="ru-RU" sz="1200" baseline="30000" dirty="0" smtClean="0">
                          <a:effectLst/>
                        </a:rPr>
                        <a:t> </a:t>
                      </a:r>
                      <a:r>
                        <a:rPr lang="ru-RU" sz="1200" dirty="0" smtClean="0">
                          <a:effectLst/>
                        </a:rPr>
                        <a:t>на 2025г.</a:t>
                      </a:r>
                      <a:r>
                        <a:rPr lang="ru-RU" sz="1200" baseline="30000" dirty="0" smtClean="0">
                          <a:effectLst/>
                        </a:rPr>
                        <a:t> 1</a:t>
                      </a:r>
                      <a:endParaRPr lang="ru-RU" sz="1200" dirty="0" smtClean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9" marR="57339" marT="0" marB="0" anchor="ctr"/>
                </a:tc>
                <a:extLst>
                  <a:ext uri="{0D108BD9-81ED-4DB2-BD59-A6C34878D82A}">
                    <a16:rowId xmlns:a16="http://schemas.microsoft.com/office/drawing/2014/main" xmlns="" val="238351968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Налоговые доходы</a:t>
                      </a:r>
                      <a:endParaRPr lang="ru-RU" sz="1400" b="0" i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9" marR="573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</a:rPr>
                        <a:t>2 445 541,82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9" marR="57339" marT="0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2 459 930,98</a:t>
                      </a:r>
                    </a:p>
                  </a:txBody>
                  <a:tcPr marL="57339" marR="573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2 566 280,88</a:t>
                      </a:r>
                      <a:endParaRPr lang="ru-RU" sz="1200" b="0" i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9" marR="573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2 615 454,97</a:t>
                      </a:r>
                      <a:endParaRPr lang="ru-RU" sz="1200" b="0" i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9" marR="57339" marT="0" marB="0" anchor="ctr"/>
                </a:tc>
                <a:extLst>
                  <a:ext uri="{0D108BD9-81ED-4DB2-BD59-A6C34878D82A}">
                    <a16:rowId xmlns:a16="http://schemas.microsoft.com/office/drawing/2014/main" xmlns="" val="45175913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Неналоговые доходы</a:t>
                      </a:r>
                      <a:endParaRPr lang="ru-RU" sz="1400" b="0" i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9" marR="573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</a:rPr>
                        <a:t>333 163,42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9" marR="57339" marT="0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295 956,81</a:t>
                      </a:r>
                    </a:p>
                  </a:txBody>
                  <a:tcPr marL="57339" marR="573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332 920,73</a:t>
                      </a:r>
                      <a:endParaRPr lang="ru-RU" sz="1200" b="0" i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9" marR="573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337 510,10</a:t>
                      </a:r>
                      <a:endParaRPr lang="ru-RU" sz="1200" b="0" i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9" marR="57339" marT="0" marB="0" anchor="ctr"/>
                </a:tc>
                <a:extLst>
                  <a:ext uri="{0D108BD9-81ED-4DB2-BD59-A6C34878D82A}">
                    <a16:rowId xmlns:a16="http://schemas.microsoft.com/office/drawing/2014/main" xmlns="" val="2691730664"/>
                  </a:ext>
                </a:extLst>
              </a:tr>
              <a:tr h="2662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Безвозмездные поступления</a:t>
                      </a:r>
                      <a:endParaRPr lang="ru-RU" sz="1400" b="0" i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9" marR="573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</a:rPr>
                        <a:t>2 695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effectLst/>
                        </a:rPr>
                        <a:t> 028,74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9" marR="57339" marT="0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3 724 873,75</a:t>
                      </a:r>
                    </a:p>
                  </a:txBody>
                  <a:tcPr marL="57339" marR="573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1 976 874,98</a:t>
                      </a:r>
                      <a:endParaRPr lang="ru-RU" sz="1200" b="0" i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9" marR="573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1 990 392,40</a:t>
                      </a:r>
                      <a:endParaRPr lang="ru-RU" sz="1200" b="0" i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9" marR="57339" marT="0" marB="0" anchor="ctr"/>
                </a:tc>
                <a:extLst>
                  <a:ext uri="{0D108BD9-81ED-4DB2-BD59-A6C34878D82A}">
                    <a16:rowId xmlns:a16="http://schemas.microsoft.com/office/drawing/2014/main" xmlns="" val="683690768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Всего доходов</a:t>
                      </a:r>
                      <a:endParaRPr lang="ru-RU" sz="14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9" marR="573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</a:rPr>
                        <a:t>5 473 733,98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9" marR="57339" marT="0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6 480 761,54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339" marR="57339" marT="0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</a:rPr>
                        <a:t>4 876 076,59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339" marR="57339" marT="0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4 943 357,47</a:t>
                      </a:r>
                      <a:endParaRPr lang="ru-RU" sz="1200" b="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57339" marR="57339" marT="0" marB="0" anchor="ctr"/>
                </a:tc>
                <a:extLst>
                  <a:ext uri="{0D108BD9-81ED-4DB2-BD59-A6C34878D82A}">
                    <a16:rowId xmlns:a16="http://schemas.microsoft.com/office/drawing/2014/main" xmlns="" val="3500147656"/>
                  </a:ext>
                </a:extLst>
              </a:tr>
              <a:tr h="3163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Всего расходов</a:t>
                      </a:r>
                      <a:endParaRPr lang="ru-RU" sz="14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9" marR="573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</a:rPr>
                        <a:t>6 171 288,57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9" marR="57339" marT="0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7 513 885,90</a:t>
                      </a:r>
                      <a:endParaRPr lang="ru-RU" sz="12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339" marR="57339" marT="0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5 165 958,87</a:t>
                      </a:r>
                    </a:p>
                  </a:txBody>
                  <a:tcPr marL="57339" marR="57339" marT="0" marB="0" anchor="ctr"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5 238 404,54</a:t>
                      </a:r>
                    </a:p>
                  </a:txBody>
                  <a:tcPr marL="57339" marR="57339" marT="0" marB="0" anchor="ctr"/>
                </a:tc>
                <a:extLst>
                  <a:ext uri="{0D108BD9-81ED-4DB2-BD59-A6C34878D82A}">
                    <a16:rowId xmlns:a16="http://schemas.microsoft.com/office/drawing/2014/main" xmlns="" val="141637136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Дефицит/профицит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9" marR="573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</a:rPr>
                        <a:t>- 697 554,59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9" marR="573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- 1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033 124,36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9" marR="573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- 289 882,28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39" marR="573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- 295 047,07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339" marR="57339" marT="0" marB="0" anchor="ctr"/>
                </a:tc>
                <a:extLst>
                  <a:ext uri="{0D108BD9-81ED-4DB2-BD59-A6C34878D82A}">
                    <a16:rowId xmlns:a16="http://schemas.microsoft.com/office/drawing/2014/main" xmlns="" val="3742188577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8037117" y="568531"/>
            <a:ext cx="811889" cy="292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(тыс.руб.)</a:t>
            </a:r>
            <a:endParaRPr lang="ru-RU" sz="1200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8000" y="6248127"/>
            <a:ext cx="8341006" cy="37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u-RU" sz="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u-RU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sz="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ru-RU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 решению сессии Мирнинского районного Совета депутатов от </a:t>
            </a:r>
            <a:r>
              <a:rPr lang="ru-RU" sz="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14.06.2023 </a:t>
            </a:r>
            <a:r>
              <a:rPr lang="ru-RU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г. </a:t>
            </a:r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IV</a:t>
            </a:r>
            <a:r>
              <a:rPr lang="ru-RU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-№ </a:t>
            </a:r>
            <a:r>
              <a:rPr lang="ru-RU" sz="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46-4 </a:t>
            </a:r>
            <a:r>
              <a:rPr lang="ru-RU" sz="800" dirty="0"/>
              <a:t>«О внесении изменений и дополнений в решение сессии Мирнинского районного Совета депутатов от 21.12.2022г. IV-№40-2 «О бюджете муниципального образования «Мирнинский район» Республики Саха (Якутия) на 2023 год и на плановый период 2024 и 2025 годов»</a:t>
            </a:r>
            <a:endParaRPr lang="ru-RU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253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1305" y="1207905"/>
            <a:ext cx="8708413" cy="5346227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sz="2000" b="1" u="sng" dirty="0" smtClean="0">
                <a:solidFill>
                  <a:schemeClr val="accent2">
                    <a:lumMod val="75000"/>
                  </a:schemeClr>
                </a:solidFill>
              </a:rPr>
              <a:t>ЦЕЛЬ</a:t>
            </a:r>
            <a:r>
              <a:rPr lang="ru-RU" sz="2000" b="1" u="sng" dirty="0">
                <a:solidFill>
                  <a:schemeClr val="accent2">
                    <a:lumMod val="75000"/>
                  </a:schemeClr>
                </a:solidFill>
              </a:rPr>
              <a:t>: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1900" dirty="0"/>
              <a:t>Организация социальной поддержки, обеспечение социальными гарантиями, защита прав и законных интересов детей-сирот и детей, оставшихся без попечения родителей, а также лиц из их числа в Мирнинском районе. </a:t>
            </a:r>
            <a:endParaRPr lang="ru-RU" sz="1900" dirty="0" smtClean="0"/>
          </a:p>
          <a:p>
            <a:pPr marL="0" indent="0" algn="just">
              <a:buNone/>
            </a:pPr>
            <a:r>
              <a:rPr lang="ru-RU" b="1" u="sng" dirty="0" smtClean="0">
                <a:solidFill>
                  <a:schemeClr val="accent2">
                    <a:lumMod val="75000"/>
                  </a:schemeClr>
                </a:solidFill>
              </a:rPr>
              <a:t>ЗАДАЧИ</a:t>
            </a:r>
            <a:r>
              <a:rPr lang="ru-RU" sz="1800" dirty="0"/>
              <a:t>: </a:t>
            </a:r>
            <a:endParaRPr lang="ru-RU" sz="1800" dirty="0" smtClean="0"/>
          </a:p>
          <a:p>
            <a:pPr lvl="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900" dirty="0"/>
              <a:t>осуществление подбора и подготовки граждан, желающих принять на воспитание в свою семью ребенка, оставшегося без попечения родителей, содействие семейному жизнеустройству детей-сирот и детей, оставшихся без попечения родителей, повышение уровня их психолого-педагогических компетенций;</a:t>
            </a:r>
          </a:p>
          <a:p>
            <a:pPr lvl="0"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900" dirty="0" smtClean="0"/>
              <a:t>поддержка </a:t>
            </a:r>
            <a:r>
              <a:rPr lang="ru-RU" sz="1900" dirty="0"/>
              <a:t>детей-сирот и детей оставшихся без попечения родителей, материальная помощь гражданам, принявшим детей в семьи на воспитание</a:t>
            </a:r>
            <a:r>
              <a:rPr lang="ru-RU" sz="1900" dirty="0" smtClean="0"/>
              <a:t>;</a:t>
            </a:r>
            <a:r>
              <a:rPr lang="ru-RU" sz="1900" dirty="0"/>
              <a:t> осуществление подбора и подготовки граждан, желающих принять на воспитание в свою семью ребенка, оставшегося без попечения </a:t>
            </a:r>
          </a:p>
          <a:p>
            <a:pPr lvl="0"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900" dirty="0"/>
              <a:t>реализация мер по предупреждению социального сиротства;</a:t>
            </a:r>
          </a:p>
          <a:p>
            <a:pPr lvl="0"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900" dirty="0"/>
              <a:t>создание условий для адаптации детей-сирот и детей, оставшихся без попечения родителей в обществе;</a:t>
            </a:r>
          </a:p>
          <a:p>
            <a:pPr lvl="0"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900" dirty="0"/>
              <a:t>содействие семейному жизнеустройству детей-сирот и детей, оставшихся без попечения родителей;</a:t>
            </a:r>
          </a:p>
          <a:p>
            <a:pPr lvl="0"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900" dirty="0"/>
              <a:t>обеспечение жильем детей-сирот и детей, оставшихся без попечения родителей;</a:t>
            </a:r>
          </a:p>
          <a:p>
            <a:pPr lvl="0"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900" dirty="0"/>
              <a:t>обеспечение открытости реализации муниципальной </a:t>
            </a:r>
            <a:r>
              <a:rPr lang="ru-RU" sz="1900" dirty="0" smtClean="0"/>
              <a:t>программы</a:t>
            </a:r>
            <a:r>
              <a:rPr lang="ru-RU" sz="1900" dirty="0"/>
              <a:t>.</a:t>
            </a:r>
            <a:r>
              <a:rPr lang="ru-RU" sz="1900" dirty="0" smtClean="0"/>
              <a:t>                                                                                                       </a:t>
            </a:r>
            <a:endParaRPr lang="ru-RU" sz="1900" dirty="0"/>
          </a:p>
          <a:p>
            <a:pPr marL="0" indent="0" algn="just">
              <a:buClr>
                <a:srgbClr val="C00000"/>
              </a:buClr>
              <a:buNone/>
            </a:pPr>
            <a:r>
              <a:rPr lang="ru-RU" sz="1900" b="1" dirty="0" smtClean="0"/>
              <a:t>                                                                                                                             </a:t>
            </a:r>
            <a:endParaRPr lang="ru-RU" sz="1900" dirty="0"/>
          </a:p>
          <a:p>
            <a:pPr marL="0" indent="0" algn="just">
              <a:lnSpc>
                <a:spcPct val="100000"/>
              </a:lnSpc>
              <a:buClr>
                <a:srgbClr val="C00000"/>
              </a:buClr>
              <a:buNone/>
            </a:pPr>
            <a:endParaRPr lang="ru-RU" sz="1800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01305" y="143280"/>
            <a:ext cx="8708413" cy="961620"/>
          </a:xfrm>
          <a:prstGeom prst="rect">
            <a:avLst/>
          </a:prstGeom>
          <a:effectLst>
            <a:softEdge rad="1270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b="1" dirty="0" smtClean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r>
              <a:rPr lang="ru-RU" sz="18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МУНИЦИПАЛЬНАЯ ПРОГРАММА </a:t>
            </a:r>
            <a:r>
              <a:rPr lang="ru-RU" sz="18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«СОЦИАЛЬНЫЕ МЕРЫ РЕАБИЛИТАЦИИ ДЕТЕЙ-СИРОТ И ДЕТЕЙ, ОСТАВШИХСЯ БЕЗ ПОПЕЧЕНИЯ РОДИТЕЛЕЙ, В МИРНИНСКОМ РАЙОНЕ» НА 2019-2023 ГОДЫ</a:t>
            </a:r>
            <a:r>
              <a:rPr lang="en-US" sz="18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18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767185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3"/>
          <p:cNvSpPr txBox="1">
            <a:spLocks/>
          </p:cNvSpPr>
          <p:nvPr/>
        </p:nvSpPr>
        <p:spPr>
          <a:xfrm>
            <a:off x="228600" y="1370422"/>
            <a:ext cx="8610600" cy="38318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ФИНАНСОВОЕ ОБЕСПЕЧЕНИЕ ПРОГРАММЫ:                                     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</a:rPr>
              <a:t>тыс. руб. </a:t>
            </a:r>
            <a:endParaRPr lang="ru-RU" sz="1400" dirty="0"/>
          </a:p>
        </p:txBody>
      </p:sp>
      <p:sp>
        <p:nvSpPr>
          <p:cNvPr id="12" name="Заголовок 1"/>
          <p:cNvSpPr txBox="1">
            <a:spLocks noGrp="1"/>
          </p:cNvSpPr>
          <p:nvPr>
            <p:ph type="title"/>
          </p:nvPr>
        </p:nvSpPr>
        <p:spPr>
          <a:xfrm>
            <a:off x="228600" y="212727"/>
            <a:ext cx="8572500" cy="904874"/>
          </a:xfrm>
          <a:prstGeom prst="rect">
            <a:avLst/>
          </a:prstGeom>
          <a:effectLst>
            <a:softEdge rad="1270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b="1" dirty="0" smtClean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r>
              <a:rPr lang="ru-RU" sz="18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МУНИЦИПАЛЬНАЯ ПРОГРАММА </a:t>
            </a:r>
            <a:r>
              <a:rPr lang="ru-RU" sz="18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«СОЦИАЛЬНЫЕ МЕРЫ РЕАБИЛИТАЦИИ ДЕТЕЙ-СИРОТ И ДЕТЕЙ, ОСТАВШИХСЯ БЕЗ ПОПЕЧЕНИЯ РОДИТЕЛЕЙ, В МИРНИНСКОМ РАЙОНЕ» НА 2019-2023 ГОДЫ</a:t>
            </a:r>
            <a:r>
              <a:rPr lang="en-US" sz="18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18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ru-RU" sz="1800" dirty="0"/>
          </a:p>
        </p:txBody>
      </p:sp>
      <p:graphicFrame>
        <p:nvGraphicFramePr>
          <p:cNvPr id="11" name="Объект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5281482"/>
              </p:ext>
            </p:extLst>
          </p:nvPr>
        </p:nvGraphicFramePr>
        <p:xfrm>
          <a:off x="228599" y="1893455"/>
          <a:ext cx="8582891" cy="147519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{68D230F3-CF80-4859-8CE7-A43EE81993B5}</a:tableStyleId>
              </a:tblPr>
              <a:tblGrid>
                <a:gridCol w="394623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5970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57694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518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Источники финансирования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Отчет за </a:t>
                      </a:r>
                      <a:r>
                        <a:rPr lang="ru-RU" sz="1400" dirty="0" smtClean="0">
                          <a:effectLst/>
                        </a:rPr>
                        <a:t>2022</a:t>
                      </a:r>
                      <a:r>
                        <a:rPr lang="ru-RU" sz="1400" baseline="0" dirty="0" smtClean="0">
                          <a:effectLst/>
                        </a:rPr>
                        <a:t> </a:t>
                      </a:r>
                      <a:r>
                        <a:rPr lang="ru-RU" sz="1400" dirty="0" smtClean="0">
                          <a:effectLst/>
                        </a:rPr>
                        <a:t>год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Уточненный план </a:t>
                      </a:r>
                      <a:r>
                        <a:rPr lang="ru-RU" sz="1400" dirty="0">
                          <a:effectLst/>
                        </a:rPr>
                        <a:t>на </a:t>
                      </a:r>
                      <a:r>
                        <a:rPr lang="ru-RU" sz="1400" dirty="0" smtClean="0">
                          <a:effectLst/>
                        </a:rPr>
                        <a:t>2023 </a:t>
                      </a:r>
                      <a:r>
                        <a:rPr lang="ru-RU" sz="1400" dirty="0">
                          <a:effectLst/>
                        </a:rPr>
                        <a:t>г.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37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Федеральный бюджет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58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Государственный бюджет РС (Я)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61 261,5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83 579,80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809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Бюджет МО «Мирнинский район» РС (Я)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55 099,6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315,10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694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ИТОГО: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61 610,9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83 894,90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304800" y="3620655"/>
            <a:ext cx="8617527" cy="28263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32509" y="3556000"/>
            <a:ext cx="846974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/>
              <a:t>       В рамках муниципальной программы «Социальные меры реабилитации детей-сирот и детей, оставшихся без попечения родителей» в Мирнинском районе на 2019-2023 годы» проводится Школа приемных родителей. За 2022 год Школу прошли 20 человек. Важное направление работы семейной политики – повышение эффективности мер поддержки опекунских семей. В целях поддержки предоставляется компенсация расходов на обследование и лечение детей-сирот и детей, оставшихся без попечения родителей, приобретение лекарственных препаратов. </a:t>
            </a:r>
          </a:p>
          <a:p>
            <a:pPr algn="just"/>
            <a:r>
              <a:rPr lang="ru-RU" sz="1600" dirty="0" smtClean="0"/>
              <a:t>       Жилыми помещениями в 2022 году обеспечено 16 человек из категории детей-сирот и детей, оставшихся без попечения родителей.</a:t>
            </a:r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894263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0850" y="504827"/>
            <a:ext cx="5568950" cy="955674"/>
          </a:xfrm>
          <a:effectLst>
            <a:softEdge rad="1270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>
              <a:spcAft>
                <a:spcPts val="0"/>
              </a:spcAft>
            </a:pPr>
            <a:r>
              <a:rPr lang="ru-RU" sz="22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2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2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МУНИЦИПАЛЬНАЯ ПРОГРАММА «МОЛОДЕЖЬ </a:t>
            </a:r>
            <a:r>
              <a:rPr lang="ru-RU" sz="2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МИРНИНСКОГО РАЙОНА» НА 2019-2023 ГОДЫ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91" y="2785145"/>
            <a:ext cx="5142451" cy="385683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222" y="1460501"/>
            <a:ext cx="4362274" cy="3271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402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1305" y="1308573"/>
            <a:ext cx="8708413" cy="5346227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sz="2000" b="1" u="sng" dirty="0" smtClean="0">
                <a:solidFill>
                  <a:schemeClr val="accent2">
                    <a:lumMod val="75000"/>
                  </a:schemeClr>
                </a:solidFill>
              </a:rPr>
              <a:t>ЦЕЛЬ</a:t>
            </a:r>
            <a:r>
              <a:rPr lang="ru-RU" sz="2000" b="1" u="sng" dirty="0">
                <a:solidFill>
                  <a:schemeClr val="accent2">
                    <a:lumMod val="75000"/>
                  </a:schemeClr>
                </a:solidFill>
              </a:rPr>
              <a:t>: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1900" dirty="0"/>
              <a:t>Создание условий для всестороннего развития молодёжи Мирнинского района в возрасте от 14 до 35 лет, повышение ее потенциала и конкурентоспособности в современной социально-экономической среде, а также укрепления лидерских позиций молодёжи в различных сферах деятельности.</a:t>
            </a:r>
          </a:p>
          <a:p>
            <a:pPr marL="0" indent="0" algn="just">
              <a:buNone/>
            </a:pPr>
            <a:r>
              <a:rPr lang="ru-RU" b="1" u="sng" dirty="0" smtClean="0">
                <a:solidFill>
                  <a:schemeClr val="accent2">
                    <a:lumMod val="75000"/>
                  </a:schemeClr>
                </a:solidFill>
              </a:rPr>
              <a:t>ЗАДАЧИ</a:t>
            </a:r>
            <a:r>
              <a:rPr lang="ru-RU" sz="1800" dirty="0"/>
              <a:t>: </a:t>
            </a:r>
            <a:endParaRPr lang="ru-RU" sz="1800" dirty="0" smtClean="0"/>
          </a:p>
          <a:p>
            <a:pPr lvl="0"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900" dirty="0"/>
              <a:t>Создание условий для повышения уровня гражданско-патриотического воспитания в молодёжной среде.</a:t>
            </a:r>
          </a:p>
          <a:p>
            <a:pPr lvl="0"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900" dirty="0"/>
              <a:t>Формирование системы, направленной на развитие и поддержку институтов молодёжных объединений и молодёжного лидерства. </a:t>
            </a:r>
          </a:p>
          <a:p>
            <a:pPr lvl="0"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900" dirty="0"/>
              <a:t>Создание условий для вовлечения молодёжи в волонтёрскую (добровольческую) деятельность. </a:t>
            </a:r>
          </a:p>
          <a:p>
            <a:pPr lvl="0"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900" dirty="0"/>
              <a:t>Содействие профориентации и карьерным устремлениям молодёжи, создание условий для адаптации, профессионального роста молодёжи, повышения её конкурентоспособности на рынке труда. </a:t>
            </a:r>
          </a:p>
          <a:p>
            <a:pPr lvl="0"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900" dirty="0"/>
              <a:t>Создание условий для выявления и реализации потенциала молодежи, поддержка талантливой и одаренной молодёжи района. </a:t>
            </a:r>
          </a:p>
          <a:p>
            <a:pPr lvl="0"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900" dirty="0"/>
              <a:t>Создание условий для вовлечения молодёжи из группы риска в мероприятия, проводимые на территории Мирнинского района, в целях предотвращения асоциального поведения.</a:t>
            </a:r>
          </a:p>
          <a:p>
            <a:pPr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900" dirty="0"/>
              <a:t>Создание условий по формированию в молодёжной среде позитивного отношения к семье, браку, осознанному </a:t>
            </a:r>
            <a:r>
              <a:rPr lang="ru-RU" sz="1900" dirty="0" err="1"/>
              <a:t>родительству</a:t>
            </a:r>
            <a:r>
              <a:rPr lang="ru-RU" sz="1900" dirty="0"/>
              <a:t>, а также отрицательному отношению к употреблению психотропных и наркотических веществ, через информационно-просветительскую работу.</a:t>
            </a:r>
            <a:r>
              <a:rPr lang="ru-RU" sz="1900" b="1" dirty="0"/>
              <a:t>       </a:t>
            </a:r>
            <a:endParaRPr lang="ru-RU" sz="1900" dirty="0"/>
          </a:p>
          <a:p>
            <a:pPr marL="0" indent="0" algn="just">
              <a:buClr>
                <a:srgbClr val="C00000"/>
              </a:buClr>
              <a:buNone/>
            </a:pPr>
            <a:r>
              <a:rPr lang="ru-RU" sz="1900" b="1" dirty="0" smtClean="0"/>
              <a:t>                                                                                                                             </a:t>
            </a:r>
            <a:endParaRPr lang="ru-RU" sz="1900" dirty="0"/>
          </a:p>
          <a:p>
            <a:pPr marL="0" indent="0" algn="just">
              <a:lnSpc>
                <a:spcPct val="100000"/>
              </a:lnSpc>
              <a:buClr>
                <a:srgbClr val="C00000"/>
              </a:buClr>
              <a:buNone/>
            </a:pPr>
            <a:endParaRPr lang="ru-RU" sz="1800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01305" y="181380"/>
            <a:ext cx="8708413" cy="936220"/>
          </a:xfrm>
          <a:prstGeom prst="rect">
            <a:avLst/>
          </a:prstGeom>
          <a:effectLst>
            <a:softEdge rad="1270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МУНИЦИПАЛЬНАЯ </a:t>
            </a:r>
            <a:r>
              <a:rPr lang="ru-RU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ПРОГРАММА «МОЛОДЕЖЬ МИРНИНСКОГО РАЙОНА» </a:t>
            </a:r>
            <a:endParaRPr lang="ru-RU" sz="1800" b="1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18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 </a:t>
            </a:r>
            <a:r>
              <a:rPr lang="ru-RU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2019-2023 </a:t>
            </a:r>
            <a:r>
              <a:rPr lang="ru-RU" sz="18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ГОДЫ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50522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3"/>
          <p:cNvSpPr txBox="1">
            <a:spLocks/>
          </p:cNvSpPr>
          <p:nvPr/>
        </p:nvSpPr>
        <p:spPr>
          <a:xfrm>
            <a:off x="228599" y="1060667"/>
            <a:ext cx="8536709" cy="38318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ФИНАНСОВОЕ ОБЕСПЕЧЕНИЕ ПРОГРАММЫ:                                      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</a:rPr>
              <a:t>тыс. руб.</a:t>
            </a:r>
            <a:endParaRPr lang="ru-RU" sz="1400" dirty="0"/>
          </a:p>
        </p:txBody>
      </p:sp>
      <p:sp>
        <p:nvSpPr>
          <p:cNvPr id="12" name="Заголовок 1"/>
          <p:cNvSpPr txBox="1">
            <a:spLocks noGrp="1"/>
          </p:cNvSpPr>
          <p:nvPr>
            <p:ph type="title"/>
          </p:nvPr>
        </p:nvSpPr>
        <p:spPr>
          <a:xfrm>
            <a:off x="228600" y="135636"/>
            <a:ext cx="8572500" cy="592393"/>
          </a:xfrm>
          <a:prstGeom prst="rect">
            <a:avLst/>
          </a:prstGeom>
          <a:effectLst>
            <a:softEdge rad="1270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b="1" dirty="0" smtClean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r>
              <a:rPr lang="ru-RU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МУНИЦИПАЛЬНАЯ ПРОГРАММА «МОЛОДЕЖЬ МИРНИНСКОГО РАЙОНА» </a:t>
            </a:r>
            <a:br>
              <a:rPr lang="ru-RU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 2019-2023 </a:t>
            </a:r>
            <a:r>
              <a:rPr lang="ru-RU" sz="18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ГОДЫ</a:t>
            </a:r>
            <a:r>
              <a:rPr lang="en-US" sz="18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18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ru-RU" sz="1800" dirty="0"/>
          </a:p>
        </p:txBody>
      </p:sp>
      <p:graphicFrame>
        <p:nvGraphicFramePr>
          <p:cNvPr id="11" name="Объект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9565794"/>
              </p:ext>
            </p:extLst>
          </p:nvPr>
        </p:nvGraphicFramePr>
        <p:xfrm>
          <a:off x="228600" y="1570182"/>
          <a:ext cx="8499765" cy="146110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{68D230F3-CF80-4859-8CE7-A43EE81993B5}</a:tableStyleId>
              </a:tblPr>
              <a:tblGrid>
                <a:gridCol w="408712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2547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8716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357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Источники финансирования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Отчет за </a:t>
                      </a:r>
                      <a:r>
                        <a:rPr lang="ru-RU" sz="1400" dirty="0" smtClean="0">
                          <a:effectLst/>
                        </a:rPr>
                        <a:t>2022 </a:t>
                      </a:r>
                      <a:r>
                        <a:rPr lang="ru-RU" sz="1400" dirty="0">
                          <a:effectLst/>
                        </a:rPr>
                        <a:t>год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План на </a:t>
                      </a:r>
                      <a:r>
                        <a:rPr lang="ru-RU" sz="1400" dirty="0" smtClean="0">
                          <a:effectLst/>
                        </a:rPr>
                        <a:t>2023 </a:t>
                      </a:r>
                      <a:r>
                        <a:rPr lang="ru-RU" sz="1400" dirty="0">
                          <a:effectLst/>
                        </a:rPr>
                        <a:t>г.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58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Государственный бюджет РС (Я)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827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Бюджет МО «Мирнинский район» РС (Я)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6 985,8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13 286,59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568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ИТОГО: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6 985,8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13 286,59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8529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F:\Desktop\закупки от недропольз\экзарта\IMG-20210727-WA0007 (1)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4" y="1327728"/>
            <a:ext cx="5583957" cy="5207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AutoShape 4" descr="Новости Якутии: Администрация Мирнинского района приобрел� | 24.12.2020"/>
          <p:cNvSpPr>
            <a:spLocks noChangeAspect="1" noChangeArrowheads="1"/>
          </p:cNvSpPr>
          <p:nvPr/>
        </p:nvSpPr>
        <p:spPr bwMode="auto">
          <a:xfrm>
            <a:off x="5426074" y="2082801"/>
            <a:ext cx="2141531" cy="214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Новости Якутии: Администрация Мирнинского района приобрел� | 24.12.2020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511" name="Picture 7" descr="IMG-20171026-WA00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2" t="8829" b="14645"/>
          <a:stretch>
            <a:fillRect/>
          </a:stretch>
        </p:blipFill>
        <p:spPr bwMode="auto">
          <a:xfrm>
            <a:off x="6044331" y="3310257"/>
            <a:ext cx="2822156" cy="320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8" descr="IMG-20171027-WA0197 (1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62"/>
          <a:stretch>
            <a:fillRect/>
          </a:stretch>
        </p:blipFill>
        <p:spPr bwMode="auto">
          <a:xfrm>
            <a:off x="4848515" y="1410276"/>
            <a:ext cx="4017972" cy="2496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0178" y="272763"/>
            <a:ext cx="7886700" cy="1325563"/>
          </a:xfrm>
          <a:effectLst>
            <a:softEdge rad="1270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spcAft>
                <a:spcPts val="0"/>
              </a:spcAft>
            </a:pPr>
            <a:r>
              <a:rPr lang="ru-RU" sz="20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МУНИЦИПАЛЬНАЯ </a:t>
            </a:r>
            <a:r>
              <a:rPr lang="ru-RU" sz="2000" b="1" i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ПРОГРАММА </a:t>
            </a:r>
            <a:r>
              <a:rPr lang="ru-RU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СОЗДАНИЕ УСЛОВИЙ ДЛЯ ОКАЗАНИЯ МЕДИЦИНСКОЙ ПОМОЩИ НАСЕЛЕНИЮ И ОХРАНЫ ЗДОРОВЬЯ </a:t>
            </a:r>
            <a:r>
              <a:rPr lang="ru-RU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ГРАЖДАН»НА </a:t>
            </a: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2019-2023 ГОДЫ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027079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1305" y="1219673"/>
            <a:ext cx="8708413" cy="5346227"/>
          </a:xfrm>
        </p:spPr>
        <p:txBody>
          <a:bodyPr>
            <a:normAutofit fontScale="92500" lnSpcReduction="10000"/>
          </a:bodyPr>
          <a:lstStyle/>
          <a:p>
            <a:pPr marL="0" indent="0" fontAlgn="base" hangingPunct="0">
              <a:buNone/>
            </a:pPr>
            <a:r>
              <a:rPr lang="ru-RU" sz="2000" b="1" u="sng" dirty="0" smtClean="0">
                <a:solidFill>
                  <a:schemeClr val="accent2">
                    <a:lumMod val="75000"/>
                  </a:schemeClr>
                </a:solidFill>
              </a:rPr>
              <a:t>ЦЕЛИ: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pPr algn="just" fontAlgn="base" hangingPunct="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600" dirty="0" smtClean="0"/>
              <a:t>создание </a:t>
            </a:r>
            <a:r>
              <a:rPr lang="ru-RU" sz="1600" dirty="0"/>
              <a:t>условий для формирования здорового образа жизни у населения Мирнинского района;</a:t>
            </a:r>
          </a:p>
          <a:p>
            <a:pPr algn="just" fontAlgn="base" hangingPunct="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600" dirty="0" smtClean="0"/>
              <a:t>создание </a:t>
            </a:r>
            <a:r>
              <a:rPr lang="ru-RU" sz="1600" dirty="0"/>
              <a:t>благоприятных условий в целях привлечения и закрепления медицинских и фармацевтических работников в медицинских организациях района;</a:t>
            </a:r>
          </a:p>
          <a:p>
            <a:pPr algn="just" fontAlgn="base" hangingPunct="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600" dirty="0" smtClean="0"/>
              <a:t>создание </a:t>
            </a:r>
            <a:r>
              <a:rPr lang="ru-RU" sz="1600" dirty="0"/>
              <a:t>условий для улучшения лекарственного обеспечения населения района;</a:t>
            </a:r>
          </a:p>
          <a:p>
            <a:pPr algn="just" fontAlgn="base" hangingPunct="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600" dirty="0" smtClean="0"/>
              <a:t>создание </a:t>
            </a:r>
            <a:r>
              <a:rPr lang="ru-RU" sz="1600" dirty="0"/>
              <a:t>условий для развития донорского движения в Мирнинском районе;</a:t>
            </a:r>
          </a:p>
          <a:p>
            <a:pPr algn="just" fontAlgn="base" hangingPunct="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600" dirty="0" smtClean="0"/>
              <a:t>создание </a:t>
            </a:r>
            <a:r>
              <a:rPr lang="ru-RU" sz="1600" dirty="0"/>
              <a:t>условий для профилактики туберкулеза на территории Мирнинского района;</a:t>
            </a:r>
          </a:p>
          <a:p>
            <a:pPr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600" dirty="0" smtClean="0"/>
              <a:t>создание </a:t>
            </a:r>
            <a:r>
              <a:rPr lang="ru-RU" sz="1600" dirty="0"/>
              <a:t>условий для ранней диагностики и профилактики онкологических заболеваний</a:t>
            </a:r>
          </a:p>
          <a:p>
            <a:pPr marL="0" indent="0" algn="just">
              <a:buNone/>
            </a:pPr>
            <a:r>
              <a:rPr lang="ru-RU" b="1" u="sng" dirty="0" smtClean="0">
                <a:solidFill>
                  <a:schemeClr val="accent2">
                    <a:lumMod val="75000"/>
                  </a:schemeClr>
                </a:solidFill>
              </a:rPr>
              <a:t>ЗАДАЧИ</a:t>
            </a:r>
            <a:r>
              <a:rPr lang="ru-RU" sz="1800" dirty="0"/>
              <a:t>: </a:t>
            </a:r>
            <a:endParaRPr lang="ru-RU" sz="1800" dirty="0" smtClean="0"/>
          </a:p>
          <a:p>
            <a:pPr lvl="0" fontAlgn="base" hangingPunct="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700" dirty="0"/>
              <a:t>Развитие инфраструктуры </a:t>
            </a:r>
            <a:r>
              <a:rPr lang="ru-RU" sz="1700" dirty="0" smtClean="0"/>
              <a:t>здоровье сбережения </a:t>
            </a:r>
            <a:r>
              <a:rPr lang="ru-RU" sz="1700" dirty="0"/>
              <a:t>в районе.</a:t>
            </a:r>
          </a:p>
          <a:p>
            <a:pPr lvl="0" fontAlgn="base" hangingPunct="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700" dirty="0"/>
              <a:t>Повышение укомплектованности кадрами медицинских организаций района и медицинских кабинетов образовательных учреждений.</a:t>
            </a:r>
          </a:p>
          <a:p>
            <a:pPr lvl="0" fontAlgn="base" hangingPunct="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700" dirty="0"/>
              <a:t>Повышение доступности лекарственной помощи населению.</a:t>
            </a:r>
          </a:p>
          <a:p>
            <a:pPr lvl="0" fontAlgn="base" hangingPunct="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700" dirty="0"/>
              <a:t>Пропаганда и повышение престижа массового донорства крови и ее компонентов, создание условий для обеспечения безопасности донорской крови. </a:t>
            </a:r>
          </a:p>
          <a:p>
            <a:pPr lvl="0" fontAlgn="base" hangingPunct="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700" dirty="0"/>
              <a:t>Совершенствование работы по выявлению и профилактике туберкулеза.</a:t>
            </a:r>
          </a:p>
          <a:p>
            <a:pPr lvl="0" fontAlgn="base" hangingPunct="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700" dirty="0"/>
              <a:t>Повышение уровня </a:t>
            </a:r>
            <a:r>
              <a:rPr lang="ru-RU" sz="1700" dirty="0" err="1"/>
              <a:t>выявляемости</a:t>
            </a:r>
            <a:r>
              <a:rPr lang="ru-RU" sz="1700" dirty="0"/>
              <a:t> онкологических заболеваний на ранних стадиях, усиление работы по их профилактике.</a:t>
            </a:r>
          </a:p>
          <a:p>
            <a:pPr marL="0" indent="0" algn="just">
              <a:buClr>
                <a:srgbClr val="C00000"/>
              </a:buClr>
              <a:buNone/>
            </a:pPr>
            <a:r>
              <a:rPr lang="ru-RU" sz="1900" b="1" dirty="0" smtClean="0"/>
              <a:t>                                                                                                                             </a:t>
            </a:r>
            <a:endParaRPr lang="ru-RU" sz="1900" dirty="0"/>
          </a:p>
          <a:p>
            <a:pPr marL="0" indent="0" algn="just">
              <a:lnSpc>
                <a:spcPct val="100000"/>
              </a:lnSpc>
              <a:buClr>
                <a:srgbClr val="C00000"/>
              </a:buClr>
              <a:buNone/>
            </a:pPr>
            <a:endParaRPr lang="ru-RU" sz="1800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01305" y="181380"/>
            <a:ext cx="8708413" cy="936220"/>
          </a:xfrm>
          <a:prstGeom prst="rect">
            <a:avLst/>
          </a:prstGeom>
          <a:effectLst>
            <a:softEdge rad="1270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МУНИЦИПАЛЬНАЯ ПРОГРАММА </a:t>
            </a:r>
            <a:r>
              <a:rPr lang="ru-RU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«СОЗДАНИЕ УСЛОВИЙ ДЛЯ ОКАЗАНИЯ МЕДИЦИНСКОЙ ПОМОЩИ НАСЕЛЕНИЮ И ОХРАНЫ ЗДОРОВЬЯ ГРАЖДАН»НА 2019-2023 ГОДЫ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367896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3"/>
          <p:cNvSpPr txBox="1">
            <a:spLocks/>
          </p:cNvSpPr>
          <p:nvPr/>
        </p:nvSpPr>
        <p:spPr>
          <a:xfrm>
            <a:off x="284017" y="3928938"/>
            <a:ext cx="8619837" cy="38318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ФИНАНСОВОЕ ОБЕСПЕЧЕНИЕ ПРОГРАММЫ:</a:t>
            </a:r>
            <a:endParaRPr lang="ru-RU" dirty="0"/>
          </a:p>
        </p:txBody>
      </p:sp>
      <p:sp>
        <p:nvSpPr>
          <p:cNvPr id="12" name="Заголовок 1"/>
          <p:cNvSpPr txBox="1">
            <a:spLocks noGrp="1"/>
          </p:cNvSpPr>
          <p:nvPr>
            <p:ph type="title"/>
          </p:nvPr>
        </p:nvSpPr>
        <p:spPr>
          <a:xfrm>
            <a:off x="277090" y="185403"/>
            <a:ext cx="8487063" cy="692051"/>
          </a:xfrm>
          <a:prstGeom prst="rect">
            <a:avLst/>
          </a:prstGeom>
          <a:effectLst>
            <a:softEdge rad="1270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b="1" dirty="0" smtClean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</a:pPr>
            <a:r>
              <a:rPr lang="ru-RU" sz="1800" b="1" i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1800" b="1" i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800" b="1" i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1800" b="1" i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800" b="1" i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1800" b="1" i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8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18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800" b="1" i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1800" b="1" i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8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18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800" b="1" i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1800" b="1" i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800" b="1" i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1800" b="1" i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8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18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800" b="1" i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1800" b="1" i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800" b="1" i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1800" b="1" i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8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18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800" b="1" i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1800" b="1" i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8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18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800" b="1" i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1800" b="1" i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800" b="1" i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МУНИЦИПАЛЬНАЯ ПРОГРАММА </a:t>
            </a:r>
            <a:r>
              <a:rPr lang="ru-RU" sz="18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«СОЗДАНИЕ УСЛОВИЙ ДЛЯ ОКАЗАНИЯ МЕДИЦИНСКОЙ ПОМОЩИ НАСЕЛЕНИЮ И ОХРАНЫ ЗДОРОВЬЯ ГРАЖДАН» НА 2019-2023 ГОДЫ</a:t>
            </a:r>
            <a:br>
              <a:rPr lang="ru-RU" sz="18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8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</a:t>
            </a:r>
            <a:br>
              <a:rPr lang="ru-RU" sz="18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8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ru-RU" sz="1800" dirty="0" smtClean="0">
                <a:latin typeface="+mn-lt"/>
              </a:rPr>
              <a:t>В 2022 году по программе «Земский доктор» в Мирнинский район прибыло шесть врачей. Единовременные выплаты участникам программы «Земский доктор» реализованы совместно с АК «АЛРОСА» (ПАО) на основании соглашения о целевом финансировании. </a:t>
            </a:r>
            <a:br>
              <a:rPr lang="ru-RU" sz="18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>      Лекарственными сертификатами обеспечены 104 малоимущих гражданина, сертификатами на приобретение медицинских изделий 24 многодетные матери, имеющие 5 и более детей.</a:t>
            </a:r>
            <a:br>
              <a:rPr lang="ru-RU" sz="18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>      Для </a:t>
            </a:r>
            <a:r>
              <a:rPr lang="ru-RU" sz="1800" dirty="0" err="1" smtClean="0">
                <a:latin typeface="+mn-lt"/>
              </a:rPr>
              <a:t>Мирнинской</a:t>
            </a:r>
            <a:r>
              <a:rPr lang="ru-RU" sz="1800" dirty="0" smtClean="0">
                <a:latin typeface="+mn-lt"/>
              </a:rPr>
              <a:t> ЦРБ приобретено и введено в эксплуатацию оборудование для программы когнитивной реабилитации и индивидуальной вторичной профилактики, оборудование для комнаты психологической разгрузки, оборудование для лечебной гимнастики, физиотерапевтическое оборудование.</a:t>
            </a:r>
            <a:br>
              <a:rPr lang="ru-RU" sz="18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>     Приобретена утилизационная установка для обособленного подразделения </a:t>
            </a:r>
            <a:r>
              <a:rPr lang="ru-RU" sz="1800" dirty="0" err="1" smtClean="0">
                <a:latin typeface="+mn-lt"/>
              </a:rPr>
              <a:t>Айхальской</a:t>
            </a:r>
            <a:r>
              <a:rPr lang="ru-RU" sz="1800" dirty="0" smtClean="0">
                <a:latin typeface="+mn-lt"/>
              </a:rPr>
              <a:t> ГБ в г. Удачный. За счет средств ООО «</a:t>
            </a:r>
            <a:r>
              <a:rPr lang="ru-RU" sz="1800" dirty="0" err="1" smtClean="0">
                <a:latin typeface="+mn-lt"/>
              </a:rPr>
              <a:t>Тасюряхнефтегаздобыча</a:t>
            </a:r>
            <a:r>
              <a:rPr lang="ru-RU" sz="1800" dirty="0" smtClean="0">
                <a:latin typeface="+mn-lt"/>
              </a:rPr>
              <a:t>» приобретено медицинское оборудование для </a:t>
            </a:r>
            <a:r>
              <a:rPr lang="ru-RU" sz="1800" dirty="0" err="1" smtClean="0">
                <a:latin typeface="+mn-lt"/>
              </a:rPr>
              <a:t>Мирнинской</a:t>
            </a:r>
            <a:r>
              <a:rPr lang="ru-RU" sz="1800" dirty="0" smtClean="0">
                <a:latin typeface="+mn-lt"/>
              </a:rPr>
              <a:t> ЦРБ и ФАП с. </a:t>
            </a:r>
            <a:r>
              <a:rPr lang="ru-RU" sz="1800" dirty="0" err="1" smtClean="0">
                <a:latin typeface="+mn-lt"/>
              </a:rPr>
              <a:t>Таас-Юрях</a:t>
            </a:r>
            <a:r>
              <a:rPr lang="ru-RU" sz="1800" dirty="0" smtClean="0">
                <a:latin typeface="+mn-lt"/>
              </a:rPr>
              <a:t>.</a:t>
            </a:r>
            <a:br>
              <a:rPr lang="ru-RU" sz="1800" dirty="0" smtClean="0">
                <a:latin typeface="+mn-lt"/>
              </a:rPr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                                                                                                                                                                  </a:t>
            </a:r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тыс. руб.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/>
          </a:p>
        </p:txBody>
      </p:sp>
      <p:graphicFrame>
        <p:nvGraphicFramePr>
          <p:cNvPr id="11" name="Объект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11401451"/>
              </p:ext>
            </p:extLst>
          </p:nvPr>
        </p:nvGraphicFramePr>
        <p:xfrm>
          <a:off x="293254" y="4498109"/>
          <a:ext cx="8573655" cy="106609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{68D230F3-CF80-4859-8CE7-A43EE81993B5}</a:tableStyleId>
              </a:tblPr>
              <a:tblGrid>
                <a:gridCol w="412265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4308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40792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213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Источники финансирования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Отчет за </a:t>
                      </a:r>
                      <a:r>
                        <a:rPr lang="ru-RU" sz="1400" dirty="0" smtClean="0">
                          <a:effectLst/>
                        </a:rPr>
                        <a:t>2022 </a:t>
                      </a:r>
                      <a:r>
                        <a:rPr lang="ru-RU" sz="1400" dirty="0">
                          <a:effectLst/>
                        </a:rPr>
                        <a:t>год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Уточненный план </a:t>
                      </a:r>
                      <a:r>
                        <a:rPr lang="ru-RU" sz="1400" dirty="0">
                          <a:effectLst/>
                        </a:rPr>
                        <a:t>на </a:t>
                      </a:r>
                      <a:r>
                        <a:rPr lang="ru-RU" sz="1400" dirty="0" smtClean="0">
                          <a:effectLst/>
                        </a:rPr>
                        <a:t>2023 </a:t>
                      </a:r>
                      <a:r>
                        <a:rPr lang="ru-RU" sz="1400" dirty="0">
                          <a:effectLst/>
                        </a:rPr>
                        <a:t>г.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53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Бюджет МО «Мирнинский район» РС (Я)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48 273,7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47 552,07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493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ИТОГО: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48 273,7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47 552,07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37837" y="2150272"/>
            <a:ext cx="87376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/>
          </a:p>
          <a:p>
            <a:endParaRPr lang="ru-RU" dirty="0" smtClean="0">
              <a:latin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997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3"/>
          <p:cNvSpPr txBox="1">
            <a:spLocks/>
          </p:cNvSpPr>
          <p:nvPr/>
        </p:nvSpPr>
        <p:spPr>
          <a:xfrm>
            <a:off x="296718" y="3658268"/>
            <a:ext cx="8619837" cy="38318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ФИНАНСОВОЕ ОБЕСПЕЧЕНИЕ ПРОГРАММЫ:</a:t>
            </a:r>
            <a:endParaRPr lang="ru-RU" dirty="0"/>
          </a:p>
        </p:txBody>
      </p:sp>
      <p:sp>
        <p:nvSpPr>
          <p:cNvPr id="12" name="Заголовок 1"/>
          <p:cNvSpPr txBox="1">
            <a:spLocks noGrp="1"/>
          </p:cNvSpPr>
          <p:nvPr>
            <p:ph type="title"/>
          </p:nvPr>
        </p:nvSpPr>
        <p:spPr>
          <a:xfrm>
            <a:off x="277090" y="185403"/>
            <a:ext cx="8487063" cy="692051"/>
          </a:xfrm>
          <a:prstGeom prst="rect">
            <a:avLst/>
          </a:prstGeom>
          <a:effectLst>
            <a:softEdge rad="1270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ru-RU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800" b="1" i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МУНИЦИПАЛЬНАЯ </a:t>
            </a:r>
            <a:r>
              <a:rPr lang="ru-RU" sz="18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ПРОГРАММА </a:t>
            </a:r>
            <a:r>
              <a:rPr lang="ru-RU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«СОЗДАНИЕ УСЛОВИЙ ДЛЯ ОКАЗАНИЯ МЕДИЦИНСКОЙ ПОМОЩИ НАСЕЛЕНИЮ И ОХРАНЫ ЗДОРОВЬЯ ГРАЖДАН» НА 2019-2023 </a:t>
            </a:r>
            <a:r>
              <a:rPr lang="ru-RU" sz="18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ГОДЫ</a:t>
            </a:r>
            <a:r>
              <a:rPr lang="ru-RU" sz="1800" b="1" i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1800" b="1" i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ru-RU" sz="1800" dirty="0"/>
          </a:p>
        </p:txBody>
      </p:sp>
      <p:graphicFrame>
        <p:nvGraphicFramePr>
          <p:cNvPr id="11" name="Объект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07509037"/>
              </p:ext>
            </p:extLst>
          </p:nvPr>
        </p:nvGraphicFramePr>
        <p:xfrm>
          <a:off x="293254" y="3970571"/>
          <a:ext cx="8573655" cy="106609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{68D230F3-CF80-4859-8CE7-A43EE81993B5}</a:tableStyleId>
              </a:tblPr>
              <a:tblGrid>
                <a:gridCol w="412265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4308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40792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213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Источники финансирования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Отчет за </a:t>
                      </a:r>
                      <a:r>
                        <a:rPr lang="ru-RU" sz="1400" dirty="0" smtClean="0">
                          <a:effectLst/>
                        </a:rPr>
                        <a:t>2022 </a:t>
                      </a:r>
                      <a:r>
                        <a:rPr lang="ru-RU" sz="1400" dirty="0">
                          <a:effectLst/>
                        </a:rPr>
                        <a:t>год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Уточненный план </a:t>
                      </a:r>
                      <a:r>
                        <a:rPr lang="ru-RU" sz="1400" dirty="0">
                          <a:effectLst/>
                        </a:rPr>
                        <a:t>на </a:t>
                      </a:r>
                      <a:r>
                        <a:rPr lang="ru-RU" sz="1400" dirty="0" smtClean="0">
                          <a:effectLst/>
                        </a:rPr>
                        <a:t>2023 </a:t>
                      </a:r>
                      <a:r>
                        <a:rPr lang="ru-RU" sz="1400" dirty="0">
                          <a:effectLst/>
                        </a:rPr>
                        <a:t>г.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53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Бюджет МО «Мирнинский район» РС (Я)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48 273,7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47 552,07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493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ИТОГО: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48 273,7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47 552,07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37837" y="2150272"/>
            <a:ext cx="87376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/>
          </a:p>
          <a:p>
            <a:endParaRPr lang="ru-RU" dirty="0" smtClean="0">
              <a:latin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93254" y="859442"/>
            <a:ext cx="8487063" cy="2865496"/>
          </a:xfrm>
          <a:prstGeom prst="rect">
            <a:avLst/>
          </a:prstGeom>
          <a:noFill/>
          <a:effectLst>
            <a:softEdge rad="1270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tabLst>
                <a:tab pos="273050" algn="l"/>
              </a:tabLst>
            </a:pPr>
            <a:r>
              <a:rPr lang="ru-RU" sz="1900" dirty="0" smtClean="0">
                <a:latin typeface="+mn-lt"/>
              </a:rPr>
              <a:t>	В </a:t>
            </a:r>
            <a:r>
              <a:rPr lang="ru-RU" sz="1900" dirty="0">
                <a:latin typeface="+mn-lt"/>
              </a:rPr>
              <a:t>2022 году по программе «Земский доктор» в Мирнинский район прибыло шесть врачей. Единовременные выплаты участникам программы «Земский доктор» реализованы совместно с АК «АЛРОСА» (ПАО) на основании соглашения о целевом финансировании. </a:t>
            </a:r>
          </a:p>
          <a:p>
            <a:pPr algn="just">
              <a:lnSpc>
                <a:spcPct val="100000"/>
              </a:lnSpc>
              <a:tabLst>
                <a:tab pos="273050" algn="l"/>
              </a:tabLst>
            </a:pPr>
            <a:r>
              <a:rPr lang="ru-RU" sz="1900" dirty="0">
                <a:latin typeface="+mn-lt"/>
              </a:rPr>
              <a:t>	</a:t>
            </a:r>
            <a:r>
              <a:rPr lang="ru-RU" sz="1900" dirty="0" smtClean="0">
                <a:latin typeface="+mn-lt"/>
              </a:rPr>
              <a:t>Лекарственными </a:t>
            </a:r>
            <a:r>
              <a:rPr lang="ru-RU" sz="1900" dirty="0">
                <a:latin typeface="+mn-lt"/>
              </a:rPr>
              <a:t>сертификатами обеспечены 104 малоимущих гражданина, сертификатами на приобретение медицинских изделий 24 многодетные матери, имеющие 5 и более </a:t>
            </a:r>
            <a:r>
              <a:rPr lang="ru-RU" sz="1900" dirty="0" smtClean="0">
                <a:latin typeface="+mn-lt"/>
              </a:rPr>
              <a:t>детей.</a:t>
            </a:r>
            <a:endParaRPr lang="ru-RU" sz="1900" dirty="0">
              <a:latin typeface="+mn-lt"/>
            </a:endParaRPr>
          </a:p>
          <a:p>
            <a:pPr algn="just">
              <a:lnSpc>
                <a:spcPct val="100000"/>
              </a:lnSpc>
              <a:tabLst>
                <a:tab pos="273050" algn="l"/>
              </a:tabLst>
            </a:pPr>
            <a:r>
              <a:rPr lang="ru-RU" sz="1900" dirty="0">
                <a:latin typeface="+mn-lt"/>
              </a:rPr>
              <a:t>	</a:t>
            </a:r>
            <a:r>
              <a:rPr lang="ru-RU" sz="1900" dirty="0" smtClean="0">
                <a:latin typeface="+mn-lt"/>
              </a:rPr>
              <a:t>Для </a:t>
            </a:r>
            <a:r>
              <a:rPr lang="ru-RU" sz="1900" dirty="0" err="1">
                <a:latin typeface="+mn-lt"/>
              </a:rPr>
              <a:t>Мирнинской</a:t>
            </a:r>
            <a:r>
              <a:rPr lang="ru-RU" sz="1900" dirty="0">
                <a:latin typeface="+mn-lt"/>
              </a:rPr>
              <a:t> ЦРБ приобретено и введено в эксплуатацию оборудование для программы когнитивной реабилитации и индивидуальной вторичной профилактики, оборудование для комнаты психологической разгрузки, оборудование для лечебной гимнастики, физиотерапевтическое </a:t>
            </a:r>
            <a:r>
              <a:rPr lang="ru-RU" sz="1900" dirty="0" smtClean="0">
                <a:latin typeface="+mn-lt"/>
              </a:rPr>
              <a:t>оборудование.</a:t>
            </a:r>
            <a:endParaRPr lang="ru-RU" sz="1900" dirty="0">
              <a:latin typeface="+mn-lt"/>
            </a:endParaRPr>
          </a:p>
          <a:p>
            <a:pPr algn="just">
              <a:lnSpc>
                <a:spcPct val="100000"/>
              </a:lnSpc>
              <a:tabLst>
                <a:tab pos="273050" algn="l"/>
              </a:tabLst>
            </a:pPr>
            <a:r>
              <a:rPr lang="ru-RU" sz="1900" dirty="0">
                <a:latin typeface="+mn-lt"/>
              </a:rPr>
              <a:t>	</a:t>
            </a:r>
            <a:r>
              <a:rPr lang="ru-RU" sz="1900" dirty="0" smtClean="0">
                <a:latin typeface="+mn-lt"/>
              </a:rPr>
              <a:t>Приобретена </a:t>
            </a:r>
            <a:r>
              <a:rPr lang="ru-RU" sz="1900" dirty="0">
                <a:latin typeface="+mn-lt"/>
              </a:rPr>
              <a:t>утилизационная установка для обособленного подразделения </a:t>
            </a:r>
            <a:r>
              <a:rPr lang="ru-RU" sz="1900" dirty="0" err="1">
                <a:latin typeface="+mn-lt"/>
              </a:rPr>
              <a:t>Айхальской</a:t>
            </a:r>
            <a:r>
              <a:rPr lang="ru-RU" sz="1900" dirty="0">
                <a:latin typeface="+mn-lt"/>
              </a:rPr>
              <a:t> ГБ в г. Удачный. За счет средств ООО «</a:t>
            </a:r>
            <a:r>
              <a:rPr lang="ru-RU" sz="1900" dirty="0" err="1" smtClean="0">
                <a:latin typeface="+mn-lt"/>
              </a:rPr>
              <a:t>Таас-Юряхнефтегаздобыча</a:t>
            </a:r>
            <a:r>
              <a:rPr lang="ru-RU" sz="1900" dirty="0">
                <a:latin typeface="+mn-lt"/>
              </a:rPr>
              <a:t>» приобретено медицинское оборудование для </a:t>
            </a:r>
            <a:r>
              <a:rPr lang="ru-RU" sz="1900" dirty="0" err="1">
                <a:latin typeface="+mn-lt"/>
              </a:rPr>
              <a:t>Мирнинской</a:t>
            </a:r>
            <a:r>
              <a:rPr lang="ru-RU" sz="1900" dirty="0">
                <a:latin typeface="+mn-lt"/>
              </a:rPr>
              <a:t> ЦРБ и ФАП с. </a:t>
            </a:r>
            <a:r>
              <a:rPr lang="ru-RU" sz="1900" dirty="0" err="1">
                <a:latin typeface="+mn-lt"/>
              </a:rPr>
              <a:t>Таас-Юрях</a:t>
            </a:r>
            <a:r>
              <a:rPr lang="ru-RU" sz="1900" dirty="0" smtClean="0">
                <a:latin typeface="+mn-lt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338" y="5472427"/>
            <a:ext cx="884621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</a:rPr>
              <a:t>В 2023 году </a:t>
            </a:r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на </a:t>
            </a:r>
            <a:r>
              <a:rPr lang="ru-RU" sz="1400" dirty="0">
                <a:solidFill>
                  <a:schemeClr val="accent5">
                    <a:lumMod val="75000"/>
                  </a:schemeClr>
                </a:solidFill>
              </a:rPr>
              <a:t>реализацию программ по привлечению и закреплению востребованных специалистов в государственных учреждениях здравоохранения Мирнинского </a:t>
            </a:r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района выделено средств в сумме 22 000 000 руб., в </a:t>
            </a:r>
            <a:r>
              <a:rPr lang="ru-RU" sz="1400" dirty="0">
                <a:solidFill>
                  <a:schemeClr val="accent5">
                    <a:lumMod val="75000"/>
                  </a:schemeClr>
                </a:solidFill>
              </a:rPr>
              <a:t>том </a:t>
            </a:r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</a:rPr>
              <a:t>числе:</a:t>
            </a:r>
          </a:p>
          <a:p>
            <a:pPr indent="623888"/>
            <a:r>
              <a:rPr lang="ru-RU" sz="1400" i="1" dirty="0" smtClean="0">
                <a:solidFill>
                  <a:schemeClr val="accent5">
                    <a:lumMod val="75000"/>
                  </a:schemeClr>
                </a:solidFill>
              </a:rPr>
              <a:t>за </a:t>
            </a:r>
            <a:r>
              <a:rPr lang="ru-RU" sz="1400" i="1" dirty="0">
                <a:solidFill>
                  <a:schemeClr val="accent5">
                    <a:lumMod val="75000"/>
                  </a:schemeClr>
                </a:solidFill>
              </a:rPr>
              <a:t>счет средств АК «АЛРОСА» (ПАО) на сумму 11 000 000 руб</a:t>
            </a:r>
            <a:r>
              <a:rPr lang="ru-RU" sz="1400" i="1" dirty="0" smtClean="0">
                <a:solidFill>
                  <a:schemeClr val="accent5">
                    <a:lumMod val="75000"/>
                  </a:schemeClr>
                </a:solidFill>
              </a:rPr>
              <a:t>.,</a:t>
            </a:r>
          </a:p>
          <a:p>
            <a:pPr indent="623888"/>
            <a:r>
              <a:rPr lang="ru-RU" sz="1400" i="1" dirty="0">
                <a:solidFill>
                  <a:schemeClr val="accent5">
                    <a:lumMod val="75000"/>
                  </a:schemeClr>
                </a:solidFill>
              </a:rPr>
              <a:t>з</a:t>
            </a:r>
            <a:r>
              <a:rPr lang="ru-RU" sz="1400" i="1" dirty="0" smtClean="0">
                <a:solidFill>
                  <a:schemeClr val="accent5">
                    <a:lumMod val="75000"/>
                  </a:schemeClr>
                </a:solidFill>
              </a:rPr>
              <a:t>а счет средств бюджета МО «Мирнинский район» 11 000 000 руб.</a:t>
            </a:r>
            <a:endParaRPr lang="ru-RU" sz="1400" i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65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C:\Users\t.reshetnik\Downloads\WhatsApp Image 2021-09-24 at 16.04.24.jpe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" y="943263"/>
            <a:ext cx="8536963" cy="573585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334250" cy="1095373"/>
          </a:xfrm>
          <a:effectLst>
            <a:softEdge rad="1270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ru-RU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МУНИЦИПАЛЬНАЯ ПРОГРАММА «</a:t>
            </a: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ПРОФИЛАКТИКА БЕЗНАДЗОРНОСТИ И ПРАВОНАРУШЕНИЙ СРЕДИ НЕСОВЕРШЕННОЛЕТНИХ»</a:t>
            </a: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НА 2019-2023 ГОДЫ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9526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7415" y="202909"/>
            <a:ext cx="8606585" cy="450056"/>
          </a:xfrm>
        </p:spPr>
        <p:txBody>
          <a:bodyPr>
            <a:noAutofit/>
          </a:bodyPr>
          <a:lstStyle/>
          <a:p>
            <a:pPr algn="ctr"/>
            <a:r>
              <a:rPr lang="ru-RU" sz="1800" b="1" cap="all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структура доходов бюджета МО «мирнинский район» в </a:t>
            </a:r>
            <a:r>
              <a:rPr lang="ru-RU" sz="1800" b="1" cap="all" dirty="0" smtClean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2023 </a:t>
            </a:r>
            <a:r>
              <a:rPr lang="ru-RU" sz="1800" b="1" cap="all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году</a:t>
            </a:r>
            <a:endParaRPr lang="ru-RU" sz="18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14020532"/>
              </p:ext>
            </p:extLst>
          </p:nvPr>
        </p:nvGraphicFramePr>
        <p:xfrm>
          <a:off x="321108" y="512129"/>
          <a:ext cx="4519599" cy="5849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Овал 2"/>
          <p:cNvSpPr/>
          <p:nvPr/>
        </p:nvSpPr>
        <p:spPr>
          <a:xfrm>
            <a:off x="5470216" y="3018329"/>
            <a:ext cx="1254264" cy="119622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295 042,00 тыс. руб.</a:t>
            </a:r>
            <a:endParaRPr lang="ru-RU" sz="1200" b="1" dirty="0">
              <a:solidFill>
                <a:schemeClr val="tx1"/>
              </a:solidFill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945119498"/>
              </p:ext>
            </p:extLst>
          </p:nvPr>
        </p:nvGraphicFramePr>
        <p:xfrm>
          <a:off x="4775199" y="508000"/>
          <a:ext cx="4266673" cy="61088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91272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1305" y="927101"/>
            <a:ext cx="8708413" cy="5168900"/>
          </a:xfrm>
        </p:spPr>
        <p:txBody>
          <a:bodyPr>
            <a:normAutofit/>
          </a:bodyPr>
          <a:lstStyle/>
          <a:p>
            <a:pPr marL="0" indent="0" algn="just" fontAlgn="base" hangingPunct="0">
              <a:buNone/>
            </a:pPr>
            <a:r>
              <a:rPr lang="ru-RU" sz="1600" b="1" u="sng" dirty="0" smtClean="0">
                <a:solidFill>
                  <a:schemeClr val="accent2">
                    <a:lumMod val="75000"/>
                  </a:schemeClr>
                </a:solidFill>
              </a:rPr>
              <a:t>ЦЕЛЬ</a:t>
            </a:r>
            <a:r>
              <a:rPr lang="ru-RU" sz="1600" b="1" u="sng" dirty="0">
                <a:solidFill>
                  <a:schemeClr val="accent2">
                    <a:lumMod val="75000"/>
                  </a:schemeClr>
                </a:solidFill>
              </a:rPr>
              <a:t>: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1600" dirty="0"/>
              <a:t>Комплексное решение проблем профилактики безнадзорности и правонарушений несовершеннолетних, защиты их прав, социальной реабилитации и адаптации. </a:t>
            </a:r>
          </a:p>
          <a:p>
            <a:pPr marL="0" indent="0" algn="just">
              <a:buNone/>
            </a:pPr>
            <a:r>
              <a:rPr lang="ru-RU" sz="1600" b="1" u="sng" dirty="0" smtClean="0">
                <a:solidFill>
                  <a:schemeClr val="accent2">
                    <a:lumMod val="75000"/>
                  </a:schemeClr>
                </a:solidFill>
              </a:rPr>
              <a:t>ЗАДАЧИ</a:t>
            </a:r>
            <a:r>
              <a:rPr lang="ru-RU" sz="1600" dirty="0"/>
              <a:t>: </a:t>
            </a:r>
            <a:endParaRPr lang="ru-RU" sz="1600" dirty="0" smtClean="0"/>
          </a:p>
          <a:p>
            <a:pPr lvl="0"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600" dirty="0"/>
              <a:t>С</a:t>
            </a:r>
            <a:r>
              <a:rPr lang="ru-RU" sz="1600" dirty="0" smtClean="0"/>
              <a:t>нижение </a:t>
            </a:r>
            <a:r>
              <a:rPr lang="ru-RU" sz="1600" dirty="0"/>
              <a:t>уровня правонарушений и преступлений среди несовершеннолетних, состоящих на учете в КДНиЗП в Мирнинском районе.</a:t>
            </a:r>
          </a:p>
          <a:p>
            <a:pPr lvl="0"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600" dirty="0"/>
              <a:t>О</a:t>
            </a:r>
            <a:r>
              <a:rPr lang="ru-RU" sz="1600" dirty="0" smtClean="0"/>
              <a:t>рганизация </a:t>
            </a:r>
            <a:r>
              <a:rPr lang="ru-RU" sz="1600" dirty="0"/>
              <a:t>занятости несовершеннолетних, в т.ч. в летний период;</a:t>
            </a:r>
          </a:p>
          <a:p>
            <a:pPr lvl="0"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600" dirty="0"/>
              <a:t>С</a:t>
            </a:r>
            <a:r>
              <a:rPr lang="ru-RU" sz="1600" dirty="0" smtClean="0"/>
              <a:t>нижение </a:t>
            </a:r>
            <a:r>
              <a:rPr lang="ru-RU" sz="1600" dirty="0"/>
              <a:t>алкоголизации детского населения и родителей, имеющих несовершеннолетних детей, профилактика семейного неблагополучия;</a:t>
            </a:r>
          </a:p>
          <a:p>
            <a:pPr lvl="0"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600" dirty="0"/>
              <a:t>П</a:t>
            </a:r>
            <a:r>
              <a:rPr lang="ru-RU" sz="1600" dirty="0" smtClean="0"/>
              <a:t>овышение </a:t>
            </a:r>
            <a:r>
              <a:rPr lang="ru-RU" sz="1600" dirty="0"/>
              <a:t>качества и эффективности взаимодействия субъектов системы профилактики безнадзорности и правонарушений несовершеннолетних</a:t>
            </a:r>
            <a:r>
              <a:rPr lang="ru-RU" sz="1800" dirty="0"/>
              <a:t>.</a:t>
            </a:r>
          </a:p>
          <a:p>
            <a:pPr marL="0" indent="0" algn="just">
              <a:buClr>
                <a:srgbClr val="C00000"/>
              </a:buClr>
              <a:buNone/>
            </a:pPr>
            <a:r>
              <a:rPr lang="ru-RU" sz="1900" b="1" dirty="0" smtClean="0"/>
              <a:t>                                                                                                                          </a:t>
            </a:r>
            <a:endParaRPr lang="ru-RU" sz="1900" dirty="0"/>
          </a:p>
          <a:p>
            <a:pPr marL="0" indent="0" algn="just">
              <a:lnSpc>
                <a:spcPct val="100000"/>
              </a:lnSpc>
              <a:buClr>
                <a:srgbClr val="C00000"/>
              </a:buClr>
              <a:buNone/>
            </a:pPr>
            <a:endParaRPr lang="ru-RU" sz="1800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01305" y="181380"/>
            <a:ext cx="8708413" cy="745720"/>
          </a:xfrm>
          <a:prstGeom prst="rect">
            <a:avLst/>
          </a:prstGeom>
          <a:effectLst>
            <a:softEdge rad="1270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МУНИЦИПАЛЬНАЯ ПРОГРАММА «</a:t>
            </a:r>
            <a:r>
              <a:rPr lang="ru-RU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ПРОФИЛАКТИКА БЕЗНАДЗОРНОСТИ И ПРАВОНАРУШЕНИЙ СРЕДИ НЕСОВЕРШЕННОЛЕТНИХ»</a:t>
            </a:r>
            <a:r>
              <a:rPr lang="ru-RU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НА 2019-2023 ГОДЫ</a:t>
            </a:r>
            <a:endParaRPr lang="ru-RU" sz="1800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7372769"/>
              </p:ext>
            </p:extLst>
          </p:nvPr>
        </p:nvGraphicFramePr>
        <p:xfrm>
          <a:off x="308264" y="4237136"/>
          <a:ext cx="8577118" cy="131466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{68D230F3-CF80-4859-8CE7-A43EE81993B5}</a:tableStyleId>
              </a:tblPr>
              <a:tblGrid>
                <a:gridCol w="41817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1962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7578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388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Источники финансирования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Отчет за </a:t>
                      </a:r>
                      <a:r>
                        <a:rPr lang="ru-RU" sz="1200" dirty="0" smtClean="0">
                          <a:effectLst/>
                        </a:rPr>
                        <a:t>2022 </a:t>
                      </a:r>
                      <a:r>
                        <a:rPr lang="ru-RU" sz="1200" dirty="0">
                          <a:effectLst/>
                        </a:rPr>
                        <a:t>год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Уточненный план </a:t>
                      </a:r>
                      <a:r>
                        <a:rPr lang="ru-RU" sz="1200" dirty="0">
                          <a:effectLst/>
                        </a:rPr>
                        <a:t>на </a:t>
                      </a:r>
                      <a:r>
                        <a:rPr lang="ru-RU" sz="1200" dirty="0" smtClean="0">
                          <a:effectLst/>
                        </a:rPr>
                        <a:t>2023 </a:t>
                      </a:r>
                      <a:r>
                        <a:rPr lang="ru-RU" sz="1200" dirty="0">
                          <a:effectLst/>
                        </a:rPr>
                        <a:t>г.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388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Государственный бюджет РС (Я)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5 361,5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5 734,87</a:t>
                      </a:r>
                    </a:p>
                  </a:txBody>
                  <a:tcPr marL="59373" marR="59373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88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Бюджет МО «Мирнинский район» РС (Я)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1 235,77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 b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1 772,2</a:t>
                      </a:r>
                      <a:endParaRPr lang="ru-RU" sz="1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980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ИТОГО: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6 597,3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7 507,07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5" name="Объект 3"/>
          <p:cNvSpPr txBox="1">
            <a:spLocks/>
          </p:cNvSpPr>
          <p:nvPr/>
        </p:nvSpPr>
        <p:spPr>
          <a:xfrm>
            <a:off x="335972" y="3788295"/>
            <a:ext cx="8549409" cy="38318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ФИНАНСОВОЕ ОБЕСПЕЧЕНИЕ ПРОГРАММЫ:                                    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</a:rPr>
              <a:t>тыс. руб.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50080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161" descr="ma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60" y="742782"/>
            <a:ext cx="8288439" cy="59558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7050" y="218921"/>
            <a:ext cx="7346950" cy="1228879"/>
          </a:xfrm>
          <a:effectLst>
            <a:softEdge rad="1270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ru-RU" sz="2000" b="1" i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000" b="1" i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000" b="1" i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МУНИЦИПАЛЬНАЯ ПРОГРАММА </a:t>
            </a:r>
            <a:r>
              <a:rPr lang="ru-RU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ОБЕСПЕЧЕНИЕ ОБЩЕСТВЕННОЙ БЕЗОПАСНОСТИ, УЧАСТИЕ В ПРОФИЛАКТИКЕ ТЕРРОРИЗМА И ЭКСТРЕМИЗМА НА ТЕРРИТОРИИ МИРНИНСКОГО РАЙОНА» НА 2019-2023 ГОДЫ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40449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04800" y="187327"/>
            <a:ext cx="8597899" cy="1057274"/>
          </a:xfrm>
          <a:effectLst>
            <a:softEdge rad="1270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ru-RU" sz="2000" b="1" i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000" b="1" i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000" b="1" i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МУНИЦИПАЛЬНАЯ ПРОГРАММА </a:t>
            </a:r>
            <a:r>
              <a:rPr lang="ru-RU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ОБЕСПЕЧЕНИЕ ОБЩЕСТВЕННОЙ БЕЗОПАСНОСТИ, УЧАСТИЕ В ПРОФИЛАКТИКЕ ТЕРРОРИЗМА И ЭКСТРЕМИЗМА НА ТЕРРИТОРИИ МИРНИНСКОГО РАЙОНА» НА 2019-2023 ГОДЫ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dirty="0"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295563" y="1345334"/>
            <a:ext cx="8597899" cy="3368675"/>
          </a:xfrm>
        </p:spPr>
        <p:txBody>
          <a:bodyPr>
            <a:normAutofit/>
          </a:bodyPr>
          <a:lstStyle/>
          <a:p>
            <a:pPr marL="0" indent="0" algn="just" fontAlgn="base" hangingPunct="0">
              <a:buNone/>
            </a:pPr>
            <a:r>
              <a:rPr lang="ru-RU" sz="1600" b="1" u="sng" dirty="0" smtClean="0">
                <a:solidFill>
                  <a:schemeClr val="accent2">
                    <a:lumMod val="75000"/>
                  </a:schemeClr>
                </a:solidFill>
              </a:rPr>
              <a:t>ЦЕЛЬ</a:t>
            </a:r>
            <a:r>
              <a:rPr lang="ru-RU" sz="1600" b="1" u="sng" dirty="0">
                <a:solidFill>
                  <a:schemeClr val="accent2">
                    <a:lumMod val="75000"/>
                  </a:schemeClr>
                </a:solidFill>
              </a:rPr>
              <a:t>: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1600" dirty="0"/>
              <a:t>Обеспечение безопасности населения муниципального образования «Мирнинский район» от угроз криминогенного  и террористического характера </a:t>
            </a:r>
            <a:endParaRPr lang="ru-RU" sz="1600" dirty="0" smtClean="0"/>
          </a:p>
          <a:p>
            <a:pPr marL="0" indent="0" algn="just" fontAlgn="base" hangingPunct="0">
              <a:buNone/>
            </a:pPr>
            <a:r>
              <a:rPr lang="ru-RU" sz="1600" b="1" u="sng" dirty="0" smtClean="0">
                <a:solidFill>
                  <a:schemeClr val="accent2">
                    <a:lumMod val="75000"/>
                  </a:schemeClr>
                </a:solidFill>
              </a:rPr>
              <a:t>ЗАДАЧИ</a:t>
            </a:r>
            <a:r>
              <a:rPr lang="ru-RU" sz="1600" dirty="0"/>
              <a:t>: </a:t>
            </a:r>
            <a:endParaRPr lang="ru-RU" sz="1600" dirty="0" smtClean="0"/>
          </a:p>
          <a:p>
            <a:pPr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600" dirty="0"/>
              <a:t>О</a:t>
            </a:r>
            <a:r>
              <a:rPr lang="ru-RU" sz="1600" dirty="0" smtClean="0"/>
              <a:t>рганизационное </a:t>
            </a:r>
            <a:r>
              <a:rPr lang="ru-RU" sz="1600" dirty="0"/>
              <a:t>обеспечение деятельности по вопросам обеспечения общественной безопасности на территории Мирнинского района;</a:t>
            </a:r>
          </a:p>
          <a:p>
            <a:pPr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600" dirty="0"/>
              <a:t>П</a:t>
            </a:r>
            <a:r>
              <a:rPr lang="ru-RU" sz="1600" dirty="0" smtClean="0"/>
              <a:t>рофилактика </a:t>
            </a:r>
            <a:r>
              <a:rPr lang="ru-RU" sz="1600" dirty="0"/>
              <a:t>терроризма, экстремизма, незаконного оборота оружия;</a:t>
            </a:r>
          </a:p>
          <a:p>
            <a:pPr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600" dirty="0"/>
              <a:t>У</a:t>
            </a:r>
            <a:r>
              <a:rPr lang="ru-RU" sz="1600" dirty="0" smtClean="0"/>
              <a:t>силение </a:t>
            </a:r>
            <a:r>
              <a:rPr lang="ru-RU" sz="1600" dirty="0"/>
              <a:t>антитеррористической защищенности объектов, поддержание работоспособности и развитие технических средств обеспечения безопасности граждан;</a:t>
            </a:r>
          </a:p>
          <a:p>
            <a:pPr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600" dirty="0"/>
              <a:t>С</a:t>
            </a:r>
            <a:r>
              <a:rPr lang="ru-RU" sz="1600" dirty="0" smtClean="0"/>
              <a:t>окращение </a:t>
            </a:r>
            <a:r>
              <a:rPr lang="ru-RU" sz="1600" dirty="0"/>
              <a:t>количества правонарушений и преступлений, совершаемых в общественных </a:t>
            </a:r>
            <a:r>
              <a:rPr lang="ru-RU" sz="1600" dirty="0" smtClean="0"/>
              <a:t>местах.</a:t>
            </a:r>
            <a:endParaRPr lang="ru-RU" sz="1600" dirty="0"/>
          </a:p>
          <a:p>
            <a:pPr marL="0" indent="0" algn="just">
              <a:buClr>
                <a:srgbClr val="C00000"/>
              </a:buClr>
              <a:buNone/>
            </a:pPr>
            <a:r>
              <a:rPr lang="ru-RU" sz="1900" b="1" dirty="0" smtClean="0"/>
              <a:t>                                                                                                                          </a:t>
            </a:r>
            <a:endParaRPr lang="ru-RU" sz="1900" dirty="0"/>
          </a:p>
          <a:p>
            <a:pPr marL="0" indent="0" algn="just">
              <a:lnSpc>
                <a:spcPct val="100000"/>
              </a:lnSpc>
              <a:buClr>
                <a:srgbClr val="C00000"/>
              </a:buClr>
              <a:buNone/>
            </a:pPr>
            <a:endParaRPr lang="ru-RU" sz="1800" dirty="0"/>
          </a:p>
        </p:txBody>
      </p:sp>
      <p:sp>
        <p:nvSpPr>
          <p:cNvPr id="6" name="Объект 3"/>
          <p:cNvSpPr txBox="1">
            <a:spLocks/>
          </p:cNvSpPr>
          <p:nvPr/>
        </p:nvSpPr>
        <p:spPr>
          <a:xfrm>
            <a:off x="299027" y="4231642"/>
            <a:ext cx="8457046" cy="38318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ФИНАНСОВОЕ ОБЕСПЕЧЕНИЕ ПРОГРАММЫ:                                  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</a:rPr>
              <a:t>тыс. руб.</a:t>
            </a:r>
            <a:endParaRPr lang="ru-RU" sz="1400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2729737"/>
              </p:ext>
            </p:extLst>
          </p:nvPr>
        </p:nvGraphicFramePr>
        <p:xfrm>
          <a:off x="382154" y="4754373"/>
          <a:ext cx="8373918" cy="975801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{68D230F3-CF80-4859-8CE7-A43EE81993B5}</a:tableStyleId>
              </a:tblPr>
              <a:tblGrid>
                <a:gridCol w="422794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419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0402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388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Источники финансирования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Отчет за </a:t>
                      </a:r>
                      <a:r>
                        <a:rPr lang="ru-RU" sz="1400" dirty="0" smtClean="0">
                          <a:effectLst/>
                        </a:rPr>
                        <a:t>2022</a:t>
                      </a:r>
                      <a:r>
                        <a:rPr lang="ru-RU" sz="1400" baseline="0" dirty="0" smtClean="0">
                          <a:effectLst/>
                        </a:rPr>
                        <a:t> </a:t>
                      </a:r>
                      <a:r>
                        <a:rPr lang="ru-RU" sz="1400" dirty="0" smtClean="0">
                          <a:effectLst/>
                        </a:rPr>
                        <a:t>год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План на </a:t>
                      </a:r>
                      <a:r>
                        <a:rPr lang="ru-RU" sz="1400" dirty="0" smtClean="0">
                          <a:effectLst/>
                        </a:rPr>
                        <a:t>2023 </a:t>
                      </a:r>
                      <a:r>
                        <a:rPr lang="ru-RU" sz="1400" dirty="0">
                          <a:effectLst/>
                        </a:rPr>
                        <a:t>г.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388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Бюджет МО «Мирнинский район» РС (Я)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1 055,4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400" b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660,0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980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ИТОГО: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1 055,4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660,0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73" marR="59373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4266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Молодая семья: что это, для чего применяется, кому положен этот статус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82" y="914401"/>
            <a:ext cx="8615494" cy="557187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2450" y="377827"/>
            <a:ext cx="6569803" cy="828674"/>
          </a:xfrm>
          <a:effectLst>
            <a:softEdge rad="1270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>
              <a:spcAft>
                <a:spcPts val="0"/>
              </a:spcAft>
            </a:pPr>
            <a:r>
              <a:rPr lang="ru-RU" sz="22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2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2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МУНИЦИПАЛЬНАЯ ПРОГРАММА «</a:t>
            </a:r>
            <a:r>
              <a:rPr lang="ru-RU" sz="2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ОБЕСПЕЧЕНИЕ ЖИЛЬЕМ МОЛОДЫХ СЕМЕЙ» НА 2019-2023 ГОДЫ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813919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04800" y="187327"/>
            <a:ext cx="8597899" cy="1057274"/>
          </a:xfrm>
          <a:effectLst>
            <a:softEdge rad="1270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ru-RU" sz="2000" b="1" i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000" b="1" i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МУНИЦИПАЛЬНАЯ ПРОГРАММА «ОБЕСПЕЧЕНИЕ ЖИЛЬЕМ МОЛОДЫХ СЕМЕЙ» НА 2019-2023 ГОДЫ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dirty="0"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314037" y="1216025"/>
            <a:ext cx="8597899" cy="5248570"/>
          </a:xfrm>
        </p:spPr>
        <p:txBody>
          <a:bodyPr>
            <a:normAutofit/>
          </a:bodyPr>
          <a:lstStyle/>
          <a:p>
            <a:pPr marL="0" indent="0" algn="just" fontAlgn="base" hangingPunct="0">
              <a:buNone/>
            </a:pPr>
            <a:endParaRPr lang="ru-RU" sz="1600" b="1" u="sng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 algn="just" fontAlgn="base" hangingPunct="0">
              <a:buNone/>
            </a:pPr>
            <a:r>
              <a:rPr lang="ru-RU" sz="2000" b="1" u="sng" dirty="0" smtClean="0">
                <a:solidFill>
                  <a:schemeClr val="accent2">
                    <a:lumMod val="75000"/>
                  </a:schemeClr>
                </a:solidFill>
              </a:rPr>
              <a:t>ЦЕЛЬ</a:t>
            </a:r>
            <a:r>
              <a:rPr lang="ru-RU" sz="2000" b="1" u="sng" dirty="0">
                <a:solidFill>
                  <a:schemeClr val="accent2">
                    <a:lumMod val="75000"/>
                  </a:schemeClr>
                </a:solidFill>
              </a:rPr>
              <a:t>:</a:t>
            </a:r>
            <a:r>
              <a:rPr lang="ru-RU" sz="19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ru-RU" sz="19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just" fontAlgn="base" hangingPunct="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9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Palatino Linotype" panose="02040502050505030304" pitchFamily="18" charset="0"/>
              </a:rPr>
              <a:t>Государственная </a:t>
            </a:r>
            <a:r>
              <a:rPr lang="ru-RU" sz="19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Palatino Linotype" panose="02040502050505030304" pitchFamily="18" charset="0"/>
              </a:rPr>
              <a:t>и муниципальная поддержка в решении жилищной проблемы молодых семей, признанных, в установленном порядке, нуждающимися в улучшении жилищных условий; </a:t>
            </a:r>
            <a:endParaRPr lang="ru-RU" sz="1900" dirty="0" smtClean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Palatino Linotype" panose="02040502050505030304" pitchFamily="18" charset="0"/>
            </a:endParaRPr>
          </a:p>
          <a:p>
            <a:pPr algn="just" fontAlgn="base" hangingPunct="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9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Palatino Linotype" panose="02040502050505030304" pitchFamily="18" charset="0"/>
              </a:rPr>
              <a:t>С</a:t>
            </a:r>
            <a:r>
              <a:rPr lang="ru-RU" sz="19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Palatino Linotype" panose="02040502050505030304" pitchFamily="18" charset="0"/>
              </a:rPr>
              <a:t>одействие </a:t>
            </a:r>
            <a:r>
              <a:rPr lang="ru-RU" sz="19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Palatino Linotype" panose="02040502050505030304" pitchFamily="18" charset="0"/>
              </a:rPr>
              <a:t>развитию жилищного строительства и формированию рынка доступного жилья для молодых </a:t>
            </a:r>
            <a:r>
              <a:rPr lang="ru-RU" sz="19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Palatino Linotype" panose="02040502050505030304" pitchFamily="18" charset="0"/>
              </a:rPr>
              <a:t>семей.</a:t>
            </a:r>
            <a:endParaRPr lang="ru-RU" sz="1900" dirty="0">
              <a:solidFill>
                <a:srgbClr val="000000"/>
              </a:solidFill>
              <a:latin typeface="Palatino Linotype" panose="02040502050505030304" pitchFamily="18" charset="0"/>
              <a:ea typeface="Calibri" panose="020F0502020204030204" pitchFamily="34" charset="0"/>
              <a:cs typeface="Palatino Linotype" panose="02040502050505030304" pitchFamily="18" charset="0"/>
            </a:endParaRPr>
          </a:p>
          <a:p>
            <a:pPr marL="0" indent="0" algn="just" fontAlgn="base" hangingPunct="0">
              <a:buNone/>
            </a:pPr>
            <a:r>
              <a:rPr lang="ru-RU" sz="2000" b="1" u="sng" dirty="0" smtClean="0">
                <a:solidFill>
                  <a:schemeClr val="accent2">
                    <a:lumMod val="75000"/>
                  </a:schemeClr>
                </a:solidFill>
              </a:rPr>
              <a:t>ЗАДАЧИ</a:t>
            </a:r>
            <a:r>
              <a:rPr lang="ru-RU" sz="2000" dirty="0" smtClean="0"/>
              <a:t>: </a:t>
            </a:r>
          </a:p>
          <a:p>
            <a:pPr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900" dirty="0" smtClean="0"/>
              <a:t>Участие </a:t>
            </a:r>
            <a:r>
              <a:rPr lang="ru-RU" sz="1900" dirty="0"/>
              <a:t>в мероприятии «Обеспечение жильем молодых семей» государственной программы Республики Саха (Якутия) «Обеспечение качественным жильем и повышение качества жилищно-коммунальных услуг на 2020-2024 годы»;</a:t>
            </a:r>
          </a:p>
          <a:p>
            <a:pPr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900" dirty="0" smtClean="0"/>
              <a:t>Предоставление </a:t>
            </a:r>
            <a:r>
              <a:rPr lang="ru-RU" sz="1900" dirty="0"/>
              <a:t>молодым семьям социальных выплат на приобретение жилого помещения или строительство индивидуального жилого дома.</a:t>
            </a:r>
          </a:p>
          <a:p>
            <a:pPr marL="0" indent="0" algn="just">
              <a:buClr>
                <a:srgbClr val="C00000"/>
              </a:buClr>
              <a:buNone/>
            </a:pPr>
            <a:r>
              <a:rPr lang="ru-RU" sz="1900" b="1" dirty="0" smtClean="0"/>
              <a:t>                                                                                                                          </a:t>
            </a:r>
            <a:endParaRPr lang="ru-RU" sz="1900" dirty="0"/>
          </a:p>
          <a:p>
            <a:pPr marL="0" indent="0" algn="just">
              <a:lnSpc>
                <a:spcPct val="100000"/>
              </a:lnSpc>
              <a:buClr>
                <a:srgbClr val="C00000"/>
              </a:buClr>
              <a:buNone/>
            </a:pPr>
            <a:endParaRPr lang="ru-RU" sz="1900" dirty="0"/>
          </a:p>
        </p:txBody>
      </p:sp>
    </p:spTree>
    <p:extLst>
      <p:ext uri="{BB962C8B-B14F-4D97-AF65-F5344CB8AC3E}">
        <p14:creationId xmlns:p14="http://schemas.microsoft.com/office/powerpoint/2010/main" val="170494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04800" y="187327"/>
            <a:ext cx="8597899" cy="1057274"/>
          </a:xfrm>
          <a:effectLst>
            <a:softEdge rad="1270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ru-RU" sz="2000" b="1" i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000" b="1" i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МУНИЦИПАЛЬНАЯ ПРОГРАММА «ОБЕСПЕЧЕНИЕ ЖИЛЬЕМ МОЛОДЫХ СЕМЕЙ» НА 2019-2023 ГОДЫ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dirty="0"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314037" y="1216026"/>
            <a:ext cx="8597899" cy="1240096"/>
          </a:xfrm>
        </p:spPr>
        <p:txBody>
          <a:bodyPr>
            <a:noAutofit/>
          </a:bodyPr>
          <a:lstStyle/>
          <a:p>
            <a:pPr marL="0" indent="0" algn="just" fontAlgn="base" hangingPunct="0">
              <a:lnSpc>
                <a:spcPct val="100000"/>
              </a:lnSpc>
              <a:buNone/>
            </a:pPr>
            <a:r>
              <a:rPr lang="ru-RU" sz="1800" dirty="0" smtClean="0"/>
              <a:t>    </a:t>
            </a:r>
            <a:r>
              <a:rPr lang="ru-RU" sz="1800" dirty="0" smtClean="0">
                <a:cs typeface="Arial" panose="020B0604020202020204" pitchFamily="34" charset="0"/>
              </a:rPr>
              <a:t>В 2022 году 46 молодых семей Мирнинского района РС(Я) получили свидетельства о праве на получение социальной выплаты на приобретение жилого помещения или строительство индивидуального жилого дома, в том числе 18 многодетных семей.</a:t>
            </a:r>
          </a:p>
          <a:p>
            <a:pPr marL="0" indent="0" algn="just" fontAlgn="base" hangingPunct="0">
              <a:lnSpc>
                <a:spcPct val="100000"/>
              </a:lnSpc>
              <a:buNone/>
            </a:pPr>
            <a:r>
              <a:rPr lang="ru-RU" sz="1600" dirty="0" smtClean="0"/>
              <a:t> </a:t>
            </a:r>
            <a:endParaRPr lang="ru-RU" sz="1600" dirty="0"/>
          </a:p>
        </p:txBody>
      </p:sp>
      <p:sp>
        <p:nvSpPr>
          <p:cNvPr id="7" name="Объект 3"/>
          <p:cNvSpPr txBox="1">
            <a:spLocks/>
          </p:cNvSpPr>
          <p:nvPr/>
        </p:nvSpPr>
        <p:spPr>
          <a:xfrm>
            <a:off x="372247" y="2450476"/>
            <a:ext cx="8291462" cy="38318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ФИНАНСОВОЕ ОБЕСПЕЧЕНИЕ ПРОГРАММЫ:                                 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</a:rPr>
              <a:t>тыс. руб.</a:t>
            </a:r>
            <a:endParaRPr lang="ru-RU" sz="1400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7844645"/>
              </p:ext>
            </p:extLst>
          </p:nvPr>
        </p:nvGraphicFramePr>
        <p:xfrm>
          <a:off x="469119" y="3011054"/>
          <a:ext cx="8222193" cy="1531620"/>
        </p:xfrm>
        <a:graphic>
          <a:graphicData uri="http://schemas.openxmlformats.org/drawingml/2006/table">
            <a:tbl>
              <a:tblPr firstRow="1" firstCol="1" bandRow="1">
                <a:tableStyleId>{68D230F3-CF80-4859-8CE7-A43EE81993B5}</a:tableStyleId>
              </a:tblPr>
              <a:tblGrid>
                <a:gridCol w="3206495">
                  <a:extLst>
                    <a:ext uri="{9D8B030D-6E8A-4147-A177-3AD203B41FA5}">
                      <a16:colId xmlns:a16="http://schemas.microsoft.com/office/drawing/2014/main" xmlns="" val="1563026765"/>
                    </a:ext>
                  </a:extLst>
                </a:gridCol>
                <a:gridCol w="2310134">
                  <a:extLst>
                    <a:ext uri="{9D8B030D-6E8A-4147-A177-3AD203B41FA5}">
                      <a16:colId xmlns:a16="http://schemas.microsoft.com/office/drawing/2014/main" xmlns="" val="1334671345"/>
                    </a:ext>
                  </a:extLst>
                </a:gridCol>
                <a:gridCol w="2705564">
                  <a:extLst>
                    <a:ext uri="{9D8B030D-6E8A-4147-A177-3AD203B41FA5}">
                      <a16:colId xmlns:a16="http://schemas.microsoft.com/office/drawing/2014/main" xmlns="" val="4223539244"/>
                    </a:ext>
                  </a:extLst>
                </a:gridCol>
              </a:tblGrid>
              <a:tr h="34174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Источники финансирования</a:t>
                      </a:r>
                      <a:endParaRPr lang="ru-RU" sz="14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Отчет</a:t>
                      </a:r>
                      <a:r>
                        <a:rPr lang="ru-RU" sz="1400" baseline="0" dirty="0" smtClean="0">
                          <a:effectLst/>
                        </a:rPr>
                        <a:t> </a:t>
                      </a:r>
                      <a:r>
                        <a:rPr lang="ru-RU" sz="1400" dirty="0" smtClean="0">
                          <a:effectLst/>
                        </a:rPr>
                        <a:t>за 2022 г.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Уточненный </a:t>
                      </a:r>
                      <a:r>
                        <a:rPr lang="ru-RU" sz="1400" dirty="0" smtClean="0">
                          <a:effectLst/>
                        </a:rPr>
                        <a:t>план </a:t>
                      </a:r>
                      <a:r>
                        <a:rPr lang="ru-RU" sz="1400" dirty="0">
                          <a:effectLst/>
                        </a:rPr>
                        <a:t>на </a:t>
                      </a:r>
                      <a:r>
                        <a:rPr lang="ru-RU" sz="1400" dirty="0" smtClean="0">
                          <a:effectLst/>
                        </a:rPr>
                        <a:t>2023 </a:t>
                      </a:r>
                      <a:r>
                        <a:rPr lang="ru-RU" sz="1400" dirty="0">
                          <a:effectLst/>
                        </a:rPr>
                        <a:t>г.</a:t>
                      </a:r>
                      <a:endParaRPr lang="ru-RU" sz="14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858974427"/>
                  </a:ext>
                </a:extLst>
              </a:tr>
              <a:tr h="2000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Федеральный бюджет</a:t>
                      </a:r>
                      <a:endParaRPr lang="ru-RU" sz="1400" b="1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122,6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29 654,27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908881323"/>
                  </a:ext>
                </a:extLst>
              </a:tr>
              <a:tr h="2000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Государственный бюджет РС (Я)</a:t>
                      </a:r>
                      <a:endParaRPr lang="ru-RU" sz="1400" b="1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1 795,6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4032149823"/>
                  </a:ext>
                </a:extLst>
              </a:tr>
              <a:tr h="2000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Бюджет МО «Мирнинский район» </a:t>
                      </a:r>
                      <a:endParaRPr lang="ru-RU" sz="1400" b="1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35 460,1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57 828,18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87068677"/>
                  </a:ext>
                </a:extLst>
              </a:tr>
              <a:tr h="2000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ИТОГО:</a:t>
                      </a:r>
                      <a:endParaRPr lang="ru-RU" sz="14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65 378,3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</a:t>
                      </a:r>
                      <a:r>
                        <a:rPr lang="ru-RU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482,45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4817155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6554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30" y="815110"/>
            <a:ext cx="8459593" cy="569612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6788150" cy="993891"/>
          </a:xfrm>
          <a:effectLst>
            <a:softEdge rad="1270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>
              <a:spcAft>
                <a:spcPts val="0"/>
              </a:spcAft>
            </a:pPr>
            <a:r>
              <a:rPr lang="ru-RU" sz="2000" b="1" i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000" b="1" i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000" b="1" i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МУНИЦИПАЛЬНАЯ ПРОГРАММА </a:t>
            </a:r>
            <a:r>
              <a:rPr lang="ru-RU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ОБЕСПЕЧЕНИЕ ЖИЛЬЕМ РАБОТНИКОВ БЮДЖЕТНОЙ СФЕРЫ» НА 2019-2023 ГОДЫ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084173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04800" y="187327"/>
            <a:ext cx="8597899" cy="1057274"/>
          </a:xfrm>
          <a:effectLst>
            <a:softEdge rad="1270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ru-RU" sz="20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МУНИЦИПАЛЬНАЯ ПРОГРАММА </a:t>
            </a: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«ОБЕСПЕЧЕНИЕ ЖИЛЬЕМ РАБОТНИКОВ БЮДЖЕТНОЙ СФЕРЫ» НА 2019-2023 </a:t>
            </a:r>
            <a:r>
              <a:rPr lang="ru-RU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ГОДЫ</a:t>
            </a:r>
            <a:endParaRPr lang="ru-RU" sz="2000" dirty="0"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304800" y="1419225"/>
            <a:ext cx="8597899" cy="3368675"/>
          </a:xfrm>
        </p:spPr>
        <p:txBody>
          <a:bodyPr>
            <a:normAutofit lnSpcReduction="10000"/>
          </a:bodyPr>
          <a:lstStyle/>
          <a:p>
            <a:pPr marL="0" indent="0" algn="just">
              <a:spcAft>
                <a:spcPts val="0"/>
              </a:spcAft>
              <a:buNone/>
            </a:pPr>
            <a:r>
              <a:rPr lang="ru-RU" sz="2000" b="1" u="sng" dirty="0" smtClean="0">
                <a:solidFill>
                  <a:schemeClr val="accent2">
                    <a:lumMod val="75000"/>
                  </a:schemeClr>
                </a:solidFill>
              </a:rPr>
              <a:t>ЦЕЛЬ</a:t>
            </a:r>
            <a:r>
              <a:rPr lang="ru-RU" sz="2000" b="1" u="sng" dirty="0">
                <a:solidFill>
                  <a:schemeClr val="accent2">
                    <a:lumMod val="75000"/>
                  </a:schemeClr>
                </a:solidFill>
              </a:rPr>
              <a:t>: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1800" dirty="0">
                <a:latin typeface="Calibri" panose="020F0502020204030204" pitchFamily="34" charset="0"/>
                <a:ea typeface="Times New Roman" panose="02020603050405020304" pitchFamily="18" charset="0"/>
              </a:rPr>
              <a:t>Повышение доступности жилья и качества жилищного обеспечения работников бюджетной сферы МО «Мирнинский район», работников здравоохранения Мирнинского района РС (Я), нуждающихся в улучшении жилищных условий</a:t>
            </a:r>
            <a:endParaRPr lang="ru-RU" sz="1800" dirty="0">
              <a:latin typeface="Courier New" panose="02070309020205020404" pitchFamily="49" charset="0"/>
              <a:ea typeface="Times New Roman" panose="02020603050405020304" pitchFamily="18" charset="0"/>
            </a:endParaRPr>
          </a:p>
          <a:p>
            <a:pPr marL="0" indent="0" algn="just" fontAlgn="base" hangingPunct="0">
              <a:buNone/>
            </a:pPr>
            <a:r>
              <a:rPr lang="ru-RU" b="1" u="sng" dirty="0" smtClean="0">
                <a:solidFill>
                  <a:schemeClr val="accent2">
                    <a:lumMod val="75000"/>
                  </a:schemeClr>
                </a:solidFill>
              </a:rPr>
              <a:t>ЗАДАЧИ</a:t>
            </a:r>
            <a:r>
              <a:rPr lang="ru-RU" sz="1800" dirty="0"/>
              <a:t>: </a:t>
            </a:r>
            <a:endParaRPr lang="ru-RU" sz="1800" dirty="0" smtClean="0"/>
          </a:p>
          <a:p>
            <a:pPr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800" dirty="0"/>
              <a:t>Обеспечение жильем и улучшение жилищных условий работников бюджетной сферы МО «Мирнинский район» РС (Я);</a:t>
            </a:r>
          </a:p>
          <a:p>
            <a:pPr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800" dirty="0" smtClean="0"/>
              <a:t>Поддержка </a:t>
            </a:r>
            <a:r>
              <a:rPr lang="ru-RU" sz="1800" dirty="0"/>
              <a:t>работников бюджетной сферы МО «Мирнинский район» РС (Я), органов местного самоуправления МО «Мирнинский район» РС (Я), государственной системы здравоохранения и медицинских работников дошкольных образовательных организаций Мирнинского района Республики Саха (Якутия), путем оказания финансовой помощи на улучшение жилищных условий.</a:t>
            </a:r>
            <a:r>
              <a:rPr lang="ru-RU" sz="1900" b="1" dirty="0" smtClean="0"/>
              <a:t>                                                                                                                          </a:t>
            </a:r>
            <a:endParaRPr lang="ru-RU" sz="1900" dirty="0"/>
          </a:p>
          <a:p>
            <a:pPr marL="0" indent="0" algn="just">
              <a:lnSpc>
                <a:spcPct val="100000"/>
              </a:lnSpc>
              <a:buClr>
                <a:srgbClr val="C00000"/>
              </a:buClr>
              <a:buNone/>
            </a:pP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583839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04800" y="187327"/>
            <a:ext cx="8597899" cy="1057274"/>
          </a:xfrm>
          <a:effectLst>
            <a:softEdge rad="1270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ru-RU" sz="20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МУНИЦИПАЛЬНАЯ ПРОГРАММА </a:t>
            </a: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«ОБЕСПЕЧЕНИЕ ЖИЛЬЕМ РАБОТНИКОВ БЮДЖЕТНОЙ СФЕРЫ» НА 2019-2023 </a:t>
            </a:r>
            <a:r>
              <a:rPr lang="ru-RU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ГОДЫ</a:t>
            </a:r>
            <a:endParaRPr lang="ru-RU" sz="2000" dirty="0"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267855" y="1244601"/>
            <a:ext cx="8634844" cy="2681720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spcAft>
                <a:spcPts val="0"/>
              </a:spcAft>
              <a:buNone/>
              <a:tabLst>
                <a:tab pos="273050" algn="l"/>
              </a:tabLst>
            </a:pPr>
            <a:r>
              <a:rPr lang="ru-RU" sz="1900" dirty="0" smtClean="0"/>
              <a:t>	С целью повышения доступности и качества образования, медицинской помощи и уровня культурного развития населения Мирнинского района РС (Я), устранения дефицита кадров и обеспечения притока квалифицированных кадров в бюджетной сфере (в т.ч. образования, культуры), органах местного самоуправления и здравоохранения предоставляется субсидия работникам бюджетной сферы на оплату первоначального и ипотечного взноса при приобретении жилого помещения, приобретение жилья, компенсация части расходов на оплату стоимости аренды жилых помещений. В 2022 году данной субсидией воспользовались 13 человек на сумму 23 431,62 тыс.руб., в том числе 2 работника здравоохранения, 11 работников бюджетной сферы. В 2023 году предусмотрено 44 609,54 тыс.руб.</a:t>
            </a:r>
          </a:p>
          <a:p>
            <a:pPr marL="0" indent="0" algn="just">
              <a:buNone/>
              <a:tabLst>
                <a:tab pos="273050" algn="l"/>
              </a:tabLst>
            </a:pPr>
            <a:r>
              <a:rPr lang="ru-RU" sz="1800" dirty="0" smtClean="0"/>
              <a:t>	В 2023 </a:t>
            </a:r>
            <a:r>
              <a:rPr lang="ru-RU" sz="1800" dirty="0"/>
              <a:t>году продолжено строительство 71-квартирного жилого дома в </a:t>
            </a:r>
            <a:r>
              <a:rPr lang="en-US" sz="1800" dirty="0"/>
              <a:t>XIV</a:t>
            </a:r>
            <a:r>
              <a:rPr lang="ru-RU" sz="1800" dirty="0"/>
              <a:t>- ом квартале г. Мирного для работников бюджетной сферы</a:t>
            </a:r>
            <a:r>
              <a:rPr lang="ru-RU" sz="1800" dirty="0" smtClean="0"/>
              <a:t>.</a:t>
            </a:r>
            <a:endParaRPr lang="ru-RU" sz="1800" dirty="0"/>
          </a:p>
        </p:txBody>
      </p:sp>
      <p:sp>
        <p:nvSpPr>
          <p:cNvPr id="6" name="Объект 3"/>
          <p:cNvSpPr txBox="1">
            <a:spLocks/>
          </p:cNvSpPr>
          <p:nvPr/>
        </p:nvSpPr>
        <p:spPr>
          <a:xfrm>
            <a:off x="277505" y="4169909"/>
            <a:ext cx="8478568" cy="38318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ФИНАНСОВОЕ ОБЕСПЕЧЕНИЕ ПРОГРАММЫ:                                  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</a:rPr>
              <a:t>тыс. руб.</a:t>
            </a:r>
            <a:endParaRPr lang="ru-RU" sz="1400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3593848"/>
              </p:ext>
            </p:extLst>
          </p:nvPr>
        </p:nvGraphicFramePr>
        <p:xfrm>
          <a:off x="347380" y="4636655"/>
          <a:ext cx="8357189" cy="1260962"/>
        </p:xfrm>
        <a:graphic>
          <a:graphicData uri="http://schemas.openxmlformats.org/drawingml/2006/table">
            <a:tbl>
              <a:tblPr firstRow="1" firstCol="1" bandRow="1">
                <a:tableStyleId>{68D230F3-CF80-4859-8CE7-A43EE81993B5}</a:tableStyleId>
              </a:tblPr>
              <a:tblGrid>
                <a:gridCol w="3297085">
                  <a:extLst>
                    <a:ext uri="{9D8B030D-6E8A-4147-A177-3AD203B41FA5}">
                      <a16:colId xmlns:a16="http://schemas.microsoft.com/office/drawing/2014/main" xmlns="" val="1563026765"/>
                    </a:ext>
                  </a:extLst>
                </a:gridCol>
                <a:gridCol w="2344409">
                  <a:extLst>
                    <a:ext uri="{9D8B030D-6E8A-4147-A177-3AD203B41FA5}">
                      <a16:colId xmlns:a16="http://schemas.microsoft.com/office/drawing/2014/main" xmlns="" val="1334671345"/>
                    </a:ext>
                  </a:extLst>
                </a:gridCol>
                <a:gridCol w="2715695">
                  <a:extLst>
                    <a:ext uri="{9D8B030D-6E8A-4147-A177-3AD203B41FA5}">
                      <a16:colId xmlns:a16="http://schemas.microsoft.com/office/drawing/2014/main" xmlns="" val="4223539244"/>
                    </a:ext>
                  </a:extLst>
                </a:gridCol>
              </a:tblGrid>
              <a:tr h="4091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Источники финансирования</a:t>
                      </a:r>
                      <a:endParaRPr lang="ru-RU" sz="14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Отчет за 2022 г.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Уточненный </a:t>
                      </a:r>
                      <a:r>
                        <a:rPr lang="ru-RU" sz="1400" dirty="0" smtClean="0">
                          <a:effectLst/>
                        </a:rPr>
                        <a:t>план </a:t>
                      </a:r>
                      <a:r>
                        <a:rPr lang="ru-RU" sz="1400" dirty="0">
                          <a:effectLst/>
                        </a:rPr>
                        <a:t>на </a:t>
                      </a:r>
                      <a:r>
                        <a:rPr lang="ru-RU" sz="1400" dirty="0" smtClean="0">
                          <a:effectLst/>
                        </a:rPr>
                        <a:t>2023 </a:t>
                      </a:r>
                      <a:r>
                        <a:rPr lang="ru-RU" sz="1400" dirty="0">
                          <a:effectLst/>
                        </a:rPr>
                        <a:t>г.</a:t>
                      </a:r>
                      <a:endParaRPr lang="ru-RU" sz="14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858974427"/>
                  </a:ext>
                </a:extLst>
              </a:tr>
              <a:tr h="30527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Бюджет МО «Мирнинский район» </a:t>
                      </a:r>
                      <a:endParaRPr lang="ru-RU" sz="1400" b="1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66 669,3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87 975,84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87068677"/>
                  </a:ext>
                </a:extLst>
              </a:tr>
              <a:tr h="3156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ИТОГО:</a:t>
                      </a:r>
                      <a:endParaRPr lang="ru-RU" sz="14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66 669,3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87 975,84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4817155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2423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Карта Мирного с улицами на спутниковой карте онлайн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89" y="1314497"/>
            <a:ext cx="8613050" cy="498116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118350" cy="1133474"/>
          </a:xfrm>
          <a:effectLst>
            <a:softEdge rad="1270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ru-RU" sz="2000" b="1" dirty="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000" b="1" dirty="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000" b="1" dirty="0" smtClean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МУНИЦИПАЛЬНАЯ ПРОГРАММА «</a:t>
            </a:r>
            <a:r>
              <a:rPr lang="ru-RU" sz="2000" b="1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ГРАДОСТРОИТЕЛЬНОЕ ПЛАНИРОВАНИЕ И РАЗВИТИЕ ТЕРРИТОРИЙ МИРНИНСКОГО РАЙОНА» НА 2019-2023 ГОДЫ</a:t>
            </a:r>
            <a:r>
              <a:rPr lang="ru-RU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47083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8366" y="452989"/>
            <a:ext cx="7200900" cy="360947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/>
              <a:t>ДИНАМИКА НАЛОГОВЫХ ДОХОДОВ (</a:t>
            </a:r>
            <a:r>
              <a:rPr lang="ru-RU" sz="1800" b="1" dirty="0" err="1"/>
              <a:t>тыс.руб</a:t>
            </a:r>
            <a:r>
              <a:rPr lang="ru-RU" sz="1800" b="1" dirty="0"/>
              <a:t>.)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/>
          </p:nvPr>
        </p:nvGraphicFramePr>
        <p:xfrm>
          <a:off x="360727" y="1057014"/>
          <a:ext cx="4353247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6558973"/>
              </p:ext>
            </p:extLst>
          </p:nvPr>
        </p:nvGraphicFramePr>
        <p:xfrm>
          <a:off x="4932087" y="1082181"/>
          <a:ext cx="3791702" cy="27180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>
            <a:graphicFrameLocks/>
          </p:cNvGraphicFramePr>
          <p:nvPr>
            <p:extLst/>
          </p:nvPr>
        </p:nvGraphicFramePr>
        <p:xfrm>
          <a:off x="360727" y="3723173"/>
          <a:ext cx="4096973" cy="27195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Диаграмма 6"/>
          <p:cNvGraphicFramePr>
            <a:graphicFrameLocks/>
          </p:cNvGraphicFramePr>
          <p:nvPr>
            <p:extLst/>
          </p:nvPr>
        </p:nvGraphicFramePr>
        <p:xfrm>
          <a:off x="4800599" y="3723173"/>
          <a:ext cx="3923189" cy="27195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139070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04800" y="162071"/>
            <a:ext cx="8597899" cy="797419"/>
          </a:xfrm>
          <a:effectLst>
            <a:softEdge rad="1270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ru-RU" sz="2000" b="1" dirty="0">
                <a:ea typeface="Calibri" panose="020F0502020204030204" pitchFamily="34" charset="0"/>
                <a:cs typeface="Calibri" panose="020F0502020204030204" pitchFamily="34" charset="0"/>
              </a:rPr>
              <a:t>МУНИЦИПАЛЬНАЯ ПРОГРАММА «ГРАДОСТРОИТЕЛЬНОЕ ПЛАНИРОВАНИЕ И РАЗВИТИЕ ТЕРРИТОРИЙ МИРНИНСКОГО РАЙОНА» НА 2019-2023 ГОДЫ</a:t>
            </a:r>
            <a:endParaRPr lang="ru-RU" sz="2000" dirty="0"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277092" y="1080492"/>
            <a:ext cx="8625608" cy="3269835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ru-RU" sz="2000" b="1" u="sng" dirty="0" smtClean="0">
                <a:solidFill>
                  <a:schemeClr val="accent2">
                    <a:lumMod val="75000"/>
                  </a:schemeClr>
                </a:solidFill>
              </a:rPr>
              <a:t>ЦЕЛЬ</a:t>
            </a:r>
            <a:r>
              <a:rPr lang="ru-RU" sz="2000" b="1" u="sng" dirty="0">
                <a:solidFill>
                  <a:schemeClr val="accent2">
                    <a:lumMod val="75000"/>
                  </a:schemeClr>
                </a:solidFill>
              </a:rPr>
              <a:t>: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1800" dirty="0"/>
              <a:t>Обеспечение условий для устойчивого градостроительного развития городских и сельских поселений Мирнинского района Республики Саха (Якутия)</a:t>
            </a:r>
          </a:p>
          <a:p>
            <a:pPr marL="0" indent="0" algn="just" fontAlgn="base" hangingPunct="0">
              <a:buNone/>
            </a:pPr>
            <a:r>
              <a:rPr lang="ru-RU" b="1" u="sng" dirty="0" smtClean="0">
                <a:solidFill>
                  <a:schemeClr val="accent2">
                    <a:lumMod val="75000"/>
                  </a:schemeClr>
                </a:solidFill>
              </a:rPr>
              <a:t>ЗАДАЧИ</a:t>
            </a:r>
            <a:r>
              <a:rPr lang="ru-RU" sz="1800" dirty="0"/>
              <a:t>: </a:t>
            </a:r>
            <a:endParaRPr lang="ru-RU" sz="1800" dirty="0" smtClean="0"/>
          </a:p>
          <a:p>
            <a:pPr lvl="0"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800" dirty="0"/>
              <a:t>О</a:t>
            </a:r>
            <a:r>
              <a:rPr lang="ru-RU" sz="1800" dirty="0" smtClean="0"/>
              <a:t>существление </a:t>
            </a:r>
            <a:r>
              <a:rPr lang="ru-RU" sz="1800" dirty="0"/>
              <a:t>градостроительной политики в области планирования развития территорий; </a:t>
            </a:r>
          </a:p>
          <a:p>
            <a:pPr lvl="0"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800" dirty="0"/>
              <a:t>У</a:t>
            </a:r>
            <a:r>
              <a:rPr lang="ru-RU" sz="1800" dirty="0" smtClean="0"/>
              <a:t>совершенствование </a:t>
            </a:r>
            <a:r>
              <a:rPr lang="ru-RU" sz="1800" dirty="0"/>
              <a:t>и развитие информационной системы обеспечения градостроительной </a:t>
            </a:r>
            <a:r>
              <a:rPr lang="ru-RU" sz="1800" dirty="0" smtClean="0"/>
              <a:t>деятельности в </a:t>
            </a:r>
            <a:r>
              <a:rPr lang="ru-RU" sz="1800" dirty="0"/>
              <a:t>МО «Мирнинский район» Республики Саха (Якутия); </a:t>
            </a:r>
            <a:r>
              <a:rPr lang="ru-RU" sz="1800" b="1" dirty="0"/>
              <a:t> </a:t>
            </a:r>
            <a:endParaRPr lang="ru-RU" sz="1800" dirty="0"/>
          </a:p>
          <a:p>
            <a:pPr lvl="0"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800" dirty="0"/>
              <a:t>О</a:t>
            </a:r>
            <a:r>
              <a:rPr lang="ru-RU" sz="1800" dirty="0" smtClean="0"/>
              <a:t>беспечение </a:t>
            </a:r>
            <a:r>
              <a:rPr lang="ru-RU" sz="1800" dirty="0"/>
              <a:t>реализации отдельных полномочий поселений района по решению вопросов местного значения в </a:t>
            </a:r>
            <a:r>
              <a:rPr lang="ru-RU" sz="1800" dirty="0" smtClean="0"/>
              <a:t>области градостроительной </a:t>
            </a:r>
            <a:r>
              <a:rPr lang="ru-RU" sz="1800" dirty="0"/>
              <a:t>деятельности;</a:t>
            </a:r>
          </a:p>
          <a:p>
            <a:pPr lvl="0"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800" dirty="0"/>
              <a:t>О</a:t>
            </a:r>
            <a:r>
              <a:rPr lang="ru-RU" sz="1800" dirty="0" smtClean="0"/>
              <a:t>существление </a:t>
            </a:r>
            <a:r>
              <a:rPr lang="ru-RU" sz="1800" dirty="0"/>
              <a:t>мероприятий по контролю за распространением наружной рекламы</a:t>
            </a:r>
            <a:r>
              <a:rPr lang="ru-RU" sz="1800" dirty="0" smtClean="0"/>
              <a:t>.</a:t>
            </a:r>
            <a:r>
              <a:rPr lang="ru-RU" sz="1800" b="1" dirty="0" smtClean="0"/>
              <a:t>                                                                                                                </a:t>
            </a:r>
            <a:endParaRPr lang="ru-RU" sz="1800" dirty="0"/>
          </a:p>
          <a:p>
            <a:pPr marL="0" indent="0" algn="just">
              <a:lnSpc>
                <a:spcPct val="100000"/>
              </a:lnSpc>
              <a:buClr>
                <a:srgbClr val="C00000"/>
              </a:buClr>
              <a:buNone/>
            </a:pPr>
            <a:endParaRPr lang="ru-RU" sz="1800" dirty="0"/>
          </a:p>
        </p:txBody>
      </p:sp>
      <p:sp>
        <p:nvSpPr>
          <p:cNvPr id="6" name="Объект 3"/>
          <p:cNvSpPr txBox="1">
            <a:spLocks/>
          </p:cNvSpPr>
          <p:nvPr/>
        </p:nvSpPr>
        <p:spPr>
          <a:xfrm>
            <a:off x="332508" y="4207227"/>
            <a:ext cx="8571345" cy="38318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ФИНАНСОВОЕ ОБЕСПЕЧЕНИЕ ПРОГРАММЫ:                                      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</a:rPr>
              <a:t>тыс. руб.</a:t>
            </a:r>
            <a:endParaRPr lang="ru-RU" sz="1400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4543517"/>
              </p:ext>
            </p:extLst>
          </p:nvPr>
        </p:nvGraphicFramePr>
        <p:xfrm>
          <a:off x="345932" y="4723048"/>
          <a:ext cx="8520223" cy="982393"/>
        </p:xfrm>
        <a:graphic>
          <a:graphicData uri="http://schemas.openxmlformats.org/drawingml/2006/table">
            <a:tbl>
              <a:tblPr firstRow="1" firstCol="1" bandRow="1">
                <a:tableStyleId>{68D230F3-CF80-4859-8CE7-A43EE81993B5}</a:tableStyleId>
              </a:tblPr>
              <a:tblGrid>
                <a:gridCol w="3108252">
                  <a:extLst>
                    <a:ext uri="{9D8B030D-6E8A-4147-A177-3AD203B41FA5}">
                      <a16:colId xmlns:a16="http://schemas.microsoft.com/office/drawing/2014/main" xmlns="" val="1563026765"/>
                    </a:ext>
                  </a:extLst>
                </a:gridCol>
                <a:gridCol w="2498651">
                  <a:extLst>
                    <a:ext uri="{9D8B030D-6E8A-4147-A177-3AD203B41FA5}">
                      <a16:colId xmlns:a16="http://schemas.microsoft.com/office/drawing/2014/main" xmlns="" val="1334671345"/>
                    </a:ext>
                  </a:extLst>
                </a:gridCol>
                <a:gridCol w="2913320">
                  <a:extLst>
                    <a:ext uri="{9D8B030D-6E8A-4147-A177-3AD203B41FA5}">
                      <a16:colId xmlns:a16="http://schemas.microsoft.com/office/drawing/2014/main" xmlns="" val="4223539244"/>
                    </a:ext>
                  </a:extLst>
                </a:gridCol>
              </a:tblGrid>
              <a:tr h="36898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Источники финансирования</a:t>
                      </a:r>
                      <a:endParaRPr lang="ru-RU" sz="14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Отчет</a:t>
                      </a:r>
                      <a:r>
                        <a:rPr lang="ru-RU" sz="1400" baseline="0" dirty="0" smtClean="0">
                          <a:effectLst/>
                        </a:rPr>
                        <a:t> </a:t>
                      </a:r>
                      <a:r>
                        <a:rPr lang="ru-RU" sz="1400" dirty="0" smtClean="0">
                          <a:effectLst/>
                        </a:rPr>
                        <a:t>за 2022 г.</a:t>
                      </a:r>
                      <a:endParaRPr lang="ru-RU" sz="14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Уточненный </a:t>
                      </a:r>
                      <a:r>
                        <a:rPr lang="ru-RU" sz="1400" dirty="0" smtClean="0">
                          <a:effectLst/>
                        </a:rPr>
                        <a:t>план </a:t>
                      </a:r>
                      <a:r>
                        <a:rPr lang="ru-RU" sz="1400" dirty="0">
                          <a:effectLst/>
                        </a:rPr>
                        <a:t>на </a:t>
                      </a:r>
                      <a:r>
                        <a:rPr lang="ru-RU" sz="1400" dirty="0" smtClean="0">
                          <a:effectLst/>
                        </a:rPr>
                        <a:t>2023 </a:t>
                      </a:r>
                      <a:r>
                        <a:rPr lang="ru-RU" sz="1400" dirty="0">
                          <a:effectLst/>
                        </a:rPr>
                        <a:t>г.</a:t>
                      </a:r>
                      <a:endParaRPr lang="ru-RU" sz="14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858974427"/>
                  </a:ext>
                </a:extLst>
              </a:tr>
              <a:tr h="3562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Бюджет МО «Мирнинский район» </a:t>
                      </a:r>
                      <a:endParaRPr lang="ru-RU" sz="1400" b="1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3 250,04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9 388,96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87068677"/>
                  </a:ext>
                </a:extLst>
              </a:tr>
              <a:tr h="2571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ИТОГО:</a:t>
                      </a:r>
                      <a:endParaRPr lang="ru-RU" sz="14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3 250,04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9 388,96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4817155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402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7700" y="94004"/>
            <a:ext cx="6692900" cy="880217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>
              <a:spcAft>
                <a:spcPts val="0"/>
              </a:spcAft>
            </a:pPr>
            <a:r>
              <a:rPr lang="ru-RU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МУНИЦИПАЛЬНАЯ ПРОГРАММА «</a:t>
            </a: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ИНДИВИДУАЛЬНОЕ ЖИЛИЩНОЕ СТРОИТЕЛЬСТВО В МИРНИНСКОМ РАЙОНЕ» НА 2019-2023 ГОДЫ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974221"/>
            <a:ext cx="7963613" cy="5571859"/>
          </a:xfrm>
        </p:spPr>
      </p:pic>
    </p:spTree>
    <p:extLst>
      <p:ext uri="{BB962C8B-B14F-4D97-AF65-F5344CB8AC3E}">
        <p14:creationId xmlns:p14="http://schemas.microsoft.com/office/powerpoint/2010/main" val="3918812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04800" y="187327"/>
            <a:ext cx="8597899" cy="105727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МУНИЦИПАЛЬНАЯ ПРОГРАММА «ИНДИВИДУАЛЬНОЕ ЖИЛИЩНОЕ СТРОИТЕЛЬСТВО В МИРНИНСКОМ РАЙОНЕ» НА 2019-2023 ГОДЫ</a:t>
            </a:r>
            <a:endParaRPr lang="ru-RU" sz="2000" dirty="0"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249382" y="1244602"/>
            <a:ext cx="8653317" cy="3013362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sz="2000" b="1" u="sng" dirty="0" smtClean="0">
                <a:solidFill>
                  <a:schemeClr val="accent2">
                    <a:lumMod val="75000"/>
                  </a:schemeClr>
                </a:solidFill>
              </a:rPr>
              <a:t>ЦЕЛЬ</a:t>
            </a:r>
            <a:r>
              <a:rPr lang="ru-RU" sz="2000" b="1" u="sng" dirty="0">
                <a:solidFill>
                  <a:schemeClr val="accent2">
                    <a:lumMod val="75000"/>
                  </a:schemeClr>
                </a:solidFill>
              </a:rPr>
              <a:t>: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1800" dirty="0"/>
              <a:t>Повышение качества и доступности индивидуального жилья и создание </a:t>
            </a:r>
            <a:r>
              <a:rPr lang="ru-RU" sz="1800" dirty="0" smtClean="0"/>
              <a:t>современного, общественного </a:t>
            </a:r>
            <a:r>
              <a:rPr lang="ru-RU" sz="1800" dirty="0"/>
              <a:t>пространства с комфортной средой проживания.</a:t>
            </a:r>
          </a:p>
          <a:p>
            <a:pPr marL="0" indent="0" algn="just" fontAlgn="base" hangingPunct="0">
              <a:buNone/>
            </a:pPr>
            <a:r>
              <a:rPr lang="ru-RU" b="1" u="sng" dirty="0" smtClean="0">
                <a:solidFill>
                  <a:schemeClr val="accent2">
                    <a:lumMod val="75000"/>
                  </a:schemeClr>
                </a:solidFill>
              </a:rPr>
              <a:t>ЗАДАЧИ</a:t>
            </a:r>
            <a:r>
              <a:rPr lang="ru-RU" sz="1800" dirty="0"/>
              <a:t>: </a:t>
            </a:r>
            <a:endParaRPr lang="ru-RU" sz="1800" dirty="0" smtClean="0"/>
          </a:p>
          <a:p>
            <a:pPr lvl="0"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800" dirty="0"/>
              <a:t>Создание условий для развития индивидуального жилищного строительства, повышения качества и доступности индивидуального жилья, увеличения объемов индивидуального жилищного строительства;</a:t>
            </a:r>
          </a:p>
          <a:p>
            <a:pPr lvl="0"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800" dirty="0"/>
              <a:t>Организация современного общественного пространства, создание условий для комфортной среды проживания и комплексного развития территорий зон индивидуальной жилой застройки путем перехода к комплексному освоению территорий.</a:t>
            </a:r>
          </a:p>
          <a:p>
            <a:pPr lvl="0"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800" dirty="0"/>
              <a:t>Обеспечение реализации отдельных полномочий поселений района по решению вопросов местного значения в области создания условий для жилищного строительства</a:t>
            </a:r>
            <a:r>
              <a:rPr lang="ru-RU" sz="1800" dirty="0" smtClean="0"/>
              <a:t>.</a:t>
            </a:r>
            <a:r>
              <a:rPr lang="ru-RU" sz="1900" b="1" dirty="0" smtClean="0"/>
              <a:t>                                                                                                                       </a:t>
            </a:r>
            <a:endParaRPr lang="ru-RU" sz="1900" dirty="0"/>
          </a:p>
          <a:p>
            <a:pPr marL="0" indent="0" algn="just">
              <a:lnSpc>
                <a:spcPct val="100000"/>
              </a:lnSpc>
              <a:buClr>
                <a:srgbClr val="C00000"/>
              </a:buClr>
              <a:buNone/>
            </a:pPr>
            <a:endParaRPr lang="ru-RU" sz="1800" dirty="0"/>
          </a:p>
        </p:txBody>
      </p:sp>
      <p:sp>
        <p:nvSpPr>
          <p:cNvPr id="6" name="Объект 3"/>
          <p:cNvSpPr txBox="1">
            <a:spLocks/>
          </p:cNvSpPr>
          <p:nvPr/>
        </p:nvSpPr>
        <p:spPr>
          <a:xfrm>
            <a:off x="332509" y="4043633"/>
            <a:ext cx="8488218" cy="38318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ФИНАНСОВОЕ ОБЕСПЕЧЕНИЕ ПРОГРАММЫ:                                    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</a:rPr>
              <a:t>тыс. руб.</a:t>
            </a:r>
            <a:endParaRPr lang="ru-RU" sz="1400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490110"/>
              </p:ext>
            </p:extLst>
          </p:nvPr>
        </p:nvGraphicFramePr>
        <p:xfrm>
          <a:off x="441653" y="4479637"/>
          <a:ext cx="8376388" cy="1304261"/>
        </p:xfrm>
        <a:graphic>
          <a:graphicData uri="http://schemas.openxmlformats.org/drawingml/2006/table">
            <a:tbl>
              <a:tblPr firstRow="1" firstCol="1" bandRow="1">
                <a:tableStyleId>{68D230F3-CF80-4859-8CE7-A43EE81993B5}</a:tableStyleId>
              </a:tblPr>
              <a:tblGrid>
                <a:gridCol w="3283394">
                  <a:extLst>
                    <a:ext uri="{9D8B030D-6E8A-4147-A177-3AD203B41FA5}">
                      <a16:colId xmlns:a16="http://schemas.microsoft.com/office/drawing/2014/main" xmlns="" val="1563026765"/>
                    </a:ext>
                  </a:extLst>
                </a:gridCol>
                <a:gridCol w="2445488">
                  <a:extLst>
                    <a:ext uri="{9D8B030D-6E8A-4147-A177-3AD203B41FA5}">
                      <a16:colId xmlns:a16="http://schemas.microsoft.com/office/drawing/2014/main" xmlns="" val="1334671345"/>
                    </a:ext>
                  </a:extLst>
                </a:gridCol>
                <a:gridCol w="2647506">
                  <a:extLst>
                    <a:ext uri="{9D8B030D-6E8A-4147-A177-3AD203B41FA5}">
                      <a16:colId xmlns:a16="http://schemas.microsoft.com/office/drawing/2014/main" xmlns="" val="4223539244"/>
                    </a:ext>
                  </a:extLst>
                </a:gridCol>
              </a:tblGrid>
              <a:tr h="45535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Источники финансирования</a:t>
                      </a:r>
                      <a:endParaRPr lang="ru-RU" sz="14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Отчет</a:t>
                      </a:r>
                      <a:r>
                        <a:rPr lang="ru-RU" sz="1400" baseline="0" dirty="0" smtClean="0">
                          <a:effectLst/>
                        </a:rPr>
                        <a:t> </a:t>
                      </a:r>
                      <a:r>
                        <a:rPr lang="ru-RU" sz="1400" dirty="0" smtClean="0">
                          <a:effectLst/>
                        </a:rPr>
                        <a:t>за 2022 г.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Уточненный </a:t>
                      </a:r>
                      <a:r>
                        <a:rPr lang="ru-RU" sz="1400" dirty="0" smtClean="0">
                          <a:effectLst/>
                        </a:rPr>
                        <a:t>план </a:t>
                      </a:r>
                      <a:r>
                        <a:rPr lang="ru-RU" sz="1400" dirty="0">
                          <a:effectLst/>
                        </a:rPr>
                        <a:t>на </a:t>
                      </a:r>
                      <a:r>
                        <a:rPr lang="ru-RU" sz="1400" dirty="0" smtClean="0">
                          <a:effectLst/>
                        </a:rPr>
                        <a:t>2023 </a:t>
                      </a:r>
                      <a:r>
                        <a:rPr lang="ru-RU" sz="1400" dirty="0">
                          <a:effectLst/>
                        </a:rPr>
                        <a:t>г.</a:t>
                      </a:r>
                      <a:endParaRPr lang="ru-RU" sz="14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858974427"/>
                  </a:ext>
                </a:extLst>
              </a:tr>
              <a:tr h="3562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Бюджет МО «Мирнинский район» </a:t>
                      </a:r>
                      <a:endParaRPr lang="ru-RU" sz="1400" b="1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1 195,1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8 295,12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87068677"/>
                  </a:ext>
                </a:extLst>
              </a:tr>
              <a:tr h="3079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ИТОГО:</a:t>
                      </a:r>
                      <a:endParaRPr lang="ru-RU" sz="14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1 195,1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8 295,12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4817155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3018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8300" y="277019"/>
            <a:ext cx="7886700" cy="132556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spcAft>
                <a:spcPts val="0"/>
              </a:spcAft>
            </a:pPr>
            <a:r>
              <a:rPr lang="ru-RU" sz="2000" b="1" i="1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МУНИЦИПАЛЬНАЯ ПРОГРАММА «ПРОГРАММА ПО УВЕЛИЧЕНИЮ ДОХОДНОЙ ЧАСТИ БЮДЖЕТА МО «МИРНИНСКИЙ РАЙОН» И ПОВЫШЕНИЮ ЭФФЕКТИВНОСТИ БЮДЖЕТНЫХ РАСХОДОВ» НА 2019-2023 ГОДЫ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40" y="1468073"/>
            <a:ext cx="7759817" cy="4773336"/>
          </a:xfrm>
        </p:spPr>
      </p:pic>
    </p:spTree>
    <p:extLst>
      <p:ext uri="{BB962C8B-B14F-4D97-AF65-F5344CB8AC3E}">
        <p14:creationId xmlns:p14="http://schemas.microsoft.com/office/powerpoint/2010/main" val="333916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2100" y="88732"/>
            <a:ext cx="8509900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600" b="1" i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МУНИЦИПАЛЬНАЯ ПРОГРАММА </a:t>
            </a:r>
            <a:r>
              <a:rPr lang="ru-RU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«ПРОГРАММА </a:t>
            </a:r>
            <a:r>
              <a:rPr lang="ru-RU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 УВЕЛИЧЕНИЮ ДОХОДНОЙ ЧАСТИ БЮДЖЕТА МО «МИРНИНСКИЙ </a:t>
            </a:r>
            <a:r>
              <a:rPr lang="ru-RU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РАЙОН</a:t>
            </a:r>
            <a:r>
              <a:rPr lang="ru-RU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» И ПОВЫШЕНИЮ ЭФФЕКТИВНОСТИ БЮДЖЕТНЫХ РАСХОДОВ» НА 2019-2023 </a:t>
            </a:r>
            <a:r>
              <a:rPr lang="ru-RU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ГОДЫ</a:t>
            </a:r>
            <a:r>
              <a:rPr lang="ru-RU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3200" y="1093888"/>
            <a:ext cx="85988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400" b="1" u="sng" dirty="0">
                <a:solidFill>
                  <a:srgbClr val="C00000"/>
                </a:solidFill>
                <a:ea typeface="Calibri" panose="020F0502020204030204" pitchFamily="34" charset="0"/>
                <a:cs typeface="Palatino Linotype" panose="02040502050505030304" pitchFamily="18" charset="0"/>
              </a:rPr>
              <a:t>ЦЕЛЬ:</a:t>
            </a:r>
            <a:r>
              <a:rPr lang="ru-RU" sz="1400" dirty="0">
                <a:solidFill>
                  <a:srgbClr val="C00000"/>
                </a:solidFill>
                <a:ea typeface="Calibri" panose="020F0502020204030204" pitchFamily="34" charset="0"/>
                <a:cs typeface="Palatino Linotype" panose="02040502050505030304" pitchFamily="18" charset="0"/>
              </a:rPr>
              <a:t> </a:t>
            </a:r>
            <a:r>
              <a:rPr lang="ru-RU" sz="1400" dirty="0">
                <a:solidFill>
                  <a:srgbClr val="000000"/>
                </a:solidFill>
                <a:ea typeface="Calibri" panose="020F0502020204030204" pitchFamily="34" charset="0"/>
                <a:cs typeface="Palatino Linotype" panose="02040502050505030304" pitchFamily="18" charset="0"/>
              </a:rPr>
              <a:t>Создание условий для эффективного и ответственного управления муниципальными финансами, повышения устойчивости бюджета МО «Мирнинский район</a:t>
            </a:r>
            <a:r>
              <a:rPr lang="ru-RU" sz="1400" dirty="0" smtClean="0">
                <a:solidFill>
                  <a:srgbClr val="000000"/>
                </a:solidFill>
                <a:ea typeface="Calibri" panose="020F0502020204030204" pitchFamily="34" charset="0"/>
                <a:cs typeface="Palatino Linotype" panose="02040502050505030304" pitchFamily="18" charset="0"/>
              </a:rPr>
              <a:t>».</a:t>
            </a:r>
          </a:p>
          <a:p>
            <a:pPr algn="just">
              <a:spcAft>
                <a:spcPts val="0"/>
              </a:spcAft>
            </a:pPr>
            <a:r>
              <a:rPr lang="ru-RU" sz="1400" b="1" u="sng" dirty="0" smtClean="0">
                <a:solidFill>
                  <a:srgbClr val="C00000"/>
                </a:solidFill>
                <a:ea typeface="Calibri" panose="020F0502020204030204" pitchFamily="34" charset="0"/>
                <a:cs typeface="Palatino Linotype" panose="02040502050505030304" pitchFamily="18" charset="0"/>
              </a:rPr>
              <a:t>ЗАДАЧИ:</a:t>
            </a:r>
          </a:p>
          <a:p>
            <a:pPr marL="285750" lvl="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400" dirty="0"/>
              <a:t>Увеличение доходной части бюджета МО «Мирнинский район».</a:t>
            </a:r>
          </a:p>
          <a:p>
            <a:pPr marL="285750" lvl="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400" dirty="0"/>
              <a:t>Завершение полноценного внедрения программно-целевого метода формирования бюджета.</a:t>
            </a:r>
          </a:p>
          <a:p>
            <a:pPr marL="285750" lvl="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400" dirty="0"/>
              <a:t>Разработка подходов к формированию «модельного» бюджета МО «Мирнинский район».</a:t>
            </a:r>
          </a:p>
          <a:p>
            <a:pPr marL="285750" lvl="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400" dirty="0"/>
              <a:t>Качественное формирование и исполнение бюджета МО «Мирнинский район» по расходам, оптимизация и повышение эффективности бюджетных расходов.</a:t>
            </a:r>
          </a:p>
          <a:p>
            <a:pPr marL="285750" lvl="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400" dirty="0"/>
              <a:t>Создание условий для повышения эффективности оказания муниципальных услуг учреждениями.</a:t>
            </a:r>
          </a:p>
          <a:p>
            <a:pPr marL="285750" lvl="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400" dirty="0"/>
              <a:t>Развитие системы закупок товаров, работ и услуг для обеспечения муниципальных нужд МО «Мирнинский район».</a:t>
            </a:r>
          </a:p>
          <a:p>
            <a:pPr marL="285750" lvl="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400" dirty="0"/>
              <a:t>Создание системы централизованного бухгалтерского учета.</a:t>
            </a:r>
          </a:p>
          <a:p>
            <a:pPr marL="285750" lvl="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400" dirty="0"/>
              <a:t>Развитие сферы муниципального финансового контроля.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400" dirty="0"/>
              <a:t>Повышение открытости и прозрачности управления муниципальными финансами.</a:t>
            </a:r>
            <a:endParaRPr lang="ru-RU" sz="1400" dirty="0">
              <a:solidFill>
                <a:srgbClr val="000000"/>
              </a:solidFill>
              <a:ea typeface="Calibri" panose="020F0502020204030204" pitchFamily="34" charset="0"/>
              <a:cs typeface="Palatino Linotype" panose="02040502050505030304" pitchFamily="18" charset="0"/>
            </a:endParaRPr>
          </a:p>
        </p:txBody>
      </p:sp>
      <p:graphicFrame>
        <p:nvGraphicFramePr>
          <p:cNvPr id="5" name="Объект 1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0674006"/>
              </p:ext>
            </p:extLst>
          </p:nvPr>
        </p:nvGraphicFramePr>
        <p:xfrm>
          <a:off x="309230" y="4815072"/>
          <a:ext cx="8537058" cy="1034548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35810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5819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69784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6652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Источники финансирования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Отчет за 2022 г.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Уточненный план на 2023г.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Бюджет МО «Мирнинский район»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825,80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825,80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54039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ИТОГО: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825,80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825,80</a:t>
                      </a:r>
                      <a:endParaRPr lang="ru-RU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6" name="Объект 3"/>
          <p:cNvSpPr txBox="1">
            <a:spLocks/>
          </p:cNvSpPr>
          <p:nvPr/>
        </p:nvSpPr>
        <p:spPr>
          <a:xfrm>
            <a:off x="350982" y="4357669"/>
            <a:ext cx="8488218" cy="38318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ФИНАНСОВОЕ ОБЕСПЕЧЕНИЕ ПРОГРАММЫ:                                    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</a:rPr>
              <a:t>тыс. руб.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354784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5950" y="136526"/>
            <a:ext cx="7423150" cy="132556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МУНИЦИПАЛЬНАЯ </a:t>
            </a: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ПРОГРАММА «КОМПЛЕКСНОЕ РАЗВИТИЕ СИСТЕМ КОММУНАЛЬНОЙ ИНФРАСТРУКТУРЫ И КОМФОРТНОГО ПРОСТРАНСТВА ДЛЯ ЖИЗНЕДЕЯТЕЛЬНОСТИ ГРАЖДАН НА ТЕРРИТОРИИ МИРНСНКОГО РАЙОНА РС (Я)» НА 2019-2023 ГОДЫ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08" y="1269143"/>
            <a:ext cx="7558481" cy="5026390"/>
          </a:xfrm>
        </p:spPr>
      </p:pic>
    </p:spTree>
    <p:extLst>
      <p:ext uri="{BB962C8B-B14F-4D97-AF65-F5344CB8AC3E}">
        <p14:creationId xmlns:p14="http://schemas.microsoft.com/office/powerpoint/2010/main" val="1457551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2100" y="88732"/>
            <a:ext cx="8509900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МУНИЦИПАЛЬНАЯ </a:t>
            </a:r>
            <a:r>
              <a:rPr lang="ru-RU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ПРОГРАММА «КОМПЛЕКСНОЕ </a:t>
            </a:r>
            <a:r>
              <a:rPr lang="ru-RU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РАЗВИТИЕ СИСТЕМ КОММУНАЛЬНОЙ ИНФРАСТРУКТУРЫ И КОМФОРТНОГО ПРОСТРАНСТВА ДЛЯ ЖИЗНЕДЕЯТЕЛЬНОСТИ ГРАЖДАН НА ТЕРРИТОРИИ МИРНСНКОГО РАЙОНА РС (Я)» НА 2019-2023 ГОДЫ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1672" y="1093887"/>
            <a:ext cx="8580327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u="sng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Palatino Linotype" panose="02040502050505030304" pitchFamily="18" charset="0"/>
              </a:rPr>
              <a:t>ЦЕЛЬ:</a:t>
            </a:r>
            <a:r>
              <a:rPr lang="ru-RU" sz="14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Palatino Linotype" panose="02040502050505030304" pitchFamily="18" charset="0"/>
              </a:rPr>
              <a:t> </a:t>
            </a:r>
            <a:r>
              <a:rPr lang="ru-RU" sz="1400" dirty="0"/>
              <a:t>Содействие и создание условий в развитии комфортного пространства для жизнедеятельности граждан на территории Мирнинского района Республики Саха (Якутия), совершенствование системы инженерной и коммунальной инфраструктуры, газификация жилых домов</a:t>
            </a:r>
          </a:p>
          <a:p>
            <a:pPr algn="just">
              <a:spcAft>
                <a:spcPts val="0"/>
              </a:spcAft>
            </a:pPr>
            <a:r>
              <a:rPr lang="ru-RU" sz="1400" b="1" u="sng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Palatino Linotype" panose="02040502050505030304" pitchFamily="18" charset="0"/>
              </a:rPr>
              <a:t>ЗАДАЧИ:</a:t>
            </a:r>
          </a:p>
          <a:p>
            <a:pPr marL="285750" lvl="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400" dirty="0"/>
              <a:t>Развитие систем электроснабжения, водоснабжения, теплоснабжения, водоотведения и газоснабжения муниципальной собственности поселений Мирнинского района.</a:t>
            </a:r>
          </a:p>
          <a:p>
            <a:pPr marL="285750" lvl="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400" dirty="0"/>
              <a:t>Создание условий для нормативного уровня освещенности улиц, дорог, площадей и других территорий поселений Мирнинского района.</a:t>
            </a:r>
          </a:p>
          <a:p>
            <a:pPr marL="285750" lvl="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400" dirty="0"/>
              <a:t>Развитие комплексного благоустройства территорий поселений Мирнинского района.</a:t>
            </a:r>
          </a:p>
          <a:p>
            <a:pPr marL="285750" lvl="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400" dirty="0"/>
              <a:t>Снос ветхих и пустующих зданий, строений, сооружений муниципальной собственности поселений Мирнинского района.</a:t>
            </a:r>
          </a:p>
          <a:p>
            <a:pPr marL="285750" lvl="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400" dirty="0"/>
              <a:t>Содействие повышению качества содержания мест погребения поселений Мирнинского района. </a:t>
            </a:r>
          </a:p>
          <a:p>
            <a:pPr marL="285750" lvl="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400" dirty="0"/>
              <a:t>Создание условий для газификации жилых домов в поселениях Мирнинского района.</a:t>
            </a:r>
          </a:p>
        </p:txBody>
      </p:sp>
      <p:graphicFrame>
        <p:nvGraphicFramePr>
          <p:cNvPr id="5" name="Объект 1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1412296"/>
              </p:ext>
            </p:extLst>
          </p:nvPr>
        </p:nvGraphicFramePr>
        <p:xfrm>
          <a:off x="333288" y="4517900"/>
          <a:ext cx="8281875" cy="1010069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343343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2853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51991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62015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Источники финансирования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Отчет за 2022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dirty="0" smtClean="0"/>
                        <a:t>г.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Уточненный план на 2023г.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0874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Бюджет МО «Мирнинский район»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106 084,7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205 876,23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6562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ИТОГО: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106 084,7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205 876,23</a:t>
                      </a:r>
                      <a:endParaRPr lang="ru-RU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6" name="Объект 3"/>
          <p:cNvSpPr txBox="1">
            <a:spLocks/>
          </p:cNvSpPr>
          <p:nvPr/>
        </p:nvSpPr>
        <p:spPr>
          <a:xfrm>
            <a:off x="332509" y="4043633"/>
            <a:ext cx="8488218" cy="38318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ФИНАНСОВОЕ ОБЕСПЕЧЕНИЕ ПРОГРАММЫ:                                    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</a:rPr>
              <a:t>тыс. руб.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626521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19641"/>
            <a:ext cx="7486650" cy="137896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ru-RU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МУНИЦИПАЛЬНАЯ ПРОГРАММА «</a:t>
            </a: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ПЕРЕСЕЛЕНИЕ ГРАЖДАН ИЗ АВАРИЙНОГО ЖИЛИЩНОГО ФОНДА НА ТЕРРИТОРИИ МИРНИНСКОГО </a:t>
            </a:r>
            <a:r>
              <a:rPr lang="ru-RU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РАЙОНА НА </a:t>
            </a: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2019-2025 ГОДЫ»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08" y="1825625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607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2100" y="266532"/>
            <a:ext cx="8509900" cy="1015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МУНИЦИПАЛЬНАЯ ПРОГРАММА «ПЕРЕСЕЛЕНИЕ ГРАЖДАН ИЗ АВАРИЙНОГО ЖИЛИЩНОГО ФОНДА НА ТЕРРИТОРИИ МИРНИНСКОГО РАЙОНА НА 2019-2025 ГОДЫ»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0300" y="1446790"/>
            <a:ext cx="8598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u="sng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Palatino Linotype" panose="02040502050505030304" pitchFamily="18" charset="0"/>
              </a:rPr>
              <a:t>ЦЕЛЬ:</a:t>
            </a:r>
            <a:r>
              <a:rPr lang="ru-RU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Palatino Linotype" panose="02040502050505030304" pitchFamily="18" charset="0"/>
              </a:rPr>
              <a:t> </a:t>
            </a:r>
            <a:r>
              <a:rPr lang="ru-RU" dirty="0"/>
              <a:t>Создание безопасных и благоприятных условий жизни граждан посредством переселения их из аварийного жилищного фонда в комфортные условия проживания.</a:t>
            </a:r>
          </a:p>
          <a:p>
            <a:pPr algn="just">
              <a:spcAft>
                <a:spcPts val="0"/>
              </a:spcAft>
            </a:pPr>
            <a:r>
              <a:rPr lang="ru-RU" b="1" u="sng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Palatino Linotype" panose="02040502050505030304" pitchFamily="18" charset="0"/>
              </a:rPr>
              <a:t>ЗАДАЧИ:</a:t>
            </a:r>
          </a:p>
          <a:p>
            <a:pPr marL="285750" lvl="0" indent="-285750"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dirty="0"/>
              <a:t>Переселение граждан, проживающих в аварийном жилищном фонде муниципальных образований Мирнинского района, участвующих в Программе.</a:t>
            </a:r>
          </a:p>
          <a:p>
            <a:pPr marL="285750" indent="-285750"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dirty="0"/>
              <a:t>Организация информационной поддержки реализации Программы.</a:t>
            </a:r>
          </a:p>
        </p:txBody>
      </p:sp>
      <p:graphicFrame>
        <p:nvGraphicFramePr>
          <p:cNvPr id="5" name="Объект 1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7826303"/>
              </p:ext>
            </p:extLst>
          </p:nvPr>
        </p:nvGraphicFramePr>
        <p:xfrm>
          <a:off x="493488" y="4148308"/>
          <a:ext cx="8318003" cy="1027057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365925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8608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7266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59037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Источники финансирования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Отчет за 2022 г.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Уточненный план на 2023г.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Бюджет МО «Мирнинский район»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24 289,04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5 595,40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ИТОГО: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24 289,04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5 595,40</a:t>
                      </a:r>
                      <a:endParaRPr lang="ru-RU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7" name="Объект 3"/>
          <p:cNvSpPr txBox="1">
            <a:spLocks/>
          </p:cNvSpPr>
          <p:nvPr/>
        </p:nvSpPr>
        <p:spPr>
          <a:xfrm>
            <a:off x="295564" y="3600287"/>
            <a:ext cx="8488218" cy="38318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ФИНАНСОВОЕ ОБЕСПЕЧЕНИЕ ПРОГРАММЫ:                                    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</a:rPr>
              <a:t>тыс. руб.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120655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2640" y="125585"/>
            <a:ext cx="8022322" cy="457157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ИНВЕСТИЦИОННАЯ </a:t>
            </a:r>
            <a:r>
              <a:rPr lang="ru-RU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ПРОГРАММА МО «МИРНИНСКИЙ РАЙОН» </a:t>
            </a:r>
            <a:r>
              <a:rPr lang="ru-RU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РС (</a:t>
            </a:r>
            <a:r>
              <a:rPr lang="ru-RU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Я)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400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20741" y="2146977"/>
            <a:ext cx="8521700" cy="4302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ИНВЕСТИЦИОННАЯ ПРОГРАММА: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Всего на 2023 год запланировано 337 503,86 тыс. руб., из них:</a:t>
            </a:r>
          </a:p>
          <a:p>
            <a:pPr algn="just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400" b="1" dirty="0" smtClean="0">
                <a:ea typeface="Calibri" panose="020F0502020204030204" pitchFamily="34" charset="0"/>
                <a:cs typeface="Calibri" panose="020F0502020204030204" pitchFamily="34" charset="0"/>
              </a:rPr>
              <a:t>По </a:t>
            </a:r>
            <a:r>
              <a:rPr lang="ru-RU" sz="1400" b="1" dirty="0">
                <a:ea typeface="Calibri" panose="020F0502020204030204" pitchFamily="34" charset="0"/>
                <a:cs typeface="Calibri" panose="020F0502020204030204" pitchFamily="34" charset="0"/>
              </a:rPr>
              <a:t>МП «Доступное </a:t>
            </a:r>
            <a:r>
              <a:rPr lang="ru-RU" sz="1400" b="1" dirty="0" smtClean="0">
                <a:ea typeface="Calibri" panose="020F0502020204030204" pitchFamily="34" charset="0"/>
                <a:cs typeface="Calibri" panose="020F0502020204030204" pitchFamily="34" charset="0"/>
              </a:rPr>
              <a:t>дополнительное </a:t>
            </a:r>
            <a:r>
              <a:rPr lang="ru-RU" sz="1400" b="1" dirty="0">
                <a:ea typeface="Calibri" panose="020F0502020204030204" pitchFamily="34" charset="0"/>
                <a:cs typeface="Calibri" panose="020F0502020204030204" pitchFamily="34" charset="0"/>
              </a:rPr>
              <a:t>образование</a:t>
            </a:r>
            <a:r>
              <a:rPr lang="ru-RU" sz="1400" b="1" dirty="0" smtClean="0">
                <a:ea typeface="Calibri" panose="020F0502020204030204" pitchFamily="34" charset="0"/>
                <a:cs typeface="Calibri" panose="020F0502020204030204" pitchFamily="34" charset="0"/>
              </a:rPr>
              <a:t>» - 266 456,71 тыс. руб. </a:t>
            </a:r>
            <a:r>
              <a:rPr lang="ru-RU" sz="1400" dirty="0" smtClean="0">
                <a:ea typeface="Calibri" panose="020F0502020204030204" pitchFamily="34" charset="0"/>
                <a:cs typeface="Calibri" panose="020F0502020204030204" pitchFamily="34" charset="0"/>
              </a:rPr>
              <a:t>на строительство </a:t>
            </a:r>
            <a:r>
              <a:rPr lang="ru-RU" sz="1400" dirty="0">
                <a:ea typeface="Calibri" panose="020F0502020204030204" pitchFamily="34" charset="0"/>
                <a:cs typeface="Calibri" panose="020F0502020204030204" pitchFamily="34" charset="0"/>
              </a:rPr>
              <a:t>центра дополнительного образования детей (Дворец Детства) на базе незавершенных строительством корпусов НАК и КЦ ПТИ (Ф) ЯГУ в квартале 10, г. </a:t>
            </a:r>
            <a:r>
              <a:rPr lang="ru-RU" sz="1400" dirty="0" smtClean="0">
                <a:ea typeface="Calibri" panose="020F0502020204030204" pitchFamily="34" charset="0"/>
                <a:cs typeface="Calibri" panose="020F0502020204030204" pitchFamily="34" charset="0"/>
              </a:rPr>
              <a:t>Мирный.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400" b="1" dirty="0" smtClean="0">
                <a:ea typeface="Calibri" panose="020F0502020204030204" pitchFamily="34" charset="0"/>
                <a:cs typeface="Calibri" panose="020F0502020204030204" pitchFamily="34" charset="0"/>
              </a:rPr>
              <a:t>По </a:t>
            </a:r>
            <a:r>
              <a:rPr lang="ru-RU" sz="1400" b="1" dirty="0">
                <a:ea typeface="Calibri" panose="020F0502020204030204" pitchFamily="34" charset="0"/>
                <a:cs typeface="Calibri" panose="020F0502020204030204" pitchFamily="34" charset="0"/>
              </a:rPr>
              <a:t>МП «Обеспечение жильем работников бюджетной сферы» </a:t>
            </a:r>
            <a:r>
              <a:rPr lang="ru-RU" sz="1400" dirty="0" smtClean="0"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ru-RU" sz="1400" b="1" dirty="0" smtClean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dirty="0" smtClean="0">
                <a:ea typeface="Calibri" panose="020F0502020204030204" pitchFamily="34" charset="0"/>
                <a:cs typeface="Calibri" panose="020F0502020204030204" pitchFamily="34" charset="0"/>
              </a:rPr>
              <a:t>строительство </a:t>
            </a:r>
            <a:r>
              <a:rPr lang="ru-RU" sz="1400" dirty="0">
                <a:ea typeface="Calibri" panose="020F0502020204030204" pitchFamily="34" charset="0"/>
                <a:cs typeface="Calibri" panose="020F0502020204030204" pitchFamily="34" charset="0"/>
              </a:rPr>
              <a:t>71-квартирного жилого дома для работников бюджетной сферы в XIV-ом квартале г. </a:t>
            </a:r>
            <a:r>
              <a:rPr lang="ru-RU" sz="1400" dirty="0" smtClean="0">
                <a:ea typeface="Calibri" panose="020F0502020204030204" pitchFamily="34" charset="0"/>
                <a:cs typeface="Calibri" panose="020F0502020204030204" pitchFamily="34" charset="0"/>
              </a:rPr>
              <a:t>Мирный </a:t>
            </a:r>
            <a:r>
              <a:rPr lang="ru-RU" sz="1400" dirty="0">
                <a:ea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ru-RU" sz="1400" b="1" dirty="0" smtClean="0">
                <a:ea typeface="Calibri" panose="020F0502020204030204" pitchFamily="34" charset="0"/>
                <a:cs typeface="Calibri" panose="020F0502020204030204" pitchFamily="34" charset="0"/>
              </a:rPr>
              <a:t>37 366,30 тыс. руб.</a:t>
            </a:r>
          </a:p>
          <a:p>
            <a:pPr algn="just">
              <a:lnSpc>
                <a:spcPct val="115000"/>
              </a:lnSpc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400" b="1" dirty="0" smtClean="0">
                <a:ea typeface="Calibri" panose="020F0502020204030204" pitchFamily="34" charset="0"/>
                <a:cs typeface="Calibri" panose="020F0502020204030204" pitchFamily="34" charset="0"/>
              </a:rPr>
              <a:t>По </a:t>
            </a:r>
            <a:r>
              <a:rPr lang="ru-RU" sz="1400" b="1" dirty="0">
                <a:ea typeface="Calibri" panose="020F0502020204030204" pitchFamily="34" charset="0"/>
                <a:cs typeface="Calibri" panose="020F0502020204030204" pitchFamily="34" charset="0"/>
              </a:rPr>
              <a:t>МП «Охрана окружающей среды, утилизация и переработка отходов производства и потребления на территории Мирнинского района» </a:t>
            </a:r>
            <a:r>
              <a:rPr lang="ru-RU" sz="1400" b="1" dirty="0" smtClean="0">
                <a:ea typeface="Calibri" panose="020F0502020204030204" pitchFamily="34" charset="0"/>
                <a:cs typeface="Calibri" panose="020F0502020204030204" pitchFamily="34" charset="0"/>
              </a:rPr>
              <a:t>- 16 919,94 тыс. руб</a:t>
            </a:r>
            <a:r>
              <a:rPr lang="ru-RU" sz="1400" dirty="0" smtClean="0">
                <a:ea typeface="Calibri" panose="020F0502020204030204" pitchFamily="34" charset="0"/>
                <a:cs typeface="Calibri" panose="020F0502020204030204" pitchFamily="34" charset="0"/>
              </a:rPr>
              <a:t>. на </a:t>
            </a:r>
            <a:r>
              <a:rPr lang="ru-RU" sz="1400" dirty="0">
                <a:ea typeface="Calibri" panose="020F0502020204030204" pitchFamily="34" charset="0"/>
                <a:cs typeface="Calibri" panose="020F0502020204030204" pitchFamily="34" charset="0"/>
              </a:rPr>
              <a:t>разработку проектной и рабочей документации по объекту: «Межпоселенческий полигон ТКО и ПО Мирнинского района"  (в т.ч. сопровождение экспертизы с получением необходимых сведений</a:t>
            </a:r>
            <a:r>
              <a:rPr lang="ru-RU" sz="1400" dirty="0" smtClean="0">
                <a:ea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algn="just">
              <a:lnSpc>
                <a:spcPct val="115000"/>
              </a:lnSpc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400" b="1" dirty="0">
                <a:ea typeface="Calibri" panose="020F0502020204030204" pitchFamily="34" charset="0"/>
                <a:cs typeface="Calibri" panose="020F0502020204030204" pitchFamily="34" charset="0"/>
              </a:rPr>
              <a:t>МП "Развитие физической культуры и спорта в Мирнинском районе" на 2019 - 2023 </a:t>
            </a:r>
            <a:r>
              <a:rPr lang="ru-RU" sz="1400" b="1" dirty="0" smtClean="0">
                <a:ea typeface="Calibri" panose="020F0502020204030204" pitchFamily="34" charset="0"/>
                <a:cs typeface="Calibri" panose="020F0502020204030204" pitchFamily="34" charset="0"/>
              </a:rPr>
              <a:t>годы – 16 760,91 тыс. руб</a:t>
            </a:r>
            <a:r>
              <a:rPr lang="ru-RU" sz="1400" dirty="0" smtClean="0">
                <a:ea typeface="Calibri" panose="020F0502020204030204" pitchFamily="34" charset="0"/>
                <a:cs typeface="Calibri" panose="020F0502020204030204" pitchFamily="34" charset="0"/>
              </a:rPr>
              <a:t>. на строительство </a:t>
            </a:r>
            <a:r>
              <a:rPr lang="ru-RU" sz="1400" dirty="0">
                <a:ea typeface="Calibri" panose="020F0502020204030204" pitchFamily="34" charset="0"/>
                <a:cs typeface="Calibri" panose="020F0502020204030204" pitchFamily="34" charset="0"/>
              </a:rPr>
              <a:t>спортивного стадиона МАОУ «СОШ № 19 им. Л.А. Попугаевой» в г. Удачный, Мирнинского района, Республика Саха (Якутия), в т.ч. осуществление авторского и строительного контроля, корректировка ПСД, изыскания, государственная экспертиза и проверка достоверности определения сметной </a:t>
            </a:r>
            <a:r>
              <a:rPr lang="ru-RU" sz="1400" dirty="0" smtClean="0">
                <a:ea typeface="Calibri" panose="020F0502020204030204" pitchFamily="34" charset="0"/>
                <a:cs typeface="Calibri" panose="020F0502020204030204" pitchFamily="34" charset="0"/>
              </a:rPr>
              <a:t>стоимости.</a:t>
            </a:r>
          </a:p>
        </p:txBody>
      </p:sp>
      <p:graphicFrame>
        <p:nvGraphicFramePr>
          <p:cNvPr id="4" name="Объект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24697444"/>
              </p:ext>
            </p:extLst>
          </p:nvPr>
        </p:nvGraphicFramePr>
        <p:xfrm>
          <a:off x="517344" y="1091303"/>
          <a:ext cx="8257201" cy="958022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405205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7812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2702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09382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Источники финансирования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Отчет за 2022 г.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Уточненный план на 2023 г.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7408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Инвестиционная программа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224 057,92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355 059,72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0287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План капитальных и текущих</a:t>
                      </a:r>
                      <a:r>
                        <a:rPr lang="ru-RU" sz="1200" baseline="0" dirty="0" smtClean="0"/>
                        <a:t> ремонтов 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153 831,87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355 059,72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54289" y="751788"/>
            <a:ext cx="78877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70C0"/>
                </a:solidFill>
              </a:rPr>
              <a:t>ФИНАНСОВОЕ ОБЕСПЕЧЕНИЕ:                                                                                                                                           тыс. руб. </a:t>
            </a:r>
            <a:endParaRPr lang="ru-RU" sz="1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674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58411</TotalTime>
  <Words>7881</Words>
  <Application>Microsoft Office PowerPoint</Application>
  <PresentationFormat>Экран (4:3)</PresentationFormat>
  <Paragraphs>1146</Paragraphs>
  <Slides>101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101</vt:i4>
      </vt:variant>
    </vt:vector>
  </HeadingPairs>
  <TitlesOfParts>
    <vt:vector size="113" baseType="lpstr">
      <vt:lpstr>Arial Unicode MS</vt:lpstr>
      <vt:lpstr>Arial</vt:lpstr>
      <vt:lpstr>Arimo</vt:lpstr>
      <vt:lpstr>Calibri</vt:lpstr>
      <vt:lpstr>Calibri Light</vt:lpstr>
      <vt:lpstr>Courier New</vt:lpstr>
      <vt:lpstr>HK Grotesk Bold</vt:lpstr>
      <vt:lpstr>Palatino Linotype</vt:lpstr>
      <vt:lpstr>Tahoma</vt:lpstr>
      <vt:lpstr>Times New Roman</vt:lpstr>
      <vt:lpstr>Wingdings</vt:lpstr>
      <vt:lpstr>Тема Office</vt:lpstr>
      <vt:lpstr>Презентация PowerPoint</vt:lpstr>
      <vt:lpstr>Муниципальное образование «Мирнинский район» Республики Саха (Якутия)</vt:lpstr>
      <vt:lpstr>Демографические показатели</vt:lpstr>
      <vt:lpstr>Деятельность крупных и средних предприятий</vt:lpstr>
      <vt:lpstr>Рынок труда и уровень жизни</vt:lpstr>
      <vt:lpstr>Презентация PowerPoint</vt:lpstr>
      <vt:lpstr>ОСНОВНЫЕ ХАРАКТЕРИСТИКИ БЮДЖЕТА МО «МИРНИНСКИЙ РАЙОН»</vt:lpstr>
      <vt:lpstr>структура доходов бюджета МО «мирнинский район» в 2023 году</vt:lpstr>
      <vt:lpstr>ДИНАМИКА НАЛОГОВЫХ ДОХОДОВ (тыс.руб.)</vt:lpstr>
      <vt:lpstr>ДИНАМИКА НЕНАЛОГОВЫХ ДОХОДОВ (тыс.руб.)</vt:lpstr>
      <vt:lpstr>СТРУКТУРА РАСХОДОВ БЮДЖЕТА МО «МИРНИНСКИЙ РАЙОН» ПО РАЗДЕЛАМ РАСХОДОВ В 2022 ГОДУ</vt:lpstr>
      <vt:lpstr>СТРУКТУРА РАСХОДОВ БЮДЖЕТА МО «МИРНИНСКИЙ РАЙОН» ПО РАЗДЕЛАМ РАСХОДОВ В 2023 ГОДУ</vt:lpstr>
      <vt:lpstr>Презентация PowerPoint</vt:lpstr>
      <vt:lpstr> МУНИЦИПАЛЬНАЯ ПРОГРАММА «ДОСТУПНОСТЬ ДОШКОЛЬНОГО ОБРАЗОВАНИЯ» НА 2019- 2023 ГОДЫ  </vt:lpstr>
      <vt:lpstr>МУНИЦИПАЛЬНАЯ ПРОГРАММА «ДОСТУПНОСТЬ ДОШКОЛЬНОГО ОБРАЗОВАНИЯ» НА 2019-2023 ГОДЫ</vt:lpstr>
      <vt:lpstr> МУНИЦИПАЛЬНАЯ ПРОГРАММА «РАЗВИТИЕ СИСТЕМЫ ОБЩЕГО ОБРАЗОВАНИЯ» НА 2019-2023 ГОДЫ </vt:lpstr>
      <vt:lpstr>МУНИЦИПАЛЬНАЯ ПРОГРАММА «РАЗВИТИЕ СИСТЕМЫ ОБЩЕГО ОБРАЗОВАНИЯ НА 2019-2023 ГОДЫ»</vt:lpstr>
      <vt:lpstr>МУНИЦИПАЛЬНАЯ ПРОГРАММА «РАЗВИТИЕ СИСТЕМЫ ОБЩЕГО ОБРАЗОВАНИЯ НА 2019-2023 ГОДЫ»</vt:lpstr>
      <vt:lpstr>МУНИЦИПАЛЬНАЯ ПРОГРАММА «РАЗВИТИЕ СИСТЕМЫ ОБЩЕГО ОБРАЗОВАНИЯ НА 2019-2023 ГОДЫ»</vt:lpstr>
      <vt:lpstr>Презентация PowerPoint</vt:lpstr>
      <vt:lpstr>МУНИЦИПАЛЬНАЯ ПРОГРАММА «ДОСТУПНОЕ ДОПОЛНИТЕЛЬНОЕ ОБРАЗОВАНИЕ» НА 2019-2023 ГОДЫ</vt:lpstr>
      <vt:lpstr>МУНИЦИПАЛЬНАЯ ПРОГРАММА «ДОСТУПНОЕ ДОПОЛНИТЕЛЬНОЕ ОБРАЗОВАНИЕ» НА 2019-2023 ГОДЫ</vt:lpstr>
      <vt:lpstr>МУНИЦИПАЛЬНАЯ ПРОГРАММА «ДОСТУПНОЕ ДОПОЛНИТЕЛЬНОЕ ОБРАЗОВАНИЕ» НА 2019-2023 ГОДЫ</vt:lpstr>
      <vt:lpstr>Презентация PowerPoint</vt:lpstr>
      <vt:lpstr>МУНИЦИПАЛЬНАЯ ПРОГРАММА «ДОПОЛНИТЕЛЬНОЕ ОБРАЗОВАНИЕ В ДЕТСКИХ ШКОЛАХ ИСКУССТВ ПО ВИДАМ ИСКУССТВ НА 2019-2023 ГОДЫ»</vt:lpstr>
      <vt:lpstr> МУНИЦИПАЛЬНАЯ ПРОГРАММА «ПСИХОЛОГО-ПЕДАГОГИЧЕСКОЕ И МЕДИКО-СОЦИАЛЬНОЕ СОПРОВОЖДЕНИЕ ОБРАЗОВАТЕЛЬНОГО ПРОЦЕССА» НА 2019 - 2023 ГОДЫ </vt:lpstr>
      <vt:lpstr>МУНИЦИПАЛЬНАЯ ПРОГРАММА «ПСИХОЛОГО-ПЕДАГОГИЧЕСКОЕ И МЕДИКО-СОЦИАЛЬНОЕ СОПРОВОЖДЕНИЕ ОБРАЗОВАТЕЛЬНОГО ПРОЦЕССА» НА 2019 - 2023 ГОДЫ</vt:lpstr>
      <vt:lpstr>МУНИЦИПАЛЬНАЯ ПРОГРАММА «ВОСПИТАНИЕ ЗДОРОВОГО ПОКОЛЕНИЯ НА ОСНОВЕ ДУХОВНО-НРАВСТВЕННЫХ ЦЕННОСТЕЙ, ГРАЖДАНСКО-ПАТРИОТИЧЕСКИХ ОРИЕНТИРОВ» НА 2019-2023 ГОДЫ</vt:lpstr>
      <vt:lpstr>МУНИЦИПАЛЬНАЯ ПРОГРАММА «ВОСПИТАНИЕ ЗДОРОВОГО ПОКОЛЕНИЯ НА ОСНОВЕ ДУХОВНО-НРАВСТВЕННЫХ ЦЕННОСТЕЙ, ГРАЖДАНСКО-ПАТРИОТИЧЕСКИХ ОРИЕНТИРОВ» НА 2019-2023 ГОДЫ</vt:lpstr>
      <vt:lpstr>МУНИЦИПАЛЬНАЯ ПРОГРАММА «РАЗВИТИЕ КУЛЬТУРЫ И АРХИВНОГО ДЕЛА» НА 2019-2023 ГОДЫ</vt:lpstr>
      <vt:lpstr>МУНИЦИПАЛЬНАЯ ПРОГРАММА «РАЗВИТИЕ КУЛЬТУРЫ И АРХИВНОГО ДЕЛА НА 2019-2023 ГОДЫ»</vt:lpstr>
      <vt:lpstr>МУНИЦИПАЛЬНАЯ ПРОГРАММА «РАЗВИТИЕ КУЛЬТУРЫ И АРХИВНОГО ДЕЛА НА 2019-2023 ГОДЫ»</vt:lpstr>
      <vt:lpstr>Презентация PowerPoint</vt:lpstr>
      <vt:lpstr>МУНИЦИПАЛЬНАЯ ПРОГРАММА «РАЗВИТИЕ БИБЛИОТЕЧНОГО ДЕЛА» НА 2019-2023 ГОДЫ</vt:lpstr>
      <vt:lpstr>Презентация PowerPoint</vt:lpstr>
      <vt:lpstr>МУНИЦИПАЛЬНАЯ ПРОГРАММА «РАЗВИТИЕ И ГАРМОНИЗАЦИЯ МЕЖНАЦИОНАЛЬНЫХ И МЕЖКОНФЕССИОНАЛЬНЫХ ОТНОШЕНИЙ» НА 2019-2023 ГОДЫ</vt:lpstr>
      <vt:lpstr>МУНИЦИПАЛЬНАЯ ПРОГРАММА «РАЗВИТИЕ И ГАРМОНИЗАЦИЯ МЕЖНАЦИОНАЛЬНЫХ И МЕЖКОНФЕССИОНАЛЬНЫХ ОТНОШЕНИЙ» НА 2019-2023 ГОДЫ</vt:lpstr>
      <vt:lpstr>МУНИЦИПАЛЬНАЯ ПРОГРАММА «РАЗВИТИЕ И ГАРМОНИЗАЦИЯ МЕЖНАЦИОНАЛЬНЫХ И МЕЖКОНФЕССИОНАЛЬНЫХ ОТНОШЕНИЙ» НА 2019-2023 ГОДЫ</vt:lpstr>
      <vt:lpstr>МУНИЦИПАЛЬНАЯ ПРОГРАММА «РАЗВИТИЕ МУЗЕЙНОГО ДЕЛА» НА 2019-2023 ГОДЫ</vt:lpstr>
      <vt:lpstr>МУНИЦИПАЛЬНАЯ ПРОГРАММА «РАЗВИТИЕ МУЗЕЙНОГО ДЕЛА» НА 2019-2023 ГОДЫ</vt:lpstr>
      <vt:lpstr>Презентация PowerPoint</vt:lpstr>
      <vt:lpstr>МУНИЦИПАЛЬНАЯ ПРОГРАММА «ОСУЩЕСТВЛЕНИЕ ДОРОЖНОЙ ДЕЯТЕЛЬНОСТИ В ОТНОШЕНИИ АВТОМОБИЛЬНЫХ ДОРОГ МЕСТНОГО ЗНАЧЕНИЯ В ГРАНИЦАХ МО «МИРНИНСКИЙ РАЙОН НА 2019-2023 ГОДЫ»</vt:lpstr>
      <vt:lpstr>МУНИЦИПАЛЬНАЯ ПРОГРАММА «ОСУЩЕСТВЛЕНИЕ ДОРОЖНОЙ ДЕЯТЕЛЬНОСТИ В ОТНОШЕНИИ АВТОМОБИЛЬНЫХ ДОРОГ МЕСТНОГО ЗНАЧЕНИЯ В ГРАНИЦАХ МО «МИРНИНСКИЙ РАЙОН НА 2019-2023 ГОДЫ»</vt:lpstr>
      <vt:lpstr>МУНИЦИПАЛЬНАЯ ПРОГРАММА «ОСУЩЕСТВЛЕНИЕ ДОРОЖНОЙ ДЕЯТЕЛЬНОСТИ В ОТНОШЕНИИ АВТОМОБИЛЬНЫХ ДОРОГ МЕСТНОГО ЗНАЧЕНИЯ В ГРАНИЦАХ МО «МИРНИНСКИЙ РАЙОН НА 2019-2023 ГОДЫ»</vt:lpstr>
      <vt:lpstr> МУНИЦИПАЛЬНАЯ ПРОГРАММА «СОЗДАНИЕ УСЛОВИЙ ДЛЯ ПРЕДОСТАВЛЕНИЯ ТРАНСПОРТНЫХ УСЛУГ НАСЕЛЕНИЮ И ОРГАНИЗАЦИЯ ТРАНСПОРТНОГО ОБСЛУЖИВАНИЯ МЕЖДУ ПОСЕЛЕНИЯМИ В ГРАНИЦАХ МО «МИРНИНСКИЙ РАЙОН» РС (Я)» НА 2018-2022 ГОДЫ </vt:lpstr>
      <vt:lpstr> МУНИЦИПАЛЬНАЯ ПРОГРАММА «СОЗДАНИЕ УСЛОВИЙ ДЛЯ ПРЕДОСТАВЛЕНИЯ ТРАНСПОРТНЫХ УСЛУГ НАСЕЛЕНИЮ И ОРГАНИЗАЦИЯ ТРАНСПОРТНОГО ОБСЛУЖИВАНИЯ МЕЖДУ ПОСЕЛЕНИЯМИ В ГРАНИЦАХ МО «МИРНИНСКИЙ РАЙОН» РС (Я)» НА 2018-2022 ГОДЫ </vt:lpstr>
      <vt:lpstr> МУНИЦИПАЛЬНАЯ ПРОГРАММА «ОХРАНА ОКРУЖАЮЩЕЙ СРЕДЫ, УТИЛИЗАЦИЯ И ПЕРЕРАБОТКА ОТХОДОВ ПРОИЗВОДСТВА И ПОТРЕБЛЕНИЯ НА ТЕРРИТОРИИ  МО «МИРНИНСКИЙ РАЙОН» РС (Я)» НА 2019-2023 ГОДЫ </vt:lpstr>
      <vt:lpstr>МУНИЦИПАЛЬНАЯ ПРОГРАММА «ОХРАНА ОКРУЖАЮЩЕЙ СРЕДЫ, УТИЛИЗАЦИЯ И ПЕРЕРАБОТКА ОТХОДОВ ПРОИЗВОДСТВА И ПОТРЕБЛЕНИЯ НА ТЕРРИТОРИИ  МО «МИРНИНСКИЙ РАЙОН» РС (Я)» НА 2019-2023 ГОДЫ</vt:lpstr>
      <vt:lpstr>  МУНИЦИПАЛЬНАЯ ПРОГРАММА«ПРЕДУПРЕЖДЕНИЕ И ЛИКВИДАЦИЯ ПОСЛЕДСТВИЙ ЧРЕЗВЫЧАЙНЫХ СИТУАЦИЙ НА ТЕРРИТОРИИ МУНИЦИПАЛЬНОГО РАЙОНА» НА 2019-2023 ГОДЫ   </vt:lpstr>
      <vt:lpstr>МУНИЦИПАЛЬНАЯ ПРОГРАММА«ПРЕДУПРЕЖДЕНИЕ И ЛИКВИДАЦИЯ ПОСЛЕДСТВИЙ ЧРЕЗВЫЧАЙНЫХ СИТУАЦИЙ НА ТЕРРИТОРИИ МУНИЦИПАЛЬНОГО РАЙОНА» НА 2019-2023 ГОДЫ</vt:lpstr>
      <vt:lpstr> МУНИЦИПАЛЬНАЯ ПРОГРАММА «СОЗДАНИЕ ЭКОНОМИЧЕСКОЙ СРЕДЫ РАЗВИТИЯ ПРОИЗВОДСТВЕННОГО ПОТЕНЦИАЛА, ПРЕДПРИНИМАТЕЛЬСТВА, ЗАНЯТОСТИ И ТУРИЗМА В МИРНИНСКОМ РАЙОНЕ РС (Я)» НА 2018-2022 ГОДЫ </vt:lpstr>
      <vt:lpstr>МУНИЦИПАЛЬНАЯ ПРОГРАММА «СОЗДАНИЕ ЭКОНОМИЧЕСКОЙ СРЕДЫ РАЗВИТИЯ ПРОИЗВОДСТВЕННОГО ПОТЕНЦИАЛА, ПРЕДПРИНИМАТЕЛЬСТВА, ЗАНЯТОСТИ И ТУРИЗМА В МИРНИНСКОМ РАЙОНЕ РС (Я)» НА 2018-2022 ГОДЫ</vt:lpstr>
      <vt:lpstr>   МУНИЦИПАЛЬНАЯ ПРОГРАММА «СОЗДАНИЕ УСЛОВИЙ ДЛЯ РАЗВИТИЯ И ПОДДЕРЖКИ СЕЛЬСКОХОЗЯЙСТВЕННОГО ПРОИЗВОДСТВА В ПОСЕЛЕНИЯХ, РАСШИРЕНИЕ РЫНКА СЕЛЬСКОХОЗЯЙСТВЕННОЙ ПРОДУКЦИИ, СЫРЬЯ И ПРОДОВОЛЬСТВИЯ В МИРНИНСКОМ РАЙОНЕ» НА 2019-2023 ГОДЫ   </vt:lpstr>
      <vt:lpstr> МУНИЦИПАЛЬНАЯ ПРОГРАММА «СОЗДАНИЕ УСЛОВИЙ ДЛЯ РАЗВИТИЯ И ПОДДЕРЖКИ СЕЛЬСКОХОЗЯЙСТВЕННОГО ПРОИЗВОДСТВА В ПОСЕЛЕНИЯХ, РАСШИРЕНИЕ РЫНКА СЕЛЬСКОХОЗЯЙСТВЕННОЙ ПРОДУКЦИИ, СЫРЬЯ И ПРОДОВОЛЬСТВИЯ В МИРНИНСКОМ РАЙОНЕ» НА 2019-2023 ГОДЫ </vt:lpstr>
      <vt:lpstr> МУНИЦИПАЛЬНАЯ ПРОГРАММА «СОЗДАНИЕ УСЛОВИЙ ДЛЯ РАЗВИТИЯ И ПОДДЕРЖКИ СЕЛЬСКОХОЗЯЙСТВЕННОГО ПРОИЗВОДСТВА В ПОСЕЛЕНИЯХ, РАСШИРЕНИЕ РЫНКА СЕЛЬСКОХОЗЯЙСТВЕННОЙ ПРОДУКЦИИ, СЫРЬЯ И ПРОДОВОЛЬСТВИЯ В МИРНИНСКОМ РАЙОНЕ» НА 2019-2023 ГОДЫ </vt:lpstr>
      <vt:lpstr> МУНИЦИПАЛЬНАЯ ПРОГРАММА «СОЗДАНИЕ УСЛОВИЙ ДЛЯ РАЗВИТИЯ И ПОДДЕРЖКИ СЕЛЬСКОХОЗЯЙСТВЕННОГО ПРОИЗВОДСТВА В ПОСЕЛЕНИЯХ, РАСШИРЕНИЕ РЫНКА СЕЛЬСКОХОЗЯЙСТВЕННОЙ ПРОДУКЦИИ, СЫРЬЯ И ПРОДОВОЛЬСТВИЯ В МИРНИНСКОМ РАЙОНЕ» НА 2019-2023 ГОДЫ </vt:lpstr>
      <vt:lpstr> МУНИЦИПАЛЬНАЯ ПРОГРАММА «СОЗДАНИЕ УСЛОВИЙ ДЛЯ РАЗВИТИЯ СРЕДСТВ МАССОВОЙ ИНФОРМАЦИИИ ФОРМИРОВАНИЯ ПОЛОЖИТЕЛЬНОГО ИМИДЖА МО «МИРНИНСКИЙ РАЙОН» НА 2019-2023 ГОДЫ </vt:lpstr>
      <vt:lpstr> МУНИЦИПАЛЬНАЯ ПРОГРАММА «СОЗДАНИЕ УСЛОВИЙ ДЛЯ РАЗВИТИЯ СРЕДСТВ МАССОВОЙ ИНФОРМАЦИИИ ФОРМИРОВАНИЯ ПОЛОЖИТЕЛЬНОГО ИМИДЖА МО «МИРНИНСКИЙ РАЙОН» НА 2019-2023 ГОДЫ </vt:lpstr>
      <vt:lpstr> МУНИЦИПАЛЬНАЯ ПРОГРАММА «УПРАВЛЕНИЕ МУНИЦИПАЛЬНОЙ СОБСТВЕННОСТЬЮ» НА 2019-2023 ГОДЫ» </vt:lpstr>
      <vt:lpstr>Презентация PowerPoint</vt:lpstr>
      <vt:lpstr> МУНИЦИПАЛЬНАЯ ПРОГРАММА «РАЗВИТИЕ ФИЗИЧЕСКОЙ КУЛЬТУРЫ И СПОРТА В МИРНИНСКОМ РАЙОНЕ» НА 2019-2023 ГОДЫ </vt:lpstr>
      <vt:lpstr>Презентация PowerPoint</vt:lpstr>
      <vt:lpstr> МУНИЦИПАЛЬНАЯ ПРОГРАММА «СОЦИАЛЬНАЯ ПОДДЕРЖКА НАСЕЛЕНИЯ» НА 2019-2023 ГОДЫ  </vt:lpstr>
      <vt:lpstr>Презентация PowerPoint</vt:lpstr>
      <vt:lpstr>МУНИЦИПАЛЬНАЯ ПРОГРАММА «ПОДДЕРЖКА ОБЩЕСТВЕННЫХ И ГРАЖДАНСКИХ ИНИЦИАТИВ НА 2019-2023 ГОДЫ»</vt:lpstr>
      <vt:lpstr>Презентация PowerPoint</vt:lpstr>
      <vt:lpstr> МУНИЦИПАЛЬНАЯ ПРОГРАММА «МИРНИНСКИЙ РАЙОН ДОБРОЖЕЛАТЕЛЬНЫЙ К ДЕТЯМ» НА 2019-2023 ГОДЫ </vt:lpstr>
      <vt:lpstr>Презентация PowerPoint</vt:lpstr>
      <vt:lpstr> МУНИЦИПАЛЬНАЯ ПРОГРАММА «СОЦИАЛЬНЫЕ МЕРЫ РЕАБИЛИТАЦИИ ДЕТЕЙ-СИРОТ И ДЕТЕЙ, ОСТАВШИХСЯ БЕЗ ПОПЕЧЕНИЯ РОДИТЕЛЕЙ, В МИРНИНСКОМ РАЙОНЕ» НА 2019-2023 ГОДЫ </vt:lpstr>
      <vt:lpstr>Презентация PowerPoint</vt:lpstr>
      <vt:lpstr> МУНИЦИПАЛЬНАЯ ПРОГРАММА «СОЦИАЛЬНЫЕ МЕРЫ РЕАБИЛИТАЦИИ ДЕТЕЙ-СИРОТ И ДЕТЕЙ, ОСТАВШИХСЯ БЕЗ ПОПЕЧЕНИЯ РОДИТЕЛЕЙ, В МИРНИНСКОМ РАЙОНЕ» НА 2019-2023 ГОДЫ </vt:lpstr>
      <vt:lpstr> МУНИЦИПАЛЬНАЯ ПРОГРАММА «МОЛОДЕЖЬ МИРНИНСКОГО РАЙОНА» НА 2019-2023 ГОДЫ </vt:lpstr>
      <vt:lpstr>Презентация PowerPoint</vt:lpstr>
      <vt:lpstr> МУНИЦИПАЛЬНАЯ ПРОГРАММА «МОЛОДЕЖЬ МИРНИНСКОГО РАЙОНА»  НА 2019-2023 ГОДЫ </vt:lpstr>
      <vt:lpstr>МУНИЦИПАЛЬНАЯ ПРОГРАММА «СОЗДАНИЕ УСЛОВИЙ ДЛЯ ОКАЗАНИЯ МЕДИЦИНСКОЙ ПОМОЩИ НАСЕЛЕНИЮ И ОХРАНЫ ЗДОРОВЬЯ ГРАЖДАН»НА 2019-2023 ГОДЫ</vt:lpstr>
      <vt:lpstr>Презентация PowerPoint</vt:lpstr>
      <vt:lpstr>                МУНИЦИПАЛЬНАЯ ПРОГРАММА «СОЗДАНИЕ УСЛОВИЙ ДЛЯ ОКАЗАНИЯ МЕДИЦИНСКОЙ ПОМОЩИ НАСЕЛЕНИЮ И ОХРАНЫ ЗДОРОВЬЯ ГРАЖДАН» НА 2019-2023 ГОДЫ             В 2022 году по программе «Земский доктор» в Мирнинский район прибыло шесть врачей. Единовременные выплаты участникам программы «Земский доктор» реализованы совместно с АК «АЛРОСА» (ПАО) на основании соглашения о целевом финансировании.        Лекарственными сертификатами обеспечены 104 малоимущих гражданина, сертификатами на приобретение медицинских изделий 24 многодетные матери, имеющие 5 и более детей.       Для Мирнинской ЦРБ приобретено и введено в эксплуатацию оборудование для программы когнитивной реабилитации и индивидуальной вторичной профилактики, оборудование для комнаты психологической разгрузки, оборудование для лечебной гимнастики, физиотерапевтическое оборудование.      Приобретена утилизационная установка для обособленного подразделения Айхальской ГБ в г. Удачный. За счет средств ООО «Тасюряхнефтегаздобыча» приобретено медицинское оборудование для Мирнинской ЦРБ и ФАП с. Таас-Юрях.                                                                                                                                                                    тыс. руб.   </vt:lpstr>
      <vt:lpstr> МУНИЦИПАЛЬНАЯ ПРОГРАММА «СОЗДАНИЕ УСЛОВИЙ ДЛЯ ОКАЗАНИЯ МЕДИЦИНСКОЙ ПОМОЩИ НАСЕЛЕНИЮ И ОХРАНЫ ЗДОРОВЬЯ ГРАЖДАН» НА 2019-2023 ГОДЫ </vt:lpstr>
      <vt:lpstr> МУНИЦИПАЛЬНАЯ ПРОГРАММА «ПРОФИЛАКТИКА БЕЗНАДЗОРНОСТИ И ПРАВОНАРУШЕНИЙ СРЕДИ НЕСОВЕРШЕННОЛЕТНИХ» НА 2019-2023 ГОДЫ </vt:lpstr>
      <vt:lpstr>Презентация PowerPoint</vt:lpstr>
      <vt:lpstr> МУНИЦИПАЛЬНАЯ ПРОГРАММА «ОБЕСПЕЧЕНИЕ ОБЩЕСТВЕННОЙ БЕЗОПАСНОСТИ, УЧАСТИЕ В ПРОФИЛАКТИКЕ ТЕРРОРИЗМА И ЭКСТРЕМИЗМА НА ТЕРРИТОРИИ МИРНИНСКОГО РАЙОНА» НА 2019-2023 ГОДЫ </vt:lpstr>
      <vt:lpstr> МУНИЦИПАЛЬНАЯ ПРОГРАММА «ОБЕСПЕЧЕНИЕ ОБЩЕСТВЕННОЙ БЕЗОПАСНОСТИ, УЧАСТИЕ В ПРОФИЛАКТИКЕ ТЕРРОРИЗМА И ЭКСТРЕМИЗМА НА ТЕРРИТОРИИ МИРНИНСКОГО РАЙОНА» НА 2019-2023 ГОДЫ </vt:lpstr>
      <vt:lpstr> МУНИЦИПАЛЬНАЯ ПРОГРАММА «ОБЕСПЕЧЕНИЕ ЖИЛЬЕМ МОЛОДЫХ СЕМЕЙ» НА 2019-2023 ГОДЫ </vt:lpstr>
      <vt:lpstr> МУНИЦИПАЛЬНАЯ ПРОГРАММА «ОБЕСПЕЧЕНИЕ ЖИЛЬЕМ МОЛОДЫХ СЕМЕЙ» НА 2019-2023 ГОДЫ </vt:lpstr>
      <vt:lpstr> МУНИЦИПАЛЬНАЯ ПРОГРАММА «ОБЕСПЕЧЕНИЕ ЖИЛЬЕМ МОЛОДЫХ СЕМЕЙ» НА 2019-2023 ГОДЫ </vt:lpstr>
      <vt:lpstr> МУНИЦИПАЛЬНАЯ ПРОГРАММА «ОБЕСПЕЧЕНИЕ ЖИЛЬЕМ РАБОТНИКОВ БЮДЖЕТНОЙ СФЕРЫ» НА 2019-2023 ГОДЫ </vt:lpstr>
      <vt:lpstr>МУНИЦИПАЛЬНАЯ ПРОГРАММА «ОБЕСПЕЧЕНИЕ ЖИЛЬЕМ РАБОТНИКОВ БЮДЖЕТНОЙ СФЕРЫ» НА 2019-2023 ГОДЫ</vt:lpstr>
      <vt:lpstr>МУНИЦИПАЛЬНАЯ ПРОГРАММА «ОБЕСПЕЧЕНИЕ ЖИЛЬЕМ РАБОТНИКОВ БЮДЖЕТНОЙ СФЕРЫ» НА 2019-2023 ГОДЫ</vt:lpstr>
      <vt:lpstr> МУНИЦИПАЛЬНАЯ ПРОГРАММА «ГРАДОСТРОИТЕЛЬНОЕ ПЛАНИРОВАНИЕ И РАЗВИТИЕ ТЕРРИТОРИЙ МИРНИНСКОГО РАЙОНА» НА 2019-2023 ГОДЫ </vt:lpstr>
      <vt:lpstr>МУНИЦИПАЛЬНАЯ ПРОГРАММА «ГРАДОСТРОИТЕЛЬНОЕ ПЛАНИРОВАНИЕ И РАЗВИТИЕ ТЕРРИТОРИЙ МИРНИНСКОГО РАЙОНА» НА 2019-2023 ГОДЫ</vt:lpstr>
      <vt:lpstr> МУНИЦИПАЛЬНАЯ ПРОГРАММА «ИНДИВИДУАЛЬНОЕ ЖИЛИЩНОЕ СТРОИТЕЛЬСТВО В МИРНИНСКОМ РАЙОНЕ» НА 2019-2023 ГОДЫ </vt:lpstr>
      <vt:lpstr>МУНИЦИПАЛЬНАЯ ПРОГРАММА «ИНДИВИДУАЛЬНОЕ ЖИЛИЩНОЕ СТРОИТЕЛЬСТВО В МИРНИНСКОМ РАЙОНЕ» НА 2019-2023 ГОДЫ</vt:lpstr>
      <vt:lpstr>МУНИЦИПАЛЬНАЯ ПРОГРАММА «ПРОГРАММА ПО УВЕЛИЧЕНИЮ ДОХОДНОЙ ЧАСТИ БЮДЖЕТА МО «МИРНИНСКИЙ РАЙОН» И ПОВЫШЕНИЮ ЭФФЕКТИВНОСТИ БЮДЖЕТНЫХ РАСХОДОВ» НА 2019-2023 ГОДЫ</vt:lpstr>
      <vt:lpstr>Презентация PowerPoint</vt:lpstr>
      <vt:lpstr> МУНИЦИПАЛЬНАЯ ПРОГРАММА «КОМПЛЕКСНОЕ РАЗВИТИЕ СИСТЕМ КОММУНАЛЬНОЙ ИНФРАСТРУКТУРЫ И КОМФОРТНОГО ПРОСТРАНСТВА ДЛЯ ЖИЗНЕДЕЯТЕЛЬНОСТИ ГРАЖДАН НА ТЕРРИТОРИИ МИРНСНКОГО РАЙОНА РС (Я)» НА 2019-2023 ГОДЫ </vt:lpstr>
      <vt:lpstr>Презентация PowerPoint</vt:lpstr>
      <vt:lpstr> МУНИЦИПАЛЬНАЯ ПРОГРАММА «ПЕРЕСЕЛЕНИЕ ГРАЖДАН ИЗ АВАРИЙНОГО ЖИЛИЩНОГО ФОНДА НА ТЕРРИТОРИИ МИРНИНСКОГО РАЙОНА НА 2019-2025 ГОДЫ» </vt:lpstr>
      <vt:lpstr>Презентация PowerPoint</vt:lpstr>
      <vt:lpstr> ИНВЕСТИЦИОННАЯ ПРОГРАММА МО «МИРНИНСКИЙ РАЙОН» РС (Я) </vt:lpstr>
      <vt:lpstr> ПЛАН КАПИТАЛЬНЫХ И ТЕКУЩИХ РЕМОНТОВ МО «МИРНИНСКИЙ РАЙОН» РС(Я) 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Павел</dc:creator>
  <cp:lastModifiedBy>Мельник Юлия Александровна</cp:lastModifiedBy>
  <cp:revision>1391</cp:revision>
  <cp:lastPrinted>2023-06-28T23:58:57Z</cp:lastPrinted>
  <dcterms:created xsi:type="dcterms:W3CDTF">2014-11-21T11:00:06Z</dcterms:created>
  <dcterms:modified xsi:type="dcterms:W3CDTF">2023-08-07T07:42:14Z</dcterms:modified>
</cp:coreProperties>
</file>