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217271-9214-4CFF-A5E3-F0F120E701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80604020202020204" pitchFamily="34" charset="0"/>
              </a:r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18AC4A-11F9-4F25-93FB-81E26B4F278F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80604020202020204" pitchFamily="34" charset="0"/>
              </a:r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83E4B6-26FA-427D-9F57-CB43A27F3E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80604020202020204" pitchFamily="34" charset="0"/>
              </a:r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1D35AD-6490-4710-80EE-01E801949AA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80604020202020204" pitchFamily="34" charset="0"/>
              </a:r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5F82FB-3C8B-427C-BBBE-52FB5BC8456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80604020202020204" pitchFamily="34" charset="0"/>
              </a:r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B602BB-22B4-47A2-9142-D9F7A358943F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80604020202020204" pitchFamily="34" charset="0"/>
              </a:r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974CD2-FD28-4785-9DAB-0749EAD0664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80604020202020204" pitchFamily="34" charset="0"/>
              </a:r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8CBC5A-0BF5-4736-8954-CDBEEE7EB7D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80604020202020204" pitchFamily="34" charset="0"/>
              </a:r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3C41F3-8AAE-4311-A262-E11D1B78D635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80604020202020204" pitchFamily="34" charset="0"/>
              </a:r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69A545-42EE-472E-9B4E-E128069D615C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80604020202020204" pitchFamily="34" charset="0"/>
              </a:r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EE1A81-5181-4283-B6AE-A6916B6F92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80604020202020204" pitchFamily="34" charset="0"/>
              </a:r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AB1DBD-9516-4B48-BA57-DBDD4A79B65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80604020202020204" pitchFamily="34" charset="0"/>
              </a:r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Arial" panose="0208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3540" y="186264"/>
            <a:ext cx="7896314" cy="1104151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1800" b="1" dirty="0"/>
              <a:t>СХЕМА</a:t>
            </a:r>
            <a:br>
              <a:rPr lang="ru-RU" sz="1800" b="1" dirty="0"/>
            </a:br>
            <a:r>
              <a:rPr lang="ru-RU" sz="1800" b="1" dirty="0"/>
              <a:t>предоставления социальных выплат молодым семьям в соответствии с условиями мероприятия «Обеспечение жильем молодых семей»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91106" y="1379780"/>
            <a:ext cx="1799699" cy="11441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Trebuchet MS"/>
                <a:ea typeface="+mn-ea"/>
                <a:cs typeface="+mn-cs"/>
              </a:rPr>
              <a:t>Орган местного самоуправления (ОМСУ)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996497" y="1351405"/>
            <a:ext cx="1877889" cy="982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400" b="1" dirty="0">
                <a:solidFill>
                  <a:schemeClr val="tx1"/>
                </a:solidFill>
                <a:latin typeface="Trebuchet MS"/>
              </a:rPr>
              <a:t>Участник мероприятия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Trebuchet MS"/>
                <a:ea typeface="+mn-ea"/>
                <a:cs typeface="+mn-cs"/>
              </a:rPr>
              <a:t>–молодая семья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321963" y="3167975"/>
            <a:ext cx="3278504" cy="12282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400" b="1" dirty="0">
                <a:solidFill>
                  <a:prstClr val="black"/>
                </a:solidFill>
                <a:latin typeface="Trebuchet MS (Основной текст)"/>
              </a:rPr>
              <a:t>Министерство строительства Республики Саха (Якутия) (Минстрой РС(Я))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28042" y="2188609"/>
            <a:ext cx="2705074" cy="119964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</a:rPr>
              <a:t>  </a:t>
            </a:r>
          </a:p>
          <a:p>
            <a:pPr algn="just"/>
            <a:r>
              <a:rPr kumimoji="0" lang="ru-RU" sz="10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</a:rPr>
              <a:t>2.ОМСУ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</a:rPr>
              <a:t>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 (Основной текст)"/>
              </a:rPr>
              <a:t>в течение 10 дней со дня поступления документов принимает решение </a:t>
            </a:r>
            <a:r>
              <a:rPr lang="ru-RU" sz="1000" dirty="0">
                <a:latin typeface="Trebuchet MS (Основной текст)"/>
              </a:rPr>
              <a:t>о признании либо об отказе в признании молодой семьи участницей мероприятия, в течение 5 дней направляет уведомление молодой семье о принятом решении.</a:t>
            </a:r>
            <a:br>
              <a:rPr lang="ru-RU" sz="1000" dirty="0"/>
            </a:br>
            <a:endParaRPr lang="ru-RU" sz="1000" b="0" dirty="0">
              <a:effectLst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3254" y="1346760"/>
            <a:ext cx="2317958" cy="74524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0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1. Молодая семья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предоставляет в ОМСУ по месту жительства пакет документов для участия в мероприятии.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6716302" y="2513763"/>
            <a:ext cx="8313" cy="642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Скругленный прямоугольник 25"/>
          <p:cNvSpPr/>
          <p:nvPr/>
        </p:nvSpPr>
        <p:spPr>
          <a:xfrm>
            <a:off x="5911166" y="5150105"/>
            <a:ext cx="3391996" cy="141985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400" b="1" dirty="0">
                <a:solidFill>
                  <a:schemeClr val="tx1"/>
                </a:solidFill>
                <a:latin typeface="Trebuchet MS (Основной текст)"/>
              </a:rPr>
              <a:t>Министерство строительства и жилищно-коммунального хозяйства Российской Федерации (Минстрой РФ)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Trebuchet MS (Основной текст)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43254" y="4846301"/>
            <a:ext cx="2472484" cy="19267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  <a:p>
            <a:pPr algn="ctr">
              <a:defRPr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algn="just">
              <a:defRPr/>
            </a:pPr>
            <a:r>
              <a:rPr kumimoji="0" lang="ru-RU" sz="10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</a:rPr>
              <a:t>4. Минстрой РС (Я) </a:t>
            </a:r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формирует и утверждает сводный список молодых семей - участников мероприятия, изъявивших желание получить социальную выплату в планируемом году, на основании списков, представленных ОМСУ и до 1 июля соответствующего финансового года направляет заявку на участие в федеральном проекте в Минстрой России.</a:t>
            </a:r>
            <a:endParaRPr lang="ru-RU" sz="1000" dirty="0">
              <a:latin typeface="Trebuchet MS" panose="020B0603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28042" y="3498310"/>
            <a:ext cx="2852541" cy="123793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just">
              <a:defRPr/>
            </a:pPr>
            <a:r>
              <a:rPr kumimoji="0" lang="ru-RU" sz="10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</a:rPr>
              <a:t>3. ОМСУ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</a:rPr>
              <a:t>формирует список </a:t>
            </a:r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молодых семей - участников мероприятия, изъявивших желание получить социальную выплату в планируемом году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</a:rPr>
              <a:t>и </a:t>
            </a:r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до 1 июня года, предшествующего планируемому, 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</a:rPr>
              <a:t>направляет в Минстрой РС(Я). 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4879062" y="1639926"/>
            <a:ext cx="1212044" cy="4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7212050" y="4407557"/>
            <a:ext cx="8312" cy="730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 flipV="1">
            <a:off x="6716303" y="4396188"/>
            <a:ext cx="8312" cy="753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Скругленный прямоугольник 54"/>
          <p:cNvSpPr/>
          <p:nvPr/>
        </p:nvSpPr>
        <p:spPr>
          <a:xfrm>
            <a:off x="3384825" y="3833320"/>
            <a:ext cx="1615156" cy="5525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Trebuchet MS (Основной текст)"/>
                <a:ea typeface="+mn-ea"/>
                <a:cs typeface="+mn-cs"/>
              </a:rPr>
              <a:t>Кредитная организация</a:t>
            </a: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9375292" y="4430620"/>
            <a:ext cx="2552027" cy="6238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000" dirty="0">
                <a:solidFill>
                  <a:schemeClr val="tx1"/>
                </a:solidFill>
                <a:latin typeface="Trebuchet MS"/>
              </a:rPr>
              <a:t>9</a:t>
            </a:r>
            <a:r>
              <a:rPr kumimoji="0" lang="ru-RU" sz="10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</a:rPr>
              <a:t>. </a:t>
            </a:r>
            <a:r>
              <a:rPr lang="ru-RU" sz="1000" dirty="0">
                <a:solidFill>
                  <a:schemeClr val="tx1"/>
                </a:solidFill>
                <a:latin typeface="Trebuchet MS"/>
              </a:rPr>
              <a:t>Молодая семья</a:t>
            </a:r>
            <a:r>
              <a:rPr kumimoji="0" lang="ru-RU" sz="10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</a:rPr>
              <a:t> открывает в кредитной  организации специальный счет</a:t>
            </a:r>
            <a:r>
              <a:rPr lang="ru-RU" sz="1000" dirty="0">
                <a:solidFill>
                  <a:schemeClr val="tx1"/>
                </a:solidFill>
                <a:latin typeface="Trebuchet MS"/>
              </a:rPr>
              <a:t>,</a:t>
            </a:r>
            <a:r>
              <a:rPr kumimoji="0" lang="ru-RU" sz="10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</a:rPr>
              <a:t> </a:t>
            </a:r>
            <a:r>
              <a:rPr kumimoji="0" lang="ru-RU" sz="10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  <a:ea typeface="Times New Roman" pitchFamily="18" charset="0"/>
                <a:cs typeface="Times New Roman" pitchFamily="18" charset="0"/>
              </a:rPr>
              <a:t>осуществляет подбор жилого помещения.</a:t>
            </a:r>
            <a:endParaRPr kumimoji="0" lang="ru-RU" sz="100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/>
            </a:endParaRPr>
          </a:p>
        </p:txBody>
      </p:sp>
      <p:cxnSp>
        <p:nvCxnSpPr>
          <p:cNvPr id="71" name="Прямая со стрелкой 70"/>
          <p:cNvCxnSpPr>
            <a:stCxn id="16" idx="1"/>
          </p:cNvCxnSpPr>
          <p:nvPr/>
        </p:nvCxnSpPr>
        <p:spPr>
          <a:xfrm flipH="1">
            <a:off x="4874386" y="1951856"/>
            <a:ext cx="1216720" cy="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 flipH="1">
            <a:off x="4647574" y="2102525"/>
            <a:ext cx="1443532" cy="1724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Скругленный прямоугольник 81"/>
          <p:cNvSpPr/>
          <p:nvPr/>
        </p:nvSpPr>
        <p:spPr>
          <a:xfrm>
            <a:off x="9356556" y="5130864"/>
            <a:ext cx="2593761" cy="107720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0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10. ОМСУ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перечисляет средства выплаты на специальный счет заявителя</a:t>
            </a:r>
            <a:r>
              <a:rPr lang="ru-RU" sz="1000" dirty="0">
                <a:solidFill>
                  <a:schemeClr val="tx1"/>
                </a:solidFill>
                <a:latin typeface="Trebuchet MS"/>
              </a:rPr>
              <a:t> и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направляет в кредитную организацию извещение о необходимости перечисления денежных средств со специального счета заявителя.</a:t>
            </a:r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9391896" y="6284422"/>
            <a:ext cx="2552026" cy="48859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0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11. Кредитная организация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перечисляет средства выплаты на счет продавца или подрядчика.</a:t>
            </a:r>
          </a:p>
        </p:txBody>
      </p:sp>
      <p:sp>
        <p:nvSpPr>
          <p:cNvPr id="40" name="Скругленный прямоугольник 28"/>
          <p:cNvSpPr/>
          <p:nvPr/>
        </p:nvSpPr>
        <p:spPr>
          <a:xfrm>
            <a:off x="8256058" y="1448924"/>
            <a:ext cx="3707904" cy="118273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</a:endParaRPr>
          </a:p>
          <a:p>
            <a:pPr lvl="0" algn="ctr">
              <a:defRPr/>
            </a:pP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/>
            </a:endParaRPr>
          </a:p>
          <a:p>
            <a:pPr lvl="0" algn="just">
              <a:defRPr/>
            </a:pPr>
            <a:r>
              <a:rPr kumimoji="0" lang="ru-RU" sz="10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 pitchFamily="34" charset="0"/>
              </a:rPr>
              <a:t>5. Минстрой РС (Я)</a:t>
            </a:r>
            <a:r>
              <a:rPr lang="ru-RU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</a:t>
            </a:r>
            <a:r>
              <a:rPr lang="ru-RU" sz="1000" dirty="0">
                <a:latin typeface="Trebuchet MS" panose="020B0603020202020204" pitchFamily="34" charset="0"/>
              </a:rPr>
              <a:t>в течение 30 дней после определения объема субсидий из федерального бюджета, размера бюджетных ассигнований в государственном бюджете РС(Я) и местных бюджетах на соответствующий год формирует и утверждает список молодых семей - претендентов на получение социальных выплат в планируемом году. </a:t>
            </a:r>
            <a:br>
              <a:rPr lang="ru-RU" sz="1000" dirty="0">
                <a:latin typeface="Trebuchet MS" panose="020B0603020202020204" pitchFamily="34" charset="0"/>
              </a:rPr>
            </a:br>
            <a:endParaRPr lang="ru-RU" sz="1000" dirty="0">
              <a:latin typeface="Trebuchet MS" panose="020B0603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</p:txBody>
      </p:sp>
      <p:sp>
        <p:nvSpPr>
          <p:cNvPr id="41" name="Скругленный прямоугольник 28"/>
          <p:cNvSpPr/>
          <p:nvPr/>
        </p:nvSpPr>
        <p:spPr>
          <a:xfrm>
            <a:off x="9002684" y="3166776"/>
            <a:ext cx="2924635" cy="4754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rebuchet MS (Основной текст)"/>
              </a:rPr>
              <a:t>7. Минстрой РС (Я) перечисляет средства федерального и государственного бюджетов муниципальным образованиям.</a:t>
            </a:r>
            <a:endParaRPr kumimoji="0" lang="ru-RU" sz="100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</p:txBody>
      </p:sp>
      <p:cxnSp>
        <p:nvCxnSpPr>
          <p:cNvPr id="53" name="Прямая со стрелкой 52"/>
          <p:cNvCxnSpPr/>
          <p:nvPr/>
        </p:nvCxnSpPr>
        <p:spPr>
          <a:xfrm flipH="1" flipV="1">
            <a:off x="7203738" y="2509120"/>
            <a:ext cx="16624" cy="657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3917028" y="2328304"/>
            <a:ext cx="18413" cy="1498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Скругленный прямоугольник 28"/>
          <p:cNvSpPr/>
          <p:nvPr/>
        </p:nvSpPr>
        <p:spPr>
          <a:xfrm>
            <a:off x="8836452" y="2666497"/>
            <a:ext cx="3090867" cy="42450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rebuchet MS (Основной текст)"/>
              </a:rPr>
              <a:t>6. Минстрой РФ перечисляет субсидию из федерального бюджета в государственный бюджет РС(Я). 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</p:txBody>
      </p:sp>
      <p:sp>
        <p:nvSpPr>
          <p:cNvPr id="51" name="Скругленный прямоугольник 28"/>
          <p:cNvSpPr/>
          <p:nvPr/>
        </p:nvSpPr>
        <p:spPr>
          <a:xfrm>
            <a:off x="9366990" y="3713789"/>
            <a:ext cx="2568630" cy="6278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rebuchet MS (Основной текст)"/>
              </a:rPr>
              <a:t>8. ОМСУ выдает молодой семье свидетельство о предоставлении социальной выплаты.</a:t>
            </a:r>
            <a:endParaRPr kumimoji="0" lang="ru-RU" sz="100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 (Основной текст)"/>
              <a:ea typeface="+mn-ea"/>
              <a:cs typeface="+mn-cs"/>
            </a:endParaRPr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id="{CE2BA15B-6484-4F6F-80B2-8884A8D0F431}"/>
              </a:ext>
            </a:extLst>
          </p:cNvPr>
          <p:cNvSpPr/>
          <p:nvPr/>
        </p:nvSpPr>
        <p:spPr>
          <a:xfrm>
            <a:off x="5515980" y="1383265"/>
            <a:ext cx="209874" cy="193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3" name="Овал 42">
            <a:extLst>
              <a:ext uri="{FF2B5EF4-FFF2-40B4-BE49-F238E27FC236}">
                <a16:creationId xmlns:a16="http://schemas.microsoft.com/office/drawing/2014/main" id="{CE2BA15B-6484-4F6F-80B2-8884A8D0F431}"/>
              </a:ext>
            </a:extLst>
          </p:cNvPr>
          <p:cNvSpPr/>
          <p:nvPr/>
        </p:nvSpPr>
        <p:spPr>
          <a:xfrm>
            <a:off x="6454712" y="2748585"/>
            <a:ext cx="209874" cy="193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7" name="Овал 46">
            <a:extLst>
              <a:ext uri="{FF2B5EF4-FFF2-40B4-BE49-F238E27FC236}">
                <a16:creationId xmlns:a16="http://schemas.microsoft.com/office/drawing/2014/main" id="{CE2BA15B-6484-4F6F-80B2-8884A8D0F431}"/>
              </a:ext>
            </a:extLst>
          </p:cNvPr>
          <p:cNvSpPr/>
          <p:nvPr/>
        </p:nvSpPr>
        <p:spPr>
          <a:xfrm>
            <a:off x="5239638" y="2003328"/>
            <a:ext cx="209874" cy="193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CE2BA15B-6484-4F6F-80B2-8884A8D0F431}"/>
              </a:ext>
            </a:extLst>
          </p:cNvPr>
          <p:cNvSpPr/>
          <p:nvPr/>
        </p:nvSpPr>
        <p:spPr>
          <a:xfrm>
            <a:off x="3664624" y="2987541"/>
            <a:ext cx="209874" cy="193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52" name="Овал 51">
            <a:extLst>
              <a:ext uri="{FF2B5EF4-FFF2-40B4-BE49-F238E27FC236}">
                <a16:creationId xmlns:a16="http://schemas.microsoft.com/office/drawing/2014/main" id="{CE2BA15B-6484-4F6F-80B2-8884A8D0F431}"/>
              </a:ext>
            </a:extLst>
          </p:cNvPr>
          <p:cNvSpPr/>
          <p:nvPr/>
        </p:nvSpPr>
        <p:spPr>
          <a:xfrm>
            <a:off x="5515979" y="2003328"/>
            <a:ext cx="209874" cy="193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CE2BA15B-6484-4F6F-80B2-8884A8D0F431}"/>
              </a:ext>
            </a:extLst>
          </p:cNvPr>
          <p:cNvSpPr/>
          <p:nvPr/>
        </p:nvSpPr>
        <p:spPr>
          <a:xfrm>
            <a:off x="6949955" y="2626089"/>
            <a:ext cx="209874" cy="193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id="{CE2BA15B-6484-4F6F-80B2-8884A8D0F431}"/>
              </a:ext>
            </a:extLst>
          </p:cNvPr>
          <p:cNvSpPr/>
          <p:nvPr/>
        </p:nvSpPr>
        <p:spPr>
          <a:xfrm>
            <a:off x="6454712" y="4694954"/>
            <a:ext cx="209874" cy="193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id="{CE2BA15B-6484-4F6F-80B2-8884A8D0F431}"/>
              </a:ext>
            </a:extLst>
          </p:cNvPr>
          <p:cNvSpPr/>
          <p:nvPr/>
        </p:nvSpPr>
        <p:spPr>
          <a:xfrm>
            <a:off x="6964677" y="2874823"/>
            <a:ext cx="209874" cy="193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9" name="Овал 58">
            <a:extLst>
              <a:ext uri="{FF2B5EF4-FFF2-40B4-BE49-F238E27FC236}">
                <a16:creationId xmlns:a16="http://schemas.microsoft.com/office/drawing/2014/main" id="{CE2BA15B-6484-4F6F-80B2-8884A8D0F431}"/>
              </a:ext>
            </a:extLst>
          </p:cNvPr>
          <p:cNvSpPr/>
          <p:nvPr/>
        </p:nvSpPr>
        <p:spPr>
          <a:xfrm>
            <a:off x="6949955" y="4682736"/>
            <a:ext cx="209874" cy="193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0" name="Овал 59">
            <a:extLst>
              <a:ext uri="{FF2B5EF4-FFF2-40B4-BE49-F238E27FC236}">
                <a16:creationId xmlns:a16="http://schemas.microsoft.com/office/drawing/2014/main" id="{CE2BA15B-6484-4F6F-80B2-8884A8D0F431}"/>
              </a:ext>
            </a:extLst>
          </p:cNvPr>
          <p:cNvSpPr/>
          <p:nvPr/>
        </p:nvSpPr>
        <p:spPr>
          <a:xfrm>
            <a:off x="5163332" y="2708857"/>
            <a:ext cx="219387" cy="2212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09784" y="2683600"/>
            <a:ext cx="34615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61" name="Овал 60">
            <a:extLst>
              <a:ext uri="{FF2B5EF4-FFF2-40B4-BE49-F238E27FC236}">
                <a16:creationId xmlns:a16="http://schemas.microsoft.com/office/drawing/2014/main" id="{CE2BA15B-6484-4F6F-80B2-8884A8D0F431}"/>
              </a:ext>
            </a:extLst>
          </p:cNvPr>
          <p:cNvSpPr/>
          <p:nvPr/>
        </p:nvSpPr>
        <p:spPr>
          <a:xfrm>
            <a:off x="3892650" y="4551711"/>
            <a:ext cx="219387" cy="2212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838464" y="4523852"/>
            <a:ext cx="34615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2777626" y="5168257"/>
            <a:ext cx="1338242" cy="120627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400" dirty="0">
                <a:solidFill>
                  <a:schemeClr val="tx1"/>
                </a:solidFill>
                <a:latin typeface="Trebuchet MS (Основной текст)"/>
              </a:rPr>
              <a:t>Продавец жилого помещения</a:t>
            </a:r>
            <a:endParaRPr kumimoji="0" lang="ru-RU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Trebuchet MS (Основной текст)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4204602" y="5160090"/>
            <a:ext cx="1653170" cy="121444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400" dirty="0">
                <a:solidFill>
                  <a:schemeClr val="tx1"/>
                </a:solidFill>
                <a:latin typeface="Trebuchet MS (Основной текст)"/>
              </a:rPr>
              <a:t>Подрядчик по договору строительного подряда</a:t>
            </a:r>
            <a:endParaRPr kumimoji="0" lang="ru-RU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Trebuchet MS (Основной текст)"/>
            </a:endParaRPr>
          </a:p>
        </p:txBody>
      </p:sp>
      <p:cxnSp>
        <p:nvCxnSpPr>
          <p:cNvPr id="68" name="Прямая со стрелкой 67"/>
          <p:cNvCxnSpPr/>
          <p:nvPr/>
        </p:nvCxnSpPr>
        <p:spPr>
          <a:xfrm flipH="1">
            <a:off x="3446750" y="4909554"/>
            <a:ext cx="9500" cy="240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flipH="1">
            <a:off x="5021606" y="4907487"/>
            <a:ext cx="9581" cy="230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3456250" y="4904561"/>
            <a:ext cx="1574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>
            <a:stCxn id="55" idx="2"/>
          </p:cNvCxnSpPr>
          <p:nvPr/>
        </p:nvCxnSpPr>
        <p:spPr>
          <a:xfrm>
            <a:off x="4192403" y="4385900"/>
            <a:ext cx="7414" cy="5053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18530</TotalTime>
  <Words>367</Words>
  <Application>Microsoft Office PowerPoint</Application>
  <PresentationFormat>Широкоэкранный</PresentationFormat>
  <Paragraphs>47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Trebuchet MS</vt:lpstr>
      <vt:lpstr>Trebuchet MS (Основной текст)</vt:lpstr>
      <vt:lpstr>Тема Office</vt:lpstr>
      <vt:lpstr>СХЕМА предоставления социальных выплат молодым семьям в соответствии с условиями мероприятия «Обеспечение жильем молодых семей»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Защита прав человека  в условиях чрезвычайных ситуаций</dc:title>
  <dc:creator>Слепцова Элиза Алексеевна</dc:creator>
  <cp:lastModifiedBy>User</cp:lastModifiedBy>
  <cp:revision>144</cp:revision>
  <cp:lastPrinted>2025-03-21T01:40:13Z</cp:lastPrinted>
  <dcterms:created xsi:type="dcterms:W3CDTF">2025-03-21T01:40:13Z</dcterms:created>
  <dcterms:modified xsi:type="dcterms:W3CDTF">2025-08-04T00:56:59Z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1049-11.1.0.10702</vt:lpwstr>
  </property>
</Properties>
</file>