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81" r:id="rId13"/>
    <p:sldId id="269" r:id="rId14"/>
    <p:sldId id="271" r:id="rId15"/>
    <p:sldId id="273" r:id="rId16"/>
    <p:sldId id="278" r:id="rId17"/>
    <p:sldId id="280" r:id="rId18"/>
    <p:sldId id="274" r:id="rId19"/>
    <p:sldId id="272" r:id="rId20"/>
    <p:sldId id="275" r:id="rId21"/>
  </p:sldIdLst>
  <p:sldSz cx="12192000" cy="6858000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3E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45\Resourses\305\&#1048;&#1057;&#1055;&#1054;&#1051;&#1053;&#1045;&#1053;&#1048;&#1045;%20&#1044;&#1051;&#1071;%20&#1056;&#1057;%202024%20&#1043;&#1054;&#1044;\&#1063;&#1077;&#1088;&#1085;&#1086;&#1074;&#1080;&#1082;&#1080;\&#1044;&#1080;&#1072;&#1075;&#1088;&#1072;&#1084;&#1084;&#1099;%20&#1082;%20&#1089;&#1083;&#1072;&#1081;&#1076;&#109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535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F7C-4AF1-A8AD-FAA077D80F86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35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7C-4AF1-A8AD-FAA077D80F86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35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F7C-4AF1-A8AD-FAA077D80F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#\ ##0</c:formatCode>
                <c:ptCount val="3"/>
                <c:pt idx="0">
                  <c:v>2731</c:v>
                </c:pt>
                <c:pt idx="1">
                  <c:v>619</c:v>
                </c:pt>
                <c:pt idx="2">
                  <c:v>3709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F7C-4AF1-A8AD-FAA077D80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40991303434014575"/>
          <c:y val="2.22469410456062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534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680-4167-9DAD-08F76622E343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34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80-4167-9DAD-08F76622E343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34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80-4167-9DAD-08F76622E3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3390</c:v>
                </c:pt>
                <c:pt idx="1">
                  <c:v>735</c:v>
                </c:pt>
                <c:pt idx="2">
                  <c:v>2799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80-4167-9DAD-08F76622E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4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1487</c:v>
                </c:pt>
                <c:pt idx="1">
                  <c:v>1602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DA-447A-97BD-5824E88BA2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59</c:v>
                </c:pt>
                <c:pt idx="1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DA-447A-97BD-5824E88BA2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Дивиденды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278</c:v>
                </c:pt>
                <c:pt idx="1">
                  <c:v>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DA-447A-97BD-5824E88BA24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DA-447A-97BD-5824E88BA24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456</c:v>
                </c:pt>
                <c:pt idx="1">
                  <c:v>370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DA-447A-97BD-5824E88BA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727760"/>
        <c:axId val="-189715792"/>
      </c:barChart>
      <c:catAx>
        <c:axId val="-18972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89715792"/>
        <c:crosses val="autoZero"/>
        <c:auto val="1"/>
        <c:lblAlgn val="ctr"/>
        <c:lblOffset val="100"/>
        <c:noMultiLvlLbl val="0"/>
      </c:catAx>
      <c:valAx>
        <c:axId val="-18971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8972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3177711060411393E-2"/>
                  <c:y val="9.483169738284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C79-4107-A3DC-49FC65FE6F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Плата за НВОС</c:v>
                </c:pt>
                <c:pt idx="2">
                  <c:v>ОПИ</c:v>
                </c:pt>
                <c:pt idx="3">
                  <c:v>Безвозмездные поступления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392</c:v>
                </c:pt>
                <c:pt idx="1">
                  <c:v>146</c:v>
                </c:pt>
                <c:pt idx="2">
                  <c:v>-2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31-4FA5-A245-67256BD9B8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Плата за НВОС</c:v>
                </c:pt>
                <c:pt idx="2">
                  <c:v>ОПИ</c:v>
                </c:pt>
                <c:pt idx="3">
                  <c:v>Безвозмездные поступления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583</c:v>
                </c:pt>
                <c:pt idx="1">
                  <c:v>174</c:v>
                </c:pt>
                <c:pt idx="2">
                  <c:v>72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31-4FA5-A245-67256BD9B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9719056"/>
        <c:axId val="-189715248"/>
      </c:barChart>
      <c:catAx>
        <c:axId val="-18971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89715248"/>
        <c:crosses val="autoZero"/>
        <c:auto val="1"/>
        <c:lblAlgn val="ctr"/>
        <c:lblOffset val="100"/>
        <c:noMultiLvlLbl val="0"/>
      </c:catAx>
      <c:valAx>
        <c:axId val="-18971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8971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560005580697765"/>
          <c:y val="0.13050011614131762"/>
          <c:w val="0.22879988838604476"/>
          <c:h val="6.5793285854676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188899201092773E-2"/>
          <c:y val="1.081238765515787E-2"/>
          <c:w val="0.89263316459007513"/>
          <c:h val="0.87495221135923307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BA-4B9E-9B86-07A3B6B645C2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BA-4B9E-9B86-07A3B6B645C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BA-4B9E-9B86-07A3B6B645C2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BA-4B9E-9B86-07A3B6B645C2}"/>
              </c:ext>
            </c:extLst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1BA-4B9E-9B86-07A3B6B645C2}"/>
              </c:ext>
            </c:extLst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1BA-4B9E-9B86-07A3B6B645C2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1BA-4B9E-9B86-07A3B6B645C2}"/>
              </c:ext>
            </c:extLst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1BA-4B9E-9B86-07A3B6B645C2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1BA-4B9E-9B86-07A3B6B645C2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1BA-4B9E-9B86-07A3B6B645C2}"/>
              </c:ext>
            </c:extLst>
          </c:dPt>
          <c:dLbls>
            <c:dLbl>
              <c:idx val="0"/>
              <c:layout>
                <c:manualLayout>
                  <c:x val="0.1004566210045662"/>
                  <c:y val="-0.219992593567077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E55578D-EF00-4A69-86EC-ADC98CA5395A}" type="CATEGORYNAME">
                      <a:rPr lang="ru-RU" sz="120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2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7DFABD90-4FE5-4BF2-A2FD-06F4A8FBDA36}" type="PERCENTAGE">
                      <a:rPr lang="ru-RU" sz="1200" baseline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BA-4B9E-9B86-07A3B6B645C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4246575342465765E-2"/>
                  <c:y val="9.95281129761635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1BA-4B9E-9B86-07A3B6B645C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812785388127859E-2"/>
                  <c:y val="-6.2919344572074959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C807819-7289-4BF8-B610-9D1F9F62959B}" type="CATEGORYNAME">
                      <a:rPr lang="ru-RU" sz="1200"/>
                      <a:pPr>
                        <a:defRPr sz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200" baseline="0"/>
                      <a:t>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1BA-4B9E-9B86-07A3B6B645C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5.2432973919899317E-2"/>
                  <c:y val="0.151942693505956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5922409-67ED-4D26-AB68-378382F189A9}" type="CATEGORYNAME">
                      <a:rPr lang="ru-RU" sz="120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200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64%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1BA-4B9E-9B86-07A3B6B645C2}"/>
                </c:ext>
                <c:ext xmlns:c15="http://schemas.microsoft.com/office/drawing/2012/chart" uri="{CE6537A1-D6FC-4f65-9D91-7224C49458BB}">
                  <c15:layout>
                    <c:manualLayout>
                      <c:w val="0.34042635446570274"/>
                      <c:h val="0.1014455342411513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4.3378995433789952E-2"/>
                  <c:y val="-0.123552140246271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1BA-4B9E-9B86-07A3B6B645C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4794520547945202E-2"/>
                  <c:y val="-9.010496527190388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2DB4D1A-8997-4566-A1C8-9DCBA7B4AB5F}" type="CATEGORYNAME">
                      <a:rPr lang="ru-RU" sz="1200">
                        <a:solidFill>
                          <a:sysClr val="windowText" lastClr="000000"/>
                        </a:solidFill>
                      </a:rPr>
                      <a:pPr>
                        <a:defRPr sz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 sz="1200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2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 baseline="0">
                        <a:solidFill>
                          <a:sysClr val="windowText" lastClr="000000"/>
                        </a:solidFill>
                      </a:rPr>
                      <a:t>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1BA-4B9E-9B86-07A3B6B645C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4.1095890410958902E-2"/>
                  <c:y val="5.15259986455745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4D980F5-B139-476E-9B9E-83BED1CF6F56}" type="CATEGORYNAME">
                      <a:rPr lang="ru-RU" sz="1200"/>
                      <a:pPr>
                        <a:defRPr sz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200" baseline="0"/>
                      <a:t>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1BA-4B9E-9B86-07A3B6B645C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4840182648401826"/>
                  <c:y val="2.33408323959505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AD88DAE-4C1E-436B-9FA3-A4EF96BDA338}" type="CATEGORYNAME">
                      <a:rPr lang="ru-RU"/>
                      <a:pPr>
                        <a:defRPr sz="12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1BA-4B9E-9B86-07A3B6B645C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0502283105022839"/>
                  <c:y val="0.12698414414200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1BA-4B9E-9B86-07A3B6B645C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23972602739726026"/>
                  <c:y val="1.71600194786487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1BA-4B9E-9B86-07A3B6B645C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6.849315068493067E-3"/>
                  <c:y val="0.118914915441663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C1BA-4B9E-9B86-07A3B6B645C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2557077625570776"/>
                  <c:y val="6.5403203492914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C1BA-4B9E-9B86-07A3B6B645C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'[Диаграммы к слайду.xlsx]Лист16'!$A$5:$A$12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экономика </c:v>
                </c:pt>
                <c:pt idx="2">
                  <c:v>Жилищно-коммунальное хозяйство </c:v>
                </c:pt>
                <c:pt idx="3">
                  <c:v>Образование </c:v>
                </c:pt>
                <c:pt idx="4">
                  <c:v>Культура и кинематография </c:v>
                </c:pt>
                <c:pt idx="5">
                  <c:v>Социальная политика </c:v>
                </c:pt>
                <c:pt idx="6">
                  <c:v>Межбюджетные трансферты </c:v>
                </c:pt>
                <c:pt idx="7">
                  <c:v>Нац.безопасность, охрана окружающей среды, физическая культура и спорт, СМИ</c:v>
                </c:pt>
              </c:strCache>
            </c:strRef>
          </c:cat>
          <c:val>
            <c:numRef>
              <c:f>'[Диаграммы к слайду.xlsx]Лист16'!$C$5:$C$12</c:f>
              <c:numCache>
                <c:formatCode>_-* #\ ##0_р_._-;\-* #\ ##0_р_._-;_-* "-"??_р_._-;_-@_-</c:formatCode>
                <c:ptCount val="8"/>
                <c:pt idx="0">
                  <c:v>12</c:v>
                </c:pt>
                <c:pt idx="1">
                  <c:v>6</c:v>
                </c:pt>
                <c:pt idx="2">
                  <c:v>4</c:v>
                </c:pt>
                <c:pt idx="3">
                  <c:v>64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C1BA-4B9E-9B86-07A3B6B645C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629DD1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3D-4893-9901-CCE4AAA8994F}"/>
              </c:ext>
            </c:extLst>
          </c:dPt>
          <c:dPt>
            <c:idx val="1"/>
            <c:bubble3D val="0"/>
            <c:explosion val="6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3D-4893-9901-CCE4AAA8994F}"/>
              </c:ext>
            </c:extLst>
          </c:dPt>
          <c:dLbls>
            <c:dLbl>
              <c:idx val="0"/>
              <c:layout>
                <c:manualLayout>
                  <c:x val="-0.28509279329079523"/>
                  <c:y val="-0.184228145518109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F9AC33C-3527-4805-B1DA-EA399647E8BC}" type="CATEGORYNAME">
                      <a:rPr lang="ru-RU"/>
                      <a:pPr>
                        <a:defRPr sz="14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F3D-4893-9901-CCE4AAA8994F}"/>
                </c:ext>
                <c:ext xmlns:c15="http://schemas.microsoft.com/office/drawing/2012/chart" uri="{CE6537A1-D6FC-4f65-9D91-7224C49458BB}">
                  <c15:layout>
                    <c:manualLayout>
                      <c:w val="0.37759733158355213"/>
                      <c:h val="0.283310258544418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8497900262467187"/>
                  <c:y val="0.141929609565252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01D49CF-1AD1-4556-827A-821706908637}" type="CATEGORYNAME">
                      <a:rPr lang="ru-RU"/>
                      <a:pPr>
                        <a:defRPr sz="14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F3D-4893-9901-CCE4AAA8994F}"/>
                </c:ext>
                <c:ext xmlns:c15="http://schemas.microsoft.com/office/drawing/2012/chart" uri="{CE6537A1-D6FC-4f65-9D91-7224C49458BB}">
                  <c15:layout>
                    <c:manualLayout>
                      <c:w val="0.27677777777777779"/>
                      <c:h val="0.1982432096342145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'[Диаграммы к слайду.xlsx]Лист17'!$A$14:$A$15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'[Диаграммы к слайду.xlsx]Лист17'!$B$14:$B$15</c:f>
              <c:numCache>
                <c:formatCode>#,##0</c:formatCode>
                <c:ptCount val="2"/>
                <c:pt idx="0">
                  <c:v>4448</c:v>
                </c:pt>
                <c:pt idx="1">
                  <c:v>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3D-4893-9901-CCE4AAA8994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85542432195975"/>
          <c:y val="7.9063225987782565E-2"/>
          <c:w val="0.60420144356955385"/>
          <c:h val="0.7582136802996833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672473867595819"/>
                  <c:y val="-0.285097192224622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'[Диаграммы к слайду.xlsx]Лист20'!$A$6:$A$9</c:f>
              <c:strCache>
                <c:ptCount val="4"/>
                <c:pt idx="0">
                  <c:v>Высокая степень эффективности</c:v>
                </c:pt>
                <c:pt idx="1">
                  <c:v>Средняя степень эффективности</c:v>
                </c:pt>
                <c:pt idx="2">
                  <c:v>Низкая степень эффективности</c:v>
                </c:pt>
                <c:pt idx="3">
                  <c:v>Неэффективная</c:v>
                </c:pt>
              </c:strCache>
            </c:strRef>
          </c:cat>
          <c:val>
            <c:numRef>
              <c:f>'[Диаграммы к слайду.xlsx]Лист20'!$B$6:$B$9</c:f>
              <c:numCache>
                <c:formatCode>General</c:formatCode>
                <c:ptCount val="4"/>
                <c:pt idx="0">
                  <c:v>25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07ABE-A74D-412D-8950-93F191390A8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FF328A-17D5-4771-AD7E-F9FA3D4E9F86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b="1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МР </a:t>
          </a:r>
          <a:r>
            <a:rPr lang="ru-RU" sz="1600" b="1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«Мирнинский район» </a:t>
          </a:r>
          <a:r>
            <a:rPr lang="ru-RU" sz="1600" b="1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РС(Я)</a:t>
          </a:r>
          <a:endParaRPr lang="ru-RU" sz="1600" b="1" i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ru-RU" sz="1600" b="1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429</a:t>
          </a:r>
          <a:endParaRPr lang="ru-RU" sz="1600" b="1" i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26565E4-D7A6-4180-875E-B47D0325DCB5}" type="parTrans" cxnId="{5D1D28D6-E49D-48FD-B017-56CCD26E11A8}">
      <dgm:prSet/>
      <dgm:spPr/>
      <dgm:t>
        <a:bodyPr/>
        <a:lstStyle/>
        <a:p>
          <a:endParaRPr lang="ru-RU" sz="1400"/>
        </a:p>
      </dgm:t>
    </dgm:pt>
    <dgm:pt modelId="{462B2FC3-DD6E-4AD8-A97B-8F90B6F96487}" type="sibTrans" cxnId="{5D1D28D6-E49D-48FD-B017-56CCD26E11A8}">
      <dgm:prSet/>
      <dgm:spPr/>
      <dgm:t>
        <a:bodyPr/>
        <a:lstStyle/>
        <a:p>
          <a:endParaRPr lang="ru-RU" sz="1400"/>
        </a:p>
      </dgm:t>
    </dgm:pt>
    <dgm:pt modelId="{4A359B03-961C-4477-A4AF-4C37FA55E45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ГП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«Город Мирный»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161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BFBA7B-39D7-4C06-83AB-326D7B22DDA7}" type="parTrans" cxnId="{C43758C2-C4D4-4754-9895-A5F6269E822C}">
      <dgm:prSet custT="1"/>
      <dgm:spPr/>
      <dgm:t>
        <a:bodyPr/>
        <a:lstStyle/>
        <a:p>
          <a:endParaRPr lang="ru-RU" sz="1400"/>
        </a:p>
      </dgm:t>
    </dgm:pt>
    <dgm:pt modelId="{FEC3D7E0-B563-4EB4-B758-46BE6091327D}" type="sibTrans" cxnId="{C43758C2-C4D4-4754-9895-A5F6269E822C}">
      <dgm:prSet/>
      <dgm:spPr/>
      <dgm:t>
        <a:bodyPr/>
        <a:lstStyle/>
        <a:p>
          <a:endParaRPr lang="ru-RU" sz="1400"/>
        </a:p>
      </dgm:t>
    </dgm:pt>
    <dgm:pt modelId="{7E9D885A-D25E-4FF9-A4BE-C9D8EF13523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ГП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«Город Удачный»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E466BD-DDED-40D0-97D9-784B50A821A4}" type="parTrans" cxnId="{0210BDF8-9679-49C1-A494-159A62533390}">
      <dgm:prSet custT="1"/>
      <dgm:spPr/>
      <dgm:t>
        <a:bodyPr/>
        <a:lstStyle/>
        <a:p>
          <a:endParaRPr lang="ru-RU" sz="1400"/>
        </a:p>
      </dgm:t>
    </dgm:pt>
    <dgm:pt modelId="{BE0AF78A-C59D-4154-A4F7-4458A7337C0E}" type="sibTrans" cxnId="{0210BDF8-9679-49C1-A494-159A62533390}">
      <dgm:prSet/>
      <dgm:spPr/>
      <dgm:t>
        <a:bodyPr/>
        <a:lstStyle/>
        <a:p>
          <a:endParaRPr lang="ru-RU" sz="1400"/>
        </a:p>
      </dgm:t>
    </dgm:pt>
    <dgm:pt modelId="{35CC0F7B-B646-4739-A9C6-C8F01E966FE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ГП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«Поселок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Айхал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883865-6ADD-4119-A41A-B3159A9770DC}" type="parTrans" cxnId="{52106A53-93D8-4319-B06A-5125BCD695E6}">
      <dgm:prSet custT="1"/>
      <dgm:spPr/>
      <dgm:t>
        <a:bodyPr/>
        <a:lstStyle/>
        <a:p>
          <a:endParaRPr lang="ru-RU" sz="1400"/>
        </a:p>
      </dgm:t>
    </dgm:pt>
    <dgm:pt modelId="{ED766FE3-5C21-4F99-9A4A-A2471E97CEAF}" type="sibTrans" cxnId="{52106A53-93D8-4319-B06A-5125BCD695E6}">
      <dgm:prSet/>
      <dgm:spPr/>
      <dgm:t>
        <a:bodyPr/>
        <a:lstStyle/>
        <a:p>
          <a:endParaRPr lang="ru-RU" sz="1400"/>
        </a:p>
      </dgm:t>
    </dgm:pt>
    <dgm:pt modelId="{8D7C8A98-E1D2-44A1-B9FF-2BAAE732BE7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ГП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«Поселок Чернышевский»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82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BC1719-DFBE-4052-B398-A5D4A740BF6D}" type="parTrans" cxnId="{7017020B-6CD8-4CCA-9CC3-6D4E59F28C77}">
      <dgm:prSet custT="1"/>
      <dgm:spPr/>
      <dgm:t>
        <a:bodyPr/>
        <a:lstStyle/>
        <a:p>
          <a:endParaRPr lang="ru-RU" sz="1400"/>
        </a:p>
      </dgm:t>
    </dgm:pt>
    <dgm:pt modelId="{FBCF33CE-86EF-4203-9375-D57107C06499}" type="sibTrans" cxnId="{7017020B-6CD8-4CCA-9CC3-6D4E59F28C77}">
      <dgm:prSet/>
      <dgm:spPr/>
      <dgm:t>
        <a:bodyPr/>
        <a:lstStyle/>
        <a:p>
          <a:endParaRPr lang="ru-RU" sz="1400"/>
        </a:p>
      </dgm:t>
    </dgm:pt>
    <dgm:pt modelId="{14D70B27-BDCF-4E19-8A84-1639313781DC}">
      <dgm:prSet phldrT="[Текст]" phldr="1"/>
      <dgm:spPr/>
      <dgm:t>
        <a:bodyPr/>
        <a:lstStyle/>
        <a:p>
          <a:endParaRPr lang="ru-RU" sz="1400" dirty="0"/>
        </a:p>
      </dgm:t>
    </dgm:pt>
    <dgm:pt modelId="{2110AA5A-7B85-4C25-9997-410916F6009C}" type="parTrans" cxnId="{B5CD53A6-8BB8-4D7C-AEFD-75342814C6AE}">
      <dgm:prSet/>
      <dgm:spPr/>
      <dgm:t>
        <a:bodyPr/>
        <a:lstStyle/>
        <a:p>
          <a:endParaRPr lang="ru-RU" sz="1400"/>
        </a:p>
      </dgm:t>
    </dgm:pt>
    <dgm:pt modelId="{F4AD9BA4-4C6A-4602-A13A-2F583EDE3A4A}" type="sibTrans" cxnId="{B5CD53A6-8BB8-4D7C-AEFD-75342814C6AE}">
      <dgm:prSet/>
      <dgm:spPr/>
      <dgm:t>
        <a:bodyPr/>
        <a:lstStyle/>
        <a:p>
          <a:endParaRPr lang="ru-RU" sz="1400"/>
        </a:p>
      </dgm:t>
    </dgm:pt>
    <dgm:pt modelId="{0A286C6A-CDF8-4DD2-83FE-D9D6E124025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ГП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«Поселок Светлый»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34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14FE1F-710E-46F0-8303-E741DA3D3ABC}" type="parTrans" cxnId="{112C3B26-F14F-41D4-8E35-75AFF48E9512}">
      <dgm:prSet custT="1"/>
      <dgm:spPr/>
      <dgm:t>
        <a:bodyPr/>
        <a:lstStyle/>
        <a:p>
          <a:endParaRPr lang="ru-RU" sz="1400"/>
        </a:p>
      </dgm:t>
    </dgm:pt>
    <dgm:pt modelId="{EA6AE49E-BC28-4250-A5AB-E3BE13A83EB4}" type="sibTrans" cxnId="{112C3B26-F14F-41D4-8E35-75AFF48E9512}">
      <dgm:prSet/>
      <dgm:spPr/>
      <dgm:t>
        <a:bodyPr/>
        <a:lstStyle/>
        <a:p>
          <a:endParaRPr lang="ru-RU" sz="1400"/>
        </a:p>
      </dgm:t>
    </dgm:pt>
    <dgm:pt modelId="{09392B02-B9D1-420C-A3E7-EE3D56D9706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ГП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«Поселок Алмазный»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8A762E-557E-475B-B8A6-7733FDBB930B}" type="parTrans" cxnId="{F40535D3-90D8-4B1E-98DF-CB697B1DFD85}">
      <dgm:prSet custT="1"/>
      <dgm:spPr/>
      <dgm:t>
        <a:bodyPr/>
        <a:lstStyle/>
        <a:p>
          <a:endParaRPr lang="ru-RU" sz="1400"/>
        </a:p>
      </dgm:t>
    </dgm:pt>
    <dgm:pt modelId="{43C06E95-BCF3-4FED-A6E8-B3646C8E03BA}" type="sibTrans" cxnId="{F40535D3-90D8-4B1E-98DF-CB697B1DFD85}">
      <dgm:prSet/>
      <dgm:spPr/>
      <dgm:t>
        <a:bodyPr/>
        <a:lstStyle/>
        <a:p>
          <a:endParaRPr lang="ru-RU" sz="1400"/>
        </a:p>
      </dgm:t>
    </dgm:pt>
    <dgm:pt modelId="{A961C63B-D050-4F58-BC7D-21D262ACE10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 (МО)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«Чуонинский наслег»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98F1DE-A311-48D5-9107-BAFA4AEFE7CA}" type="parTrans" cxnId="{63C80726-6B17-417F-AB92-41639DCD807A}">
      <dgm:prSet custT="1"/>
      <dgm:spPr/>
      <dgm:t>
        <a:bodyPr/>
        <a:lstStyle/>
        <a:p>
          <a:endParaRPr lang="ru-RU" sz="1400"/>
        </a:p>
      </dgm:t>
    </dgm:pt>
    <dgm:pt modelId="{A0BE083D-0690-4B00-8767-D3388DBC72A4}" type="sibTrans" cxnId="{63C80726-6B17-417F-AB92-41639DCD807A}">
      <dgm:prSet/>
      <dgm:spPr/>
      <dgm:t>
        <a:bodyPr/>
        <a:lstStyle/>
        <a:p>
          <a:endParaRPr lang="ru-RU" sz="1400"/>
        </a:p>
      </dgm:t>
    </dgm:pt>
    <dgm:pt modelId="{5A3AB436-F03D-4385-8527-6660C8E17FA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Ботуобуйинс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-кий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наслег»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874D42-C7E1-4184-950E-A4BCDE86EEB4}" type="parTrans" cxnId="{159CACBF-E265-455B-B45D-692342593DCC}">
      <dgm:prSet custT="1"/>
      <dgm:spPr/>
      <dgm:t>
        <a:bodyPr/>
        <a:lstStyle/>
        <a:p>
          <a:endParaRPr lang="ru-RU" sz="1400"/>
        </a:p>
      </dgm:t>
    </dgm:pt>
    <dgm:pt modelId="{0FFE7ECF-2B45-4550-990B-3D99DECD7A8A}" type="sibTrans" cxnId="{159CACBF-E265-455B-B45D-692342593DCC}">
      <dgm:prSet/>
      <dgm:spPr/>
      <dgm:t>
        <a:bodyPr/>
        <a:lstStyle/>
        <a:p>
          <a:endParaRPr lang="ru-RU" sz="1400"/>
        </a:p>
      </dgm:t>
    </dgm:pt>
    <dgm:pt modelId="{8E10A364-6308-4C8C-9EA6-29A089B4166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Садынский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национальный эвенкийский наслег»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64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9526D5-C13A-4B55-94CE-3018D9B4B7AF}" type="parTrans" cxnId="{7A1E249C-C45C-41D9-84D6-30967DB67BBB}">
      <dgm:prSet custT="1"/>
      <dgm:spPr/>
      <dgm:t>
        <a:bodyPr/>
        <a:lstStyle/>
        <a:p>
          <a:endParaRPr lang="ru-RU" sz="1400"/>
        </a:p>
      </dgm:t>
    </dgm:pt>
    <dgm:pt modelId="{55B9683E-B11D-4155-9226-84370EF6EB37}" type="sibTrans" cxnId="{7A1E249C-C45C-41D9-84D6-30967DB67BBB}">
      <dgm:prSet/>
      <dgm:spPr/>
      <dgm:t>
        <a:bodyPr/>
        <a:lstStyle/>
        <a:p>
          <a:endParaRPr lang="ru-RU" sz="1400"/>
        </a:p>
      </dgm:t>
    </dgm:pt>
    <dgm:pt modelId="{12218299-105D-4FFC-9A12-51DF2A53F031}" type="pres">
      <dgm:prSet presAssocID="{CE107ABE-A74D-412D-8950-93F191390A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9760AF-1D80-4123-8980-CAAA200B54F7}" type="pres">
      <dgm:prSet presAssocID="{D9FF328A-17D5-4771-AD7E-F9FA3D4E9F86}" presName="centerShape" presStyleLbl="node0" presStyleIdx="0" presStyleCnt="1" custScaleX="150673"/>
      <dgm:spPr/>
      <dgm:t>
        <a:bodyPr/>
        <a:lstStyle/>
        <a:p>
          <a:endParaRPr lang="ru-RU"/>
        </a:p>
      </dgm:t>
    </dgm:pt>
    <dgm:pt modelId="{B4490C87-727C-4941-9D5F-8F647A4FDCFA}" type="pres">
      <dgm:prSet presAssocID="{3EBFBA7B-39D7-4C06-83AB-326D7B22DDA7}" presName="parTrans" presStyleLbl="sibTrans2D1" presStyleIdx="0" presStyleCnt="9"/>
      <dgm:spPr/>
      <dgm:t>
        <a:bodyPr/>
        <a:lstStyle/>
        <a:p>
          <a:endParaRPr lang="ru-RU"/>
        </a:p>
      </dgm:t>
    </dgm:pt>
    <dgm:pt modelId="{E141102B-4E9E-4819-B4CD-44FF213B2976}" type="pres">
      <dgm:prSet presAssocID="{3EBFBA7B-39D7-4C06-83AB-326D7B22DDA7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8613F3E4-F81E-44B6-8F8A-F0E4B17B7E30}" type="pres">
      <dgm:prSet presAssocID="{4A359B03-961C-4477-A4AF-4C37FA55E456}" presName="node" presStyleLbl="node1" presStyleIdx="0" presStyleCnt="9" custScaleX="143111" custScaleY="109246" custRadScaleRad="99772" custRadScaleInc="-9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730E9-F07B-4713-9C33-DF3CDF4BD80E}" type="pres">
      <dgm:prSet presAssocID="{0EE466BD-DDED-40D0-97D9-784B50A821A4}" presName="parTrans" presStyleLbl="sibTrans2D1" presStyleIdx="1" presStyleCnt="9"/>
      <dgm:spPr/>
      <dgm:t>
        <a:bodyPr/>
        <a:lstStyle/>
        <a:p>
          <a:endParaRPr lang="ru-RU"/>
        </a:p>
      </dgm:t>
    </dgm:pt>
    <dgm:pt modelId="{EAE732FF-924F-444A-A518-D2B77ABBE28E}" type="pres">
      <dgm:prSet presAssocID="{0EE466BD-DDED-40D0-97D9-784B50A821A4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51878437-0358-4647-B23C-063770655D85}" type="pres">
      <dgm:prSet presAssocID="{7E9D885A-D25E-4FF9-A4BE-C9D8EF13523B}" presName="node" presStyleLbl="node1" presStyleIdx="1" presStyleCnt="9" custScaleX="139036" custScaleY="109510" custRadScaleRad="112260" custRadScaleInc="14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5E786-9E65-484A-A7F5-9696EB2E42CC}" type="pres">
      <dgm:prSet presAssocID="{37883865-6ADD-4119-A41A-B3159A9770DC}" presName="parTrans" presStyleLbl="sibTrans2D1" presStyleIdx="2" presStyleCnt="9"/>
      <dgm:spPr/>
      <dgm:t>
        <a:bodyPr/>
        <a:lstStyle/>
        <a:p>
          <a:endParaRPr lang="ru-RU"/>
        </a:p>
      </dgm:t>
    </dgm:pt>
    <dgm:pt modelId="{05842485-91B7-4C07-BF15-DCF85C871216}" type="pres">
      <dgm:prSet presAssocID="{37883865-6ADD-4119-A41A-B3159A9770DC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81BE0CC1-15E7-4AD4-8245-0A6110A31B77}" type="pres">
      <dgm:prSet presAssocID="{35CC0F7B-B646-4739-A9C6-C8F01E966FE0}" presName="node" presStyleLbl="node1" presStyleIdx="2" presStyleCnt="9" custScaleX="130496" custScaleY="110119" custRadScaleRad="158994" custRadScaleInc="17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8D2F2-BF85-49D8-A9A9-F34AC26B8BBB}" type="pres">
      <dgm:prSet presAssocID="{DCBC1719-DFBE-4052-B398-A5D4A740BF6D}" presName="parTrans" presStyleLbl="sibTrans2D1" presStyleIdx="3" presStyleCnt="9"/>
      <dgm:spPr/>
      <dgm:t>
        <a:bodyPr/>
        <a:lstStyle/>
        <a:p>
          <a:endParaRPr lang="ru-RU"/>
        </a:p>
      </dgm:t>
    </dgm:pt>
    <dgm:pt modelId="{2841483E-C1B3-41C3-AA91-36CFA22B0768}" type="pres">
      <dgm:prSet presAssocID="{DCBC1719-DFBE-4052-B398-A5D4A740BF6D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DCB119BE-4404-4BF1-8F1A-B322060C6D9D}" type="pres">
      <dgm:prSet presAssocID="{8D7C8A98-E1D2-44A1-B9FF-2BAAE732BE74}" presName="node" presStyleLbl="node1" presStyleIdx="3" presStyleCnt="9" custScaleX="167368" custRadScaleRad="99058" custRadScaleInc="-23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7EEF-52ED-420C-8B51-C0A9F51BAB86}" type="pres">
      <dgm:prSet presAssocID="{7614FE1F-710E-46F0-8303-E741DA3D3ABC}" presName="parTrans" presStyleLbl="sibTrans2D1" presStyleIdx="4" presStyleCnt="9"/>
      <dgm:spPr/>
      <dgm:t>
        <a:bodyPr/>
        <a:lstStyle/>
        <a:p>
          <a:endParaRPr lang="ru-RU"/>
        </a:p>
      </dgm:t>
    </dgm:pt>
    <dgm:pt modelId="{0A1E3055-BC20-407C-907E-DE2BEAF663FF}" type="pres">
      <dgm:prSet presAssocID="{7614FE1F-710E-46F0-8303-E741DA3D3ABC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C30253F9-8266-42E7-8319-0103838F2A19}" type="pres">
      <dgm:prSet presAssocID="{0A286C6A-CDF8-4DD2-83FE-D9D6E1240259}" presName="node" presStyleLbl="node1" presStyleIdx="4" presStyleCnt="9" custScaleX="149626" custRadScaleRad="106027" custRadScaleInc="-27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3AD07-6D3A-4D08-A28F-9DCE24EB392C}" type="pres">
      <dgm:prSet presAssocID="{508A762E-557E-475B-B8A6-7733FDBB930B}" presName="parTrans" presStyleLbl="sibTrans2D1" presStyleIdx="5" presStyleCnt="9"/>
      <dgm:spPr/>
      <dgm:t>
        <a:bodyPr/>
        <a:lstStyle/>
        <a:p>
          <a:endParaRPr lang="ru-RU"/>
        </a:p>
      </dgm:t>
    </dgm:pt>
    <dgm:pt modelId="{16A641A4-DC3B-4622-9AC5-24C026EF5065}" type="pres">
      <dgm:prSet presAssocID="{508A762E-557E-475B-B8A6-7733FDBB930B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508A915C-F022-48A1-9EC9-9477A54E99B3}" type="pres">
      <dgm:prSet presAssocID="{09392B02-B9D1-420C-A3E7-EE3D56D9706A}" presName="node" presStyleLbl="node1" presStyleIdx="5" presStyleCnt="9" custScaleX="149831" custRadScaleRad="106697" custRadScaleInc="31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7C2AE-9DE0-41D9-A7EE-D802C4A3A0B3}" type="pres">
      <dgm:prSet presAssocID="{E398F1DE-A311-48D5-9107-BAFA4AEFE7CA}" presName="parTrans" presStyleLbl="sibTrans2D1" presStyleIdx="6" presStyleCnt="9"/>
      <dgm:spPr/>
      <dgm:t>
        <a:bodyPr/>
        <a:lstStyle/>
        <a:p>
          <a:endParaRPr lang="ru-RU"/>
        </a:p>
      </dgm:t>
    </dgm:pt>
    <dgm:pt modelId="{24AE8BE5-90CF-434B-A7DF-68236F64B09A}" type="pres">
      <dgm:prSet presAssocID="{E398F1DE-A311-48D5-9107-BAFA4AEFE7CA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2025DB87-AA5B-4581-B820-B1B43E572C3A}" type="pres">
      <dgm:prSet presAssocID="{A961C63B-D050-4F58-BC7D-21D262ACE101}" presName="node" presStyleLbl="node1" presStyleIdx="6" presStyleCnt="9" custScaleX="146938" custRadScaleRad="100223" custRadScaleInc="27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A031C-F0BC-4CEF-AE4C-DB7DABC3C9B2}" type="pres">
      <dgm:prSet presAssocID="{B5874D42-C7E1-4184-950E-A4BCDE86EEB4}" presName="parTrans" presStyleLbl="sibTrans2D1" presStyleIdx="7" presStyleCnt="9"/>
      <dgm:spPr/>
      <dgm:t>
        <a:bodyPr/>
        <a:lstStyle/>
        <a:p>
          <a:endParaRPr lang="ru-RU"/>
        </a:p>
      </dgm:t>
    </dgm:pt>
    <dgm:pt modelId="{03B4D5F1-1A58-42CA-A144-E00971BFFBE9}" type="pres">
      <dgm:prSet presAssocID="{B5874D42-C7E1-4184-950E-A4BCDE86EEB4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3A8900B6-162B-4428-9FEE-81D1AED48990}" type="pres">
      <dgm:prSet presAssocID="{5A3AB436-F03D-4385-8527-6660C8E17FAC}" presName="node" presStyleLbl="node1" presStyleIdx="7" presStyleCnt="9" custScaleX="151441" custRadScaleRad="150951" custRadScaleInc="-14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6942A-3DCD-4F8A-B9EE-1B6B11AC779B}" type="pres">
      <dgm:prSet presAssocID="{279526D5-C13A-4B55-94CE-3018D9B4B7AF}" presName="parTrans" presStyleLbl="sibTrans2D1" presStyleIdx="8" presStyleCnt="9" custAng="819954"/>
      <dgm:spPr/>
      <dgm:t>
        <a:bodyPr/>
        <a:lstStyle/>
        <a:p>
          <a:endParaRPr lang="ru-RU"/>
        </a:p>
      </dgm:t>
    </dgm:pt>
    <dgm:pt modelId="{28FC967E-22BA-4BBE-8D56-9C97E0FD4A1F}" type="pres">
      <dgm:prSet presAssocID="{279526D5-C13A-4B55-94CE-3018D9B4B7AF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0A2EA0D6-3747-40A8-8CFA-E39B7C698CED}" type="pres">
      <dgm:prSet presAssocID="{8E10A364-6308-4C8C-9EA6-29A089B41660}" presName="node" presStyleLbl="node1" presStyleIdx="8" presStyleCnt="9" custScaleX="168051" custScaleY="111426" custRadScaleRad="127168" custRadScaleInc="-60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E77176-9516-4AC6-B660-53B078608874}" type="presOf" srcId="{7614FE1F-710E-46F0-8303-E741DA3D3ABC}" destId="{0A1E3055-BC20-407C-907E-DE2BEAF663FF}" srcOrd="1" destOrd="0" presId="urn:microsoft.com/office/officeart/2005/8/layout/radial5"/>
    <dgm:cxn modelId="{B5CD53A6-8BB8-4D7C-AEFD-75342814C6AE}" srcId="{CE107ABE-A74D-412D-8950-93F191390A8A}" destId="{14D70B27-BDCF-4E19-8A84-1639313781DC}" srcOrd="1" destOrd="0" parTransId="{2110AA5A-7B85-4C25-9997-410916F6009C}" sibTransId="{F4AD9BA4-4C6A-4602-A13A-2F583EDE3A4A}"/>
    <dgm:cxn modelId="{34049B8D-53F5-4EC1-B27A-F4ABB88F8E38}" type="presOf" srcId="{0A286C6A-CDF8-4DD2-83FE-D9D6E1240259}" destId="{C30253F9-8266-42E7-8319-0103838F2A19}" srcOrd="0" destOrd="0" presId="urn:microsoft.com/office/officeart/2005/8/layout/radial5"/>
    <dgm:cxn modelId="{7B6B4D75-ECDF-488B-BF27-76C2541D2117}" type="presOf" srcId="{508A762E-557E-475B-B8A6-7733FDBB930B}" destId="{16A641A4-DC3B-4622-9AC5-24C026EF5065}" srcOrd="1" destOrd="0" presId="urn:microsoft.com/office/officeart/2005/8/layout/radial5"/>
    <dgm:cxn modelId="{D8FF3E02-09A2-4644-A3D0-8E7DCE52FCDB}" type="presOf" srcId="{D9FF328A-17D5-4771-AD7E-F9FA3D4E9F86}" destId="{959760AF-1D80-4123-8980-CAAA200B54F7}" srcOrd="0" destOrd="0" presId="urn:microsoft.com/office/officeart/2005/8/layout/radial5"/>
    <dgm:cxn modelId="{010A45F9-F594-46E9-924B-06A9F6C5C2F4}" type="presOf" srcId="{0EE466BD-DDED-40D0-97D9-784B50A821A4}" destId="{43C730E9-F07B-4713-9C33-DF3CDF4BD80E}" srcOrd="0" destOrd="0" presId="urn:microsoft.com/office/officeart/2005/8/layout/radial5"/>
    <dgm:cxn modelId="{16A8EA25-7C82-49AA-8A2F-B227BCC0044A}" type="presOf" srcId="{A961C63B-D050-4F58-BC7D-21D262ACE101}" destId="{2025DB87-AA5B-4581-B820-B1B43E572C3A}" srcOrd="0" destOrd="0" presId="urn:microsoft.com/office/officeart/2005/8/layout/radial5"/>
    <dgm:cxn modelId="{98DE285C-BD1A-4C79-8D39-5727FAD13E74}" type="presOf" srcId="{279526D5-C13A-4B55-94CE-3018D9B4B7AF}" destId="{28FC967E-22BA-4BBE-8D56-9C97E0FD4A1F}" srcOrd="1" destOrd="0" presId="urn:microsoft.com/office/officeart/2005/8/layout/radial5"/>
    <dgm:cxn modelId="{DFB9D816-07C6-4795-85F6-769A30B5B8F9}" type="presOf" srcId="{7E9D885A-D25E-4FF9-A4BE-C9D8EF13523B}" destId="{51878437-0358-4647-B23C-063770655D85}" srcOrd="0" destOrd="0" presId="urn:microsoft.com/office/officeart/2005/8/layout/radial5"/>
    <dgm:cxn modelId="{53FA4F18-CB15-4757-8438-B93E52D6B963}" type="presOf" srcId="{5A3AB436-F03D-4385-8527-6660C8E17FAC}" destId="{3A8900B6-162B-4428-9FEE-81D1AED48990}" srcOrd="0" destOrd="0" presId="urn:microsoft.com/office/officeart/2005/8/layout/radial5"/>
    <dgm:cxn modelId="{5739B37C-4375-4FD3-A4A2-B0E3B9F59A9F}" type="presOf" srcId="{8D7C8A98-E1D2-44A1-B9FF-2BAAE732BE74}" destId="{DCB119BE-4404-4BF1-8F1A-B322060C6D9D}" srcOrd="0" destOrd="0" presId="urn:microsoft.com/office/officeart/2005/8/layout/radial5"/>
    <dgm:cxn modelId="{52106A53-93D8-4319-B06A-5125BCD695E6}" srcId="{D9FF328A-17D5-4771-AD7E-F9FA3D4E9F86}" destId="{35CC0F7B-B646-4739-A9C6-C8F01E966FE0}" srcOrd="2" destOrd="0" parTransId="{37883865-6ADD-4119-A41A-B3159A9770DC}" sibTransId="{ED766FE3-5C21-4F99-9A4A-A2471E97CEAF}"/>
    <dgm:cxn modelId="{EC9DDAAD-4D19-4364-AEC9-DB5529CD697C}" type="presOf" srcId="{DCBC1719-DFBE-4052-B398-A5D4A740BF6D}" destId="{AB38D2F2-BF85-49D8-A9A9-F34AC26B8BBB}" srcOrd="0" destOrd="0" presId="urn:microsoft.com/office/officeart/2005/8/layout/radial5"/>
    <dgm:cxn modelId="{4324AF1E-19EB-4D4B-9BBC-ADF7CB04922D}" type="presOf" srcId="{279526D5-C13A-4B55-94CE-3018D9B4B7AF}" destId="{BF76942A-3DCD-4F8A-B9EE-1B6B11AC779B}" srcOrd="0" destOrd="0" presId="urn:microsoft.com/office/officeart/2005/8/layout/radial5"/>
    <dgm:cxn modelId="{7A1E249C-C45C-41D9-84D6-30967DB67BBB}" srcId="{D9FF328A-17D5-4771-AD7E-F9FA3D4E9F86}" destId="{8E10A364-6308-4C8C-9EA6-29A089B41660}" srcOrd="8" destOrd="0" parTransId="{279526D5-C13A-4B55-94CE-3018D9B4B7AF}" sibTransId="{55B9683E-B11D-4155-9226-84370EF6EB37}"/>
    <dgm:cxn modelId="{783DAE52-37CA-415B-9370-3FD9812BD2C9}" type="presOf" srcId="{B5874D42-C7E1-4184-950E-A4BCDE86EEB4}" destId="{26BA031C-F0BC-4CEF-AE4C-DB7DABC3C9B2}" srcOrd="0" destOrd="0" presId="urn:microsoft.com/office/officeart/2005/8/layout/radial5"/>
    <dgm:cxn modelId="{112C3B26-F14F-41D4-8E35-75AFF48E9512}" srcId="{D9FF328A-17D5-4771-AD7E-F9FA3D4E9F86}" destId="{0A286C6A-CDF8-4DD2-83FE-D9D6E1240259}" srcOrd="4" destOrd="0" parTransId="{7614FE1F-710E-46F0-8303-E741DA3D3ABC}" sibTransId="{EA6AE49E-BC28-4250-A5AB-E3BE13A83EB4}"/>
    <dgm:cxn modelId="{15FC46EC-883F-4EAF-8FAE-D30AB7C2FC93}" type="presOf" srcId="{DCBC1719-DFBE-4052-B398-A5D4A740BF6D}" destId="{2841483E-C1B3-41C3-AA91-36CFA22B0768}" srcOrd="1" destOrd="0" presId="urn:microsoft.com/office/officeart/2005/8/layout/radial5"/>
    <dgm:cxn modelId="{0E6FC651-94EB-47EC-9957-AE239591DB88}" type="presOf" srcId="{E398F1DE-A311-48D5-9107-BAFA4AEFE7CA}" destId="{1CC7C2AE-9DE0-41D9-A7EE-D802C4A3A0B3}" srcOrd="0" destOrd="0" presId="urn:microsoft.com/office/officeart/2005/8/layout/radial5"/>
    <dgm:cxn modelId="{159CACBF-E265-455B-B45D-692342593DCC}" srcId="{D9FF328A-17D5-4771-AD7E-F9FA3D4E9F86}" destId="{5A3AB436-F03D-4385-8527-6660C8E17FAC}" srcOrd="7" destOrd="0" parTransId="{B5874D42-C7E1-4184-950E-A4BCDE86EEB4}" sibTransId="{0FFE7ECF-2B45-4550-990B-3D99DECD7A8A}"/>
    <dgm:cxn modelId="{5D6A1FD2-C3F1-40C7-B422-61B881C0AEBB}" type="presOf" srcId="{3EBFBA7B-39D7-4C06-83AB-326D7B22DDA7}" destId="{B4490C87-727C-4941-9D5F-8F647A4FDCFA}" srcOrd="0" destOrd="0" presId="urn:microsoft.com/office/officeart/2005/8/layout/radial5"/>
    <dgm:cxn modelId="{D218DEAB-8647-4827-A029-5DBD4211B052}" type="presOf" srcId="{E398F1DE-A311-48D5-9107-BAFA4AEFE7CA}" destId="{24AE8BE5-90CF-434B-A7DF-68236F64B09A}" srcOrd="1" destOrd="0" presId="urn:microsoft.com/office/officeart/2005/8/layout/radial5"/>
    <dgm:cxn modelId="{BA8EDF6D-0FE0-401A-8EF0-12A7C3F20AFE}" type="presOf" srcId="{4A359B03-961C-4477-A4AF-4C37FA55E456}" destId="{8613F3E4-F81E-44B6-8F8A-F0E4B17B7E30}" srcOrd="0" destOrd="0" presId="urn:microsoft.com/office/officeart/2005/8/layout/radial5"/>
    <dgm:cxn modelId="{F40535D3-90D8-4B1E-98DF-CB697B1DFD85}" srcId="{D9FF328A-17D5-4771-AD7E-F9FA3D4E9F86}" destId="{09392B02-B9D1-420C-A3E7-EE3D56D9706A}" srcOrd="5" destOrd="0" parTransId="{508A762E-557E-475B-B8A6-7733FDBB930B}" sibTransId="{43C06E95-BCF3-4FED-A6E8-B3646C8E03BA}"/>
    <dgm:cxn modelId="{864ACA6D-68C4-406D-8A32-8D5166BFFF40}" type="presOf" srcId="{37883865-6ADD-4119-A41A-B3159A9770DC}" destId="{4AE5E786-9E65-484A-A7F5-9696EB2E42CC}" srcOrd="0" destOrd="0" presId="urn:microsoft.com/office/officeart/2005/8/layout/radial5"/>
    <dgm:cxn modelId="{83D1652A-6C70-4C96-A3AC-2004D7A53CA7}" type="presOf" srcId="{7614FE1F-710E-46F0-8303-E741DA3D3ABC}" destId="{43F47EEF-52ED-420C-8B51-C0A9F51BAB86}" srcOrd="0" destOrd="0" presId="urn:microsoft.com/office/officeart/2005/8/layout/radial5"/>
    <dgm:cxn modelId="{0210BDF8-9679-49C1-A494-159A62533390}" srcId="{D9FF328A-17D5-4771-AD7E-F9FA3D4E9F86}" destId="{7E9D885A-D25E-4FF9-A4BE-C9D8EF13523B}" srcOrd="1" destOrd="0" parTransId="{0EE466BD-DDED-40D0-97D9-784B50A821A4}" sibTransId="{BE0AF78A-C59D-4154-A4F7-4458A7337C0E}"/>
    <dgm:cxn modelId="{2A54366A-63F6-4236-AC5F-E00B865496B7}" type="presOf" srcId="{8E10A364-6308-4C8C-9EA6-29A089B41660}" destId="{0A2EA0D6-3747-40A8-8CFA-E39B7C698CED}" srcOrd="0" destOrd="0" presId="urn:microsoft.com/office/officeart/2005/8/layout/radial5"/>
    <dgm:cxn modelId="{5D1D28D6-E49D-48FD-B017-56CCD26E11A8}" srcId="{CE107ABE-A74D-412D-8950-93F191390A8A}" destId="{D9FF328A-17D5-4771-AD7E-F9FA3D4E9F86}" srcOrd="0" destOrd="0" parTransId="{626565E4-D7A6-4180-875E-B47D0325DCB5}" sibTransId="{462B2FC3-DD6E-4AD8-A97B-8F90B6F96487}"/>
    <dgm:cxn modelId="{4EEC2660-92C5-4F68-B675-C9D4E4F053BA}" type="presOf" srcId="{09392B02-B9D1-420C-A3E7-EE3D56D9706A}" destId="{508A915C-F022-48A1-9EC9-9477A54E99B3}" srcOrd="0" destOrd="0" presId="urn:microsoft.com/office/officeart/2005/8/layout/radial5"/>
    <dgm:cxn modelId="{5DF33CFC-182A-470F-8676-E73975751D9C}" type="presOf" srcId="{3EBFBA7B-39D7-4C06-83AB-326D7B22DDA7}" destId="{E141102B-4E9E-4819-B4CD-44FF213B2976}" srcOrd="1" destOrd="0" presId="urn:microsoft.com/office/officeart/2005/8/layout/radial5"/>
    <dgm:cxn modelId="{55A46F31-CC9E-4FB0-9E65-2FDBF14B518B}" type="presOf" srcId="{0EE466BD-DDED-40D0-97D9-784B50A821A4}" destId="{EAE732FF-924F-444A-A518-D2B77ABBE28E}" srcOrd="1" destOrd="0" presId="urn:microsoft.com/office/officeart/2005/8/layout/radial5"/>
    <dgm:cxn modelId="{7017020B-6CD8-4CCA-9CC3-6D4E59F28C77}" srcId="{D9FF328A-17D5-4771-AD7E-F9FA3D4E9F86}" destId="{8D7C8A98-E1D2-44A1-B9FF-2BAAE732BE74}" srcOrd="3" destOrd="0" parTransId="{DCBC1719-DFBE-4052-B398-A5D4A740BF6D}" sibTransId="{FBCF33CE-86EF-4203-9375-D57107C06499}"/>
    <dgm:cxn modelId="{3891A9BE-4842-4BE5-B3AD-838E99718CE5}" type="presOf" srcId="{508A762E-557E-475B-B8A6-7733FDBB930B}" destId="{8B13AD07-6D3A-4D08-A28F-9DCE24EB392C}" srcOrd="0" destOrd="0" presId="urn:microsoft.com/office/officeart/2005/8/layout/radial5"/>
    <dgm:cxn modelId="{D3762842-88E4-4AB9-8A9C-962DE90B7F5E}" type="presOf" srcId="{37883865-6ADD-4119-A41A-B3159A9770DC}" destId="{05842485-91B7-4C07-BF15-DCF85C871216}" srcOrd="1" destOrd="0" presId="urn:microsoft.com/office/officeart/2005/8/layout/radial5"/>
    <dgm:cxn modelId="{78874A3E-DC59-4527-9FD4-3A3297E62A68}" type="presOf" srcId="{35CC0F7B-B646-4739-A9C6-C8F01E966FE0}" destId="{81BE0CC1-15E7-4AD4-8245-0A6110A31B77}" srcOrd="0" destOrd="0" presId="urn:microsoft.com/office/officeart/2005/8/layout/radial5"/>
    <dgm:cxn modelId="{63C80726-6B17-417F-AB92-41639DCD807A}" srcId="{D9FF328A-17D5-4771-AD7E-F9FA3D4E9F86}" destId="{A961C63B-D050-4F58-BC7D-21D262ACE101}" srcOrd="6" destOrd="0" parTransId="{E398F1DE-A311-48D5-9107-BAFA4AEFE7CA}" sibTransId="{A0BE083D-0690-4B00-8767-D3388DBC72A4}"/>
    <dgm:cxn modelId="{82A9CC61-6EE0-466B-889C-2C58BCAC3EE2}" type="presOf" srcId="{CE107ABE-A74D-412D-8950-93F191390A8A}" destId="{12218299-105D-4FFC-9A12-51DF2A53F031}" srcOrd="0" destOrd="0" presId="urn:microsoft.com/office/officeart/2005/8/layout/radial5"/>
    <dgm:cxn modelId="{C43758C2-C4D4-4754-9895-A5F6269E822C}" srcId="{D9FF328A-17D5-4771-AD7E-F9FA3D4E9F86}" destId="{4A359B03-961C-4477-A4AF-4C37FA55E456}" srcOrd="0" destOrd="0" parTransId="{3EBFBA7B-39D7-4C06-83AB-326D7B22DDA7}" sibTransId="{FEC3D7E0-B563-4EB4-B758-46BE6091327D}"/>
    <dgm:cxn modelId="{2C9A77B2-886A-4652-9BA7-BE1E4E6CAF83}" type="presOf" srcId="{B5874D42-C7E1-4184-950E-A4BCDE86EEB4}" destId="{03B4D5F1-1A58-42CA-A144-E00971BFFBE9}" srcOrd="1" destOrd="0" presId="urn:microsoft.com/office/officeart/2005/8/layout/radial5"/>
    <dgm:cxn modelId="{85F74A7D-4F39-4C29-83DF-ABC5D62F3CA0}" type="presParOf" srcId="{12218299-105D-4FFC-9A12-51DF2A53F031}" destId="{959760AF-1D80-4123-8980-CAAA200B54F7}" srcOrd="0" destOrd="0" presId="urn:microsoft.com/office/officeart/2005/8/layout/radial5"/>
    <dgm:cxn modelId="{F0D0AC12-532D-4FEA-B480-C6305FAE0759}" type="presParOf" srcId="{12218299-105D-4FFC-9A12-51DF2A53F031}" destId="{B4490C87-727C-4941-9D5F-8F647A4FDCFA}" srcOrd="1" destOrd="0" presId="urn:microsoft.com/office/officeart/2005/8/layout/radial5"/>
    <dgm:cxn modelId="{9333230B-465A-49E6-808A-91B1B34CB23C}" type="presParOf" srcId="{B4490C87-727C-4941-9D5F-8F647A4FDCFA}" destId="{E141102B-4E9E-4819-B4CD-44FF213B2976}" srcOrd="0" destOrd="0" presId="urn:microsoft.com/office/officeart/2005/8/layout/radial5"/>
    <dgm:cxn modelId="{3D0A854A-15BA-43DF-ADBC-92BC50657C97}" type="presParOf" srcId="{12218299-105D-4FFC-9A12-51DF2A53F031}" destId="{8613F3E4-F81E-44B6-8F8A-F0E4B17B7E30}" srcOrd="2" destOrd="0" presId="urn:microsoft.com/office/officeart/2005/8/layout/radial5"/>
    <dgm:cxn modelId="{CE1BCB6B-E5F3-49B6-998C-B26C5548BC9E}" type="presParOf" srcId="{12218299-105D-4FFC-9A12-51DF2A53F031}" destId="{43C730E9-F07B-4713-9C33-DF3CDF4BD80E}" srcOrd="3" destOrd="0" presId="urn:microsoft.com/office/officeart/2005/8/layout/radial5"/>
    <dgm:cxn modelId="{5D786CA0-788C-4C0C-BA29-57A445470C90}" type="presParOf" srcId="{43C730E9-F07B-4713-9C33-DF3CDF4BD80E}" destId="{EAE732FF-924F-444A-A518-D2B77ABBE28E}" srcOrd="0" destOrd="0" presId="urn:microsoft.com/office/officeart/2005/8/layout/radial5"/>
    <dgm:cxn modelId="{11808BCE-7810-4E70-8E15-C2E7B39847AF}" type="presParOf" srcId="{12218299-105D-4FFC-9A12-51DF2A53F031}" destId="{51878437-0358-4647-B23C-063770655D85}" srcOrd="4" destOrd="0" presId="urn:microsoft.com/office/officeart/2005/8/layout/radial5"/>
    <dgm:cxn modelId="{80513110-7FD8-46F5-9BD2-1449A0AA8ABF}" type="presParOf" srcId="{12218299-105D-4FFC-9A12-51DF2A53F031}" destId="{4AE5E786-9E65-484A-A7F5-9696EB2E42CC}" srcOrd="5" destOrd="0" presId="urn:microsoft.com/office/officeart/2005/8/layout/radial5"/>
    <dgm:cxn modelId="{DF5BA3BB-3AEB-4106-A49E-F14779A80768}" type="presParOf" srcId="{4AE5E786-9E65-484A-A7F5-9696EB2E42CC}" destId="{05842485-91B7-4C07-BF15-DCF85C871216}" srcOrd="0" destOrd="0" presId="urn:microsoft.com/office/officeart/2005/8/layout/radial5"/>
    <dgm:cxn modelId="{B5B2533A-37D7-4A20-9352-EF2E5D524885}" type="presParOf" srcId="{12218299-105D-4FFC-9A12-51DF2A53F031}" destId="{81BE0CC1-15E7-4AD4-8245-0A6110A31B77}" srcOrd="6" destOrd="0" presId="urn:microsoft.com/office/officeart/2005/8/layout/radial5"/>
    <dgm:cxn modelId="{AB9EA1EB-25BC-4D77-B8BD-BD219DDE9507}" type="presParOf" srcId="{12218299-105D-4FFC-9A12-51DF2A53F031}" destId="{AB38D2F2-BF85-49D8-A9A9-F34AC26B8BBB}" srcOrd="7" destOrd="0" presId="urn:microsoft.com/office/officeart/2005/8/layout/radial5"/>
    <dgm:cxn modelId="{C701FA4E-76C9-433E-BDC7-864C09B368BC}" type="presParOf" srcId="{AB38D2F2-BF85-49D8-A9A9-F34AC26B8BBB}" destId="{2841483E-C1B3-41C3-AA91-36CFA22B0768}" srcOrd="0" destOrd="0" presId="urn:microsoft.com/office/officeart/2005/8/layout/radial5"/>
    <dgm:cxn modelId="{A2528431-D16C-4F55-8D39-A77FCDAD9FF2}" type="presParOf" srcId="{12218299-105D-4FFC-9A12-51DF2A53F031}" destId="{DCB119BE-4404-4BF1-8F1A-B322060C6D9D}" srcOrd="8" destOrd="0" presId="urn:microsoft.com/office/officeart/2005/8/layout/radial5"/>
    <dgm:cxn modelId="{FA6EE0C3-DE0E-489D-BAC3-52211CF1FF77}" type="presParOf" srcId="{12218299-105D-4FFC-9A12-51DF2A53F031}" destId="{43F47EEF-52ED-420C-8B51-C0A9F51BAB86}" srcOrd="9" destOrd="0" presId="urn:microsoft.com/office/officeart/2005/8/layout/radial5"/>
    <dgm:cxn modelId="{0E7F13AE-A15B-4C50-A66E-86D5DB9716AE}" type="presParOf" srcId="{43F47EEF-52ED-420C-8B51-C0A9F51BAB86}" destId="{0A1E3055-BC20-407C-907E-DE2BEAF663FF}" srcOrd="0" destOrd="0" presId="urn:microsoft.com/office/officeart/2005/8/layout/radial5"/>
    <dgm:cxn modelId="{0A711705-B0EF-4A4E-840E-E57F944D0FFB}" type="presParOf" srcId="{12218299-105D-4FFC-9A12-51DF2A53F031}" destId="{C30253F9-8266-42E7-8319-0103838F2A19}" srcOrd="10" destOrd="0" presId="urn:microsoft.com/office/officeart/2005/8/layout/radial5"/>
    <dgm:cxn modelId="{C42654F9-FE97-42BD-992D-9D17C91369EC}" type="presParOf" srcId="{12218299-105D-4FFC-9A12-51DF2A53F031}" destId="{8B13AD07-6D3A-4D08-A28F-9DCE24EB392C}" srcOrd="11" destOrd="0" presId="urn:microsoft.com/office/officeart/2005/8/layout/radial5"/>
    <dgm:cxn modelId="{7648C4A9-69D1-4BEE-BA0D-C1210E9AE6F3}" type="presParOf" srcId="{8B13AD07-6D3A-4D08-A28F-9DCE24EB392C}" destId="{16A641A4-DC3B-4622-9AC5-24C026EF5065}" srcOrd="0" destOrd="0" presId="urn:microsoft.com/office/officeart/2005/8/layout/radial5"/>
    <dgm:cxn modelId="{ADB35F1C-D7B8-4216-ABDC-D338B08D1350}" type="presParOf" srcId="{12218299-105D-4FFC-9A12-51DF2A53F031}" destId="{508A915C-F022-48A1-9EC9-9477A54E99B3}" srcOrd="12" destOrd="0" presId="urn:microsoft.com/office/officeart/2005/8/layout/radial5"/>
    <dgm:cxn modelId="{4F2C4734-72C7-4AF1-B577-47FAD9D46D5E}" type="presParOf" srcId="{12218299-105D-4FFC-9A12-51DF2A53F031}" destId="{1CC7C2AE-9DE0-41D9-A7EE-D802C4A3A0B3}" srcOrd="13" destOrd="0" presId="urn:microsoft.com/office/officeart/2005/8/layout/radial5"/>
    <dgm:cxn modelId="{BD889661-28B2-41EA-9B42-E9B354B51664}" type="presParOf" srcId="{1CC7C2AE-9DE0-41D9-A7EE-D802C4A3A0B3}" destId="{24AE8BE5-90CF-434B-A7DF-68236F64B09A}" srcOrd="0" destOrd="0" presId="urn:microsoft.com/office/officeart/2005/8/layout/radial5"/>
    <dgm:cxn modelId="{A42F31D0-9E7F-40C8-9FD5-2783FCF49D18}" type="presParOf" srcId="{12218299-105D-4FFC-9A12-51DF2A53F031}" destId="{2025DB87-AA5B-4581-B820-B1B43E572C3A}" srcOrd="14" destOrd="0" presId="urn:microsoft.com/office/officeart/2005/8/layout/radial5"/>
    <dgm:cxn modelId="{44146DE6-7411-47AD-ABDC-CF3DD6C67AD0}" type="presParOf" srcId="{12218299-105D-4FFC-9A12-51DF2A53F031}" destId="{26BA031C-F0BC-4CEF-AE4C-DB7DABC3C9B2}" srcOrd="15" destOrd="0" presId="urn:microsoft.com/office/officeart/2005/8/layout/radial5"/>
    <dgm:cxn modelId="{43D41622-A67D-4CB2-911D-D47EB2338B60}" type="presParOf" srcId="{26BA031C-F0BC-4CEF-AE4C-DB7DABC3C9B2}" destId="{03B4D5F1-1A58-42CA-A144-E00971BFFBE9}" srcOrd="0" destOrd="0" presId="urn:microsoft.com/office/officeart/2005/8/layout/radial5"/>
    <dgm:cxn modelId="{87BFD589-98CB-4672-A054-C9F1DEA8740A}" type="presParOf" srcId="{12218299-105D-4FFC-9A12-51DF2A53F031}" destId="{3A8900B6-162B-4428-9FEE-81D1AED48990}" srcOrd="16" destOrd="0" presId="urn:microsoft.com/office/officeart/2005/8/layout/radial5"/>
    <dgm:cxn modelId="{1C322EBA-0666-42F5-BDBB-95D16EBBBA24}" type="presParOf" srcId="{12218299-105D-4FFC-9A12-51DF2A53F031}" destId="{BF76942A-3DCD-4F8A-B9EE-1B6B11AC779B}" srcOrd="17" destOrd="0" presId="urn:microsoft.com/office/officeart/2005/8/layout/radial5"/>
    <dgm:cxn modelId="{AFB5F47B-55C7-49AF-9B2B-99C740457102}" type="presParOf" srcId="{BF76942A-3DCD-4F8A-B9EE-1B6B11AC779B}" destId="{28FC967E-22BA-4BBE-8D56-9C97E0FD4A1F}" srcOrd="0" destOrd="0" presId="urn:microsoft.com/office/officeart/2005/8/layout/radial5"/>
    <dgm:cxn modelId="{462301A1-63CA-4C2A-BD3D-A61CBCC1662C}" type="presParOf" srcId="{12218299-105D-4FFC-9A12-51DF2A53F031}" destId="{0A2EA0D6-3747-40A8-8CFA-E39B7C698CED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107ABE-A74D-412D-8950-93F191390A8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FF328A-17D5-4771-AD7E-F9FA3D4E9F86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b="1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МР </a:t>
          </a:r>
          <a:r>
            <a:rPr lang="ru-RU" sz="1600" b="1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«Мирнинский район» </a:t>
          </a:r>
          <a:r>
            <a:rPr lang="ru-RU" sz="1600" b="1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РС(Я)</a:t>
          </a:r>
          <a:endParaRPr lang="ru-RU" sz="1600" b="1" i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ru-RU" sz="1600" b="1" i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562</a:t>
          </a:r>
          <a:endParaRPr lang="ru-RU" sz="1600" b="1" i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26565E4-D7A6-4180-875E-B47D0325DCB5}" type="parTrans" cxnId="{5D1D28D6-E49D-48FD-B017-56CCD26E11A8}">
      <dgm:prSet/>
      <dgm:spPr/>
      <dgm:t>
        <a:bodyPr/>
        <a:lstStyle/>
        <a:p>
          <a:endParaRPr lang="ru-RU" sz="1400"/>
        </a:p>
      </dgm:t>
    </dgm:pt>
    <dgm:pt modelId="{462B2FC3-DD6E-4AD8-A97B-8F90B6F96487}" type="sibTrans" cxnId="{5D1D28D6-E49D-48FD-B017-56CCD26E11A8}">
      <dgm:prSet/>
      <dgm:spPr/>
      <dgm:t>
        <a:bodyPr/>
        <a:lstStyle/>
        <a:p>
          <a:endParaRPr lang="ru-RU" sz="1400"/>
        </a:p>
      </dgm:t>
    </dgm:pt>
    <dgm:pt modelId="{4A359B03-961C-4477-A4AF-4C37FA55E45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ГП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«Город Мирный»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134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BFBA7B-39D7-4C06-83AB-326D7B22DDA7}" type="parTrans" cxnId="{C43758C2-C4D4-4754-9895-A5F6269E822C}">
      <dgm:prSet custT="1"/>
      <dgm:spPr/>
      <dgm:t>
        <a:bodyPr/>
        <a:lstStyle/>
        <a:p>
          <a:endParaRPr lang="ru-RU" sz="1400"/>
        </a:p>
      </dgm:t>
    </dgm:pt>
    <dgm:pt modelId="{FEC3D7E0-B563-4EB4-B758-46BE6091327D}" type="sibTrans" cxnId="{C43758C2-C4D4-4754-9895-A5F6269E822C}">
      <dgm:prSet/>
      <dgm:spPr/>
      <dgm:t>
        <a:bodyPr/>
        <a:lstStyle/>
        <a:p>
          <a:endParaRPr lang="ru-RU" sz="1400"/>
        </a:p>
      </dgm:t>
    </dgm:pt>
    <dgm:pt modelId="{7E9D885A-D25E-4FF9-A4BE-C9D8EF13523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ГП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«Город Удачный»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55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E466BD-DDED-40D0-97D9-784B50A821A4}" type="parTrans" cxnId="{0210BDF8-9679-49C1-A494-159A62533390}">
      <dgm:prSet custT="1"/>
      <dgm:spPr/>
      <dgm:t>
        <a:bodyPr/>
        <a:lstStyle/>
        <a:p>
          <a:endParaRPr lang="ru-RU" sz="1400"/>
        </a:p>
      </dgm:t>
    </dgm:pt>
    <dgm:pt modelId="{BE0AF78A-C59D-4154-A4F7-4458A7337C0E}" type="sibTrans" cxnId="{0210BDF8-9679-49C1-A494-159A62533390}">
      <dgm:prSet/>
      <dgm:spPr/>
      <dgm:t>
        <a:bodyPr/>
        <a:lstStyle/>
        <a:p>
          <a:endParaRPr lang="ru-RU" sz="1400"/>
        </a:p>
      </dgm:t>
    </dgm:pt>
    <dgm:pt modelId="{35CC0F7B-B646-4739-A9C6-C8F01E966FE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ГП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«Поселок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Айхал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883865-6ADD-4119-A41A-B3159A9770DC}" type="parTrans" cxnId="{52106A53-93D8-4319-B06A-5125BCD695E6}">
      <dgm:prSet custT="1"/>
      <dgm:spPr/>
      <dgm:t>
        <a:bodyPr/>
        <a:lstStyle/>
        <a:p>
          <a:endParaRPr lang="ru-RU" sz="1400"/>
        </a:p>
      </dgm:t>
    </dgm:pt>
    <dgm:pt modelId="{ED766FE3-5C21-4F99-9A4A-A2471E97CEAF}" type="sibTrans" cxnId="{52106A53-93D8-4319-B06A-5125BCD695E6}">
      <dgm:prSet/>
      <dgm:spPr/>
      <dgm:t>
        <a:bodyPr/>
        <a:lstStyle/>
        <a:p>
          <a:endParaRPr lang="ru-RU" sz="1400"/>
        </a:p>
      </dgm:t>
    </dgm:pt>
    <dgm:pt modelId="{8D7C8A98-E1D2-44A1-B9FF-2BAAE732BE7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ГП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«Поселок Чернышевский»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77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BC1719-DFBE-4052-B398-A5D4A740BF6D}" type="parTrans" cxnId="{7017020B-6CD8-4CCA-9CC3-6D4E59F28C77}">
      <dgm:prSet custT="1"/>
      <dgm:spPr/>
      <dgm:t>
        <a:bodyPr/>
        <a:lstStyle/>
        <a:p>
          <a:endParaRPr lang="ru-RU" sz="1400"/>
        </a:p>
      </dgm:t>
    </dgm:pt>
    <dgm:pt modelId="{FBCF33CE-86EF-4203-9375-D57107C06499}" type="sibTrans" cxnId="{7017020B-6CD8-4CCA-9CC3-6D4E59F28C77}">
      <dgm:prSet/>
      <dgm:spPr/>
      <dgm:t>
        <a:bodyPr/>
        <a:lstStyle/>
        <a:p>
          <a:endParaRPr lang="ru-RU" sz="1400"/>
        </a:p>
      </dgm:t>
    </dgm:pt>
    <dgm:pt modelId="{14D70B27-BDCF-4E19-8A84-1639313781DC}">
      <dgm:prSet phldrT="[Текст]" phldr="1"/>
      <dgm:spPr/>
      <dgm:t>
        <a:bodyPr/>
        <a:lstStyle/>
        <a:p>
          <a:endParaRPr lang="ru-RU" sz="1400" dirty="0"/>
        </a:p>
      </dgm:t>
    </dgm:pt>
    <dgm:pt modelId="{2110AA5A-7B85-4C25-9997-410916F6009C}" type="parTrans" cxnId="{B5CD53A6-8BB8-4D7C-AEFD-75342814C6AE}">
      <dgm:prSet/>
      <dgm:spPr/>
      <dgm:t>
        <a:bodyPr/>
        <a:lstStyle/>
        <a:p>
          <a:endParaRPr lang="ru-RU" sz="1400"/>
        </a:p>
      </dgm:t>
    </dgm:pt>
    <dgm:pt modelId="{F4AD9BA4-4C6A-4602-A13A-2F583EDE3A4A}" type="sibTrans" cxnId="{B5CD53A6-8BB8-4D7C-AEFD-75342814C6AE}">
      <dgm:prSet/>
      <dgm:spPr/>
      <dgm:t>
        <a:bodyPr/>
        <a:lstStyle/>
        <a:p>
          <a:endParaRPr lang="ru-RU" sz="1400"/>
        </a:p>
      </dgm:t>
    </dgm:pt>
    <dgm:pt modelId="{0A286C6A-CDF8-4DD2-83FE-D9D6E124025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ГП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«Поселок Светлый»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72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14FE1F-710E-46F0-8303-E741DA3D3ABC}" type="parTrans" cxnId="{112C3B26-F14F-41D4-8E35-75AFF48E9512}">
      <dgm:prSet custT="1"/>
      <dgm:spPr/>
      <dgm:t>
        <a:bodyPr/>
        <a:lstStyle/>
        <a:p>
          <a:endParaRPr lang="ru-RU" sz="1400"/>
        </a:p>
      </dgm:t>
    </dgm:pt>
    <dgm:pt modelId="{EA6AE49E-BC28-4250-A5AB-E3BE13A83EB4}" type="sibTrans" cxnId="{112C3B26-F14F-41D4-8E35-75AFF48E9512}">
      <dgm:prSet/>
      <dgm:spPr/>
      <dgm:t>
        <a:bodyPr/>
        <a:lstStyle/>
        <a:p>
          <a:endParaRPr lang="ru-RU" sz="1400"/>
        </a:p>
      </dgm:t>
    </dgm:pt>
    <dgm:pt modelId="{09392B02-B9D1-420C-A3E7-EE3D56D9706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ГП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«Поселок Алмазный»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54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8A762E-557E-475B-B8A6-7733FDBB930B}" type="parTrans" cxnId="{F40535D3-90D8-4B1E-98DF-CB697B1DFD85}">
      <dgm:prSet custT="1"/>
      <dgm:spPr/>
      <dgm:t>
        <a:bodyPr/>
        <a:lstStyle/>
        <a:p>
          <a:endParaRPr lang="ru-RU" sz="1400"/>
        </a:p>
      </dgm:t>
    </dgm:pt>
    <dgm:pt modelId="{43C06E95-BCF3-4FED-A6E8-B3646C8E03BA}" type="sibTrans" cxnId="{F40535D3-90D8-4B1E-98DF-CB697B1DFD85}">
      <dgm:prSet/>
      <dgm:spPr/>
      <dgm:t>
        <a:bodyPr/>
        <a:lstStyle/>
        <a:p>
          <a:endParaRPr lang="ru-RU" sz="1400"/>
        </a:p>
      </dgm:t>
    </dgm:pt>
    <dgm:pt modelId="{A961C63B-D050-4F58-BC7D-21D262ACE10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 (МО)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«Чуонинский наслег»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106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98F1DE-A311-48D5-9107-BAFA4AEFE7CA}" type="parTrans" cxnId="{63C80726-6B17-417F-AB92-41639DCD807A}">
      <dgm:prSet custT="1"/>
      <dgm:spPr/>
      <dgm:t>
        <a:bodyPr/>
        <a:lstStyle/>
        <a:p>
          <a:endParaRPr lang="ru-RU" sz="1400"/>
        </a:p>
      </dgm:t>
    </dgm:pt>
    <dgm:pt modelId="{A0BE083D-0690-4B00-8767-D3388DBC72A4}" type="sibTrans" cxnId="{63C80726-6B17-417F-AB92-41639DCD807A}">
      <dgm:prSet/>
      <dgm:spPr/>
      <dgm:t>
        <a:bodyPr/>
        <a:lstStyle/>
        <a:p>
          <a:endParaRPr lang="ru-RU" sz="1400"/>
        </a:p>
      </dgm:t>
    </dgm:pt>
    <dgm:pt modelId="{5A3AB436-F03D-4385-8527-6660C8E17FA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Ботуобуйинс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-кий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наслег»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874D42-C7E1-4184-950E-A4BCDE86EEB4}" type="parTrans" cxnId="{159CACBF-E265-455B-B45D-692342593DCC}">
      <dgm:prSet custT="1"/>
      <dgm:spPr/>
      <dgm:t>
        <a:bodyPr/>
        <a:lstStyle/>
        <a:p>
          <a:endParaRPr lang="ru-RU" sz="1400"/>
        </a:p>
      </dgm:t>
    </dgm:pt>
    <dgm:pt modelId="{0FFE7ECF-2B45-4550-990B-3D99DECD7A8A}" type="sibTrans" cxnId="{159CACBF-E265-455B-B45D-692342593DCC}">
      <dgm:prSet/>
      <dgm:spPr/>
      <dgm:t>
        <a:bodyPr/>
        <a:lstStyle/>
        <a:p>
          <a:endParaRPr lang="ru-RU" sz="1400"/>
        </a:p>
      </dgm:t>
    </dgm:pt>
    <dgm:pt modelId="{8E10A364-6308-4C8C-9EA6-29A089B4166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Садынский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национальный эвенкийский наслег»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25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9526D5-C13A-4B55-94CE-3018D9B4B7AF}" type="parTrans" cxnId="{7A1E249C-C45C-41D9-84D6-30967DB67BBB}">
      <dgm:prSet custT="1"/>
      <dgm:spPr/>
      <dgm:t>
        <a:bodyPr/>
        <a:lstStyle/>
        <a:p>
          <a:endParaRPr lang="ru-RU" sz="1400"/>
        </a:p>
      </dgm:t>
    </dgm:pt>
    <dgm:pt modelId="{55B9683E-B11D-4155-9226-84370EF6EB37}" type="sibTrans" cxnId="{7A1E249C-C45C-41D9-84D6-30967DB67BBB}">
      <dgm:prSet/>
      <dgm:spPr/>
      <dgm:t>
        <a:bodyPr/>
        <a:lstStyle/>
        <a:p>
          <a:endParaRPr lang="ru-RU" sz="1400"/>
        </a:p>
      </dgm:t>
    </dgm:pt>
    <dgm:pt modelId="{12218299-105D-4FFC-9A12-51DF2A53F031}" type="pres">
      <dgm:prSet presAssocID="{CE107ABE-A74D-412D-8950-93F191390A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9760AF-1D80-4123-8980-CAAA200B54F7}" type="pres">
      <dgm:prSet presAssocID="{D9FF328A-17D5-4771-AD7E-F9FA3D4E9F86}" presName="centerShape" presStyleLbl="node0" presStyleIdx="0" presStyleCnt="1" custScaleX="144102"/>
      <dgm:spPr/>
      <dgm:t>
        <a:bodyPr/>
        <a:lstStyle/>
        <a:p>
          <a:endParaRPr lang="ru-RU"/>
        </a:p>
      </dgm:t>
    </dgm:pt>
    <dgm:pt modelId="{B4490C87-727C-4941-9D5F-8F647A4FDCFA}" type="pres">
      <dgm:prSet presAssocID="{3EBFBA7B-39D7-4C06-83AB-326D7B22DDA7}" presName="parTrans" presStyleLbl="sibTrans2D1" presStyleIdx="0" presStyleCnt="9"/>
      <dgm:spPr/>
      <dgm:t>
        <a:bodyPr/>
        <a:lstStyle/>
        <a:p>
          <a:endParaRPr lang="ru-RU"/>
        </a:p>
      </dgm:t>
    </dgm:pt>
    <dgm:pt modelId="{E141102B-4E9E-4819-B4CD-44FF213B2976}" type="pres">
      <dgm:prSet presAssocID="{3EBFBA7B-39D7-4C06-83AB-326D7B22DDA7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8613F3E4-F81E-44B6-8F8A-F0E4B17B7E30}" type="pres">
      <dgm:prSet presAssocID="{4A359B03-961C-4477-A4AF-4C37FA55E456}" presName="node" presStyleLbl="node1" presStyleIdx="0" presStyleCnt="9" custScaleX="143111" custScaleY="109246" custRadScaleRad="99772" custRadScaleInc="-9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730E9-F07B-4713-9C33-DF3CDF4BD80E}" type="pres">
      <dgm:prSet presAssocID="{0EE466BD-DDED-40D0-97D9-784B50A821A4}" presName="parTrans" presStyleLbl="sibTrans2D1" presStyleIdx="1" presStyleCnt="9"/>
      <dgm:spPr/>
      <dgm:t>
        <a:bodyPr/>
        <a:lstStyle/>
        <a:p>
          <a:endParaRPr lang="ru-RU"/>
        </a:p>
      </dgm:t>
    </dgm:pt>
    <dgm:pt modelId="{EAE732FF-924F-444A-A518-D2B77ABBE28E}" type="pres">
      <dgm:prSet presAssocID="{0EE466BD-DDED-40D0-97D9-784B50A821A4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51878437-0358-4647-B23C-063770655D85}" type="pres">
      <dgm:prSet presAssocID="{7E9D885A-D25E-4FF9-A4BE-C9D8EF13523B}" presName="node" presStyleLbl="node1" presStyleIdx="1" presStyleCnt="9" custScaleX="139036" custScaleY="109510" custRadScaleRad="110828" custRadScaleInc="12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5E786-9E65-484A-A7F5-9696EB2E42CC}" type="pres">
      <dgm:prSet presAssocID="{37883865-6ADD-4119-A41A-B3159A9770DC}" presName="parTrans" presStyleLbl="sibTrans2D1" presStyleIdx="2" presStyleCnt="9"/>
      <dgm:spPr/>
      <dgm:t>
        <a:bodyPr/>
        <a:lstStyle/>
        <a:p>
          <a:endParaRPr lang="ru-RU"/>
        </a:p>
      </dgm:t>
    </dgm:pt>
    <dgm:pt modelId="{05842485-91B7-4C07-BF15-DCF85C871216}" type="pres">
      <dgm:prSet presAssocID="{37883865-6ADD-4119-A41A-B3159A9770DC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81BE0CC1-15E7-4AD4-8245-0A6110A31B77}" type="pres">
      <dgm:prSet presAssocID="{35CC0F7B-B646-4739-A9C6-C8F01E966FE0}" presName="node" presStyleLbl="node1" presStyleIdx="2" presStyleCnt="9" custScaleX="130496" custScaleY="110119" custRadScaleRad="158994" custRadScaleInc="17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8D2F2-BF85-49D8-A9A9-F34AC26B8BBB}" type="pres">
      <dgm:prSet presAssocID="{DCBC1719-DFBE-4052-B398-A5D4A740BF6D}" presName="parTrans" presStyleLbl="sibTrans2D1" presStyleIdx="3" presStyleCnt="9"/>
      <dgm:spPr/>
      <dgm:t>
        <a:bodyPr/>
        <a:lstStyle/>
        <a:p>
          <a:endParaRPr lang="ru-RU"/>
        </a:p>
      </dgm:t>
    </dgm:pt>
    <dgm:pt modelId="{2841483E-C1B3-41C3-AA91-36CFA22B0768}" type="pres">
      <dgm:prSet presAssocID="{DCBC1719-DFBE-4052-B398-A5D4A740BF6D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DCB119BE-4404-4BF1-8F1A-B322060C6D9D}" type="pres">
      <dgm:prSet presAssocID="{8D7C8A98-E1D2-44A1-B9FF-2BAAE732BE74}" presName="node" presStyleLbl="node1" presStyleIdx="3" presStyleCnt="9" custScaleX="167368" custRadScaleRad="99058" custRadScaleInc="-23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7EEF-52ED-420C-8B51-C0A9F51BAB86}" type="pres">
      <dgm:prSet presAssocID="{7614FE1F-710E-46F0-8303-E741DA3D3ABC}" presName="parTrans" presStyleLbl="sibTrans2D1" presStyleIdx="4" presStyleCnt="9"/>
      <dgm:spPr/>
      <dgm:t>
        <a:bodyPr/>
        <a:lstStyle/>
        <a:p>
          <a:endParaRPr lang="ru-RU"/>
        </a:p>
      </dgm:t>
    </dgm:pt>
    <dgm:pt modelId="{0A1E3055-BC20-407C-907E-DE2BEAF663FF}" type="pres">
      <dgm:prSet presAssocID="{7614FE1F-710E-46F0-8303-E741DA3D3ABC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C30253F9-8266-42E7-8319-0103838F2A19}" type="pres">
      <dgm:prSet presAssocID="{0A286C6A-CDF8-4DD2-83FE-D9D6E1240259}" presName="node" presStyleLbl="node1" presStyleIdx="4" presStyleCnt="9" custScaleX="149626" custRadScaleRad="106027" custRadScaleInc="-27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3AD07-6D3A-4D08-A28F-9DCE24EB392C}" type="pres">
      <dgm:prSet presAssocID="{508A762E-557E-475B-B8A6-7733FDBB930B}" presName="parTrans" presStyleLbl="sibTrans2D1" presStyleIdx="5" presStyleCnt="9"/>
      <dgm:spPr/>
      <dgm:t>
        <a:bodyPr/>
        <a:lstStyle/>
        <a:p>
          <a:endParaRPr lang="ru-RU"/>
        </a:p>
      </dgm:t>
    </dgm:pt>
    <dgm:pt modelId="{16A641A4-DC3B-4622-9AC5-24C026EF5065}" type="pres">
      <dgm:prSet presAssocID="{508A762E-557E-475B-B8A6-7733FDBB930B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508A915C-F022-48A1-9EC9-9477A54E99B3}" type="pres">
      <dgm:prSet presAssocID="{09392B02-B9D1-420C-A3E7-EE3D56D9706A}" presName="node" presStyleLbl="node1" presStyleIdx="5" presStyleCnt="9" custScaleX="149831" custRadScaleRad="106697" custRadScaleInc="31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7C2AE-9DE0-41D9-A7EE-D802C4A3A0B3}" type="pres">
      <dgm:prSet presAssocID="{E398F1DE-A311-48D5-9107-BAFA4AEFE7CA}" presName="parTrans" presStyleLbl="sibTrans2D1" presStyleIdx="6" presStyleCnt="9"/>
      <dgm:spPr/>
      <dgm:t>
        <a:bodyPr/>
        <a:lstStyle/>
        <a:p>
          <a:endParaRPr lang="ru-RU"/>
        </a:p>
      </dgm:t>
    </dgm:pt>
    <dgm:pt modelId="{24AE8BE5-90CF-434B-A7DF-68236F64B09A}" type="pres">
      <dgm:prSet presAssocID="{E398F1DE-A311-48D5-9107-BAFA4AEFE7CA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2025DB87-AA5B-4581-B820-B1B43E572C3A}" type="pres">
      <dgm:prSet presAssocID="{A961C63B-D050-4F58-BC7D-21D262ACE101}" presName="node" presStyleLbl="node1" presStyleIdx="6" presStyleCnt="9" custScaleX="146938" custRadScaleRad="100223" custRadScaleInc="27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A031C-F0BC-4CEF-AE4C-DB7DABC3C9B2}" type="pres">
      <dgm:prSet presAssocID="{B5874D42-C7E1-4184-950E-A4BCDE86EEB4}" presName="parTrans" presStyleLbl="sibTrans2D1" presStyleIdx="7" presStyleCnt="9"/>
      <dgm:spPr/>
      <dgm:t>
        <a:bodyPr/>
        <a:lstStyle/>
        <a:p>
          <a:endParaRPr lang="ru-RU"/>
        </a:p>
      </dgm:t>
    </dgm:pt>
    <dgm:pt modelId="{03B4D5F1-1A58-42CA-A144-E00971BFFBE9}" type="pres">
      <dgm:prSet presAssocID="{B5874D42-C7E1-4184-950E-A4BCDE86EEB4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3A8900B6-162B-4428-9FEE-81D1AED48990}" type="pres">
      <dgm:prSet presAssocID="{5A3AB436-F03D-4385-8527-6660C8E17FAC}" presName="node" presStyleLbl="node1" presStyleIdx="7" presStyleCnt="9" custScaleX="151441" custRadScaleRad="150951" custRadScaleInc="-14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6942A-3DCD-4F8A-B9EE-1B6B11AC779B}" type="pres">
      <dgm:prSet presAssocID="{279526D5-C13A-4B55-94CE-3018D9B4B7AF}" presName="parTrans" presStyleLbl="sibTrans2D1" presStyleIdx="8" presStyleCnt="9" custAng="819954"/>
      <dgm:spPr/>
      <dgm:t>
        <a:bodyPr/>
        <a:lstStyle/>
        <a:p>
          <a:endParaRPr lang="ru-RU"/>
        </a:p>
      </dgm:t>
    </dgm:pt>
    <dgm:pt modelId="{28FC967E-22BA-4BBE-8D56-9C97E0FD4A1F}" type="pres">
      <dgm:prSet presAssocID="{279526D5-C13A-4B55-94CE-3018D9B4B7AF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0A2EA0D6-3747-40A8-8CFA-E39B7C698CED}" type="pres">
      <dgm:prSet presAssocID="{8E10A364-6308-4C8C-9EA6-29A089B41660}" presName="node" presStyleLbl="node1" presStyleIdx="8" presStyleCnt="9" custScaleX="168051" custScaleY="111426" custRadScaleRad="127168" custRadScaleInc="-60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E77176-9516-4AC6-B660-53B078608874}" type="presOf" srcId="{7614FE1F-710E-46F0-8303-E741DA3D3ABC}" destId="{0A1E3055-BC20-407C-907E-DE2BEAF663FF}" srcOrd="1" destOrd="0" presId="urn:microsoft.com/office/officeart/2005/8/layout/radial5"/>
    <dgm:cxn modelId="{B5CD53A6-8BB8-4D7C-AEFD-75342814C6AE}" srcId="{CE107ABE-A74D-412D-8950-93F191390A8A}" destId="{14D70B27-BDCF-4E19-8A84-1639313781DC}" srcOrd="1" destOrd="0" parTransId="{2110AA5A-7B85-4C25-9997-410916F6009C}" sibTransId="{F4AD9BA4-4C6A-4602-A13A-2F583EDE3A4A}"/>
    <dgm:cxn modelId="{34049B8D-53F5-4EC1-B27A-F4ABB88F8E38}" type="presOf" srcId="{0A286C6A-CDF8-4DD2-83FE-D9D6E1240259}" destId="{C30253F9-8266-42E7-8319-0103838F2A19}" srcOrd="0" destOrd="0" presId="urn:microsoft.com/office/officeart/2005/8/layout/radial5"/>
    <dgm:cxn modelId="{7B6B4D75-ECDF-488B-BF27-76C2541D2117}" type="presOf" srcId="{508A762E-557E-475B-B8A6-7733FDBB930B}" destId="{16A641A4-DC3B-4622-9AC5-24C026EF5065}" srcOrd="1" destOrd="0" presId="urn:microsoft.com/office/officeart/2005/8/layout/radial5"/>
    <dgm:cxn modelId="{D8FF3E02-09A2-4644-A3D0-8E7DCE52FCDB}" type="presOf" srcId="{D9FF328A-17D5-4771-AD7E-F9FA3D4E9F86}" destId="{959760AF-1D80-4123-8980-CAAA200B54F7}" srcOrd="0" destOrd="0" presId="urn:microsoft.com/office/officeart/2005/8/layout/radial5"/>
    <dgm:cxn modelId="{010A45F9-F594-46E9-924B-06A9F6C5C2F4}" type="presOf" srcId="{0EE466BD-DDED-40D0-97D9-784B50A821A4}" destId="{43C730E9-F07B-4713-9C33-DF3CDF4BD80E}" srcOrd="0" destOrd="0" presId="urn:microsoft.com/office/officeart/2005/8/layout/radial5"/>
    <dgm:cxn modelId="{16A8EA25-7C82-49AA-8A2F-B227BCC0044A}" type="presOf" srcId="{A961C63B-D050-4F58-BC7D-21D262ACE101}" destId="{2025DB87-AA5B-4581-B820-B1B43E572C3A}" srcOrd="0" destOrd="0" presId="urn:microsoft.com/office/officeart/2005/8/layout/radial5"/>
    <dgm:cxn modelId="{98DE285C-BD1A-4C79-8D39-5727FAD13E74}" type="presOf" srcId="{279526D5-C13A-4B55-94CE-3018D9B4B7AF}" destId="{28FC967E-22BA-4BBE-8D56-9C97E0FD4A1F}" srcOrd="1" destOrd="0" presId="urn:microsoft.com/office/officeart/2005/8/layout/radial5"/>
    <dgm:cxn modelId="{DFB9D816-07C6-4795-85F6-769A30B5B8F9}" type="presOf" srcId="{7E9D885A-D25E-4FF9-A4BE-C9D8EF13523B}" destId="{51878437-0358-4647-B23C-063770655D85}" srcOrd="0" destOrd="0" presId="urn:microsoft.com/office/officeart/2005/8/layout/radial5"/>
    <dgm:cxn modelId="{53FA4F18-CB15-4757-8438-B93E52D6B963}" type="presOf" srcId="{5A3AB436-F03D-4385-8527-6660C8E17FAC}" destId="{3A8900B6-162B-4428-9FEE-81D1AED48990}" srcOrd="0" destOrd="0" presId="urn:microsoft.com/office/officeart/2005/8/layout/radial5"/>
    <dgm:cxn modelId="{5739B37C-4375-4FD3-A4A2-B0E3B9F59A9F}" type="presOf" srcId="{8D7C8A98-E1D2-44A1-B9FF-2BAAE732BE74}" destId="{DCB119BE-4404-4BF1-8F1A-B322060C6D9D}" srcOrd="0" destOrd="0" presId="urn:microsoft.com/office/officeart/2005/8/layout/radial5"/>
    <dgm:cxn modelId="{52106A53-93D8-4319-B06A-5125BCD695E6}" srcId="{D9FF328A-17D5-4771-AD7E-F9FA3D4E9F86}" destId="{35CC0F7B-B646-4739-A9C6-C8F01E966FE0}" srcOrd="2" destOrd="0" parTransId="{37883865-6ADD-4119-A41A-B3159A9770DC}" sibTransId="{ED766FE3-5C21-4F99-9A4A-A2471E97CEAF}"/>
    <dgm:cxn modelId="{EC9DDAAD-4D19-4364-AEC9-DB5529CD697C}" type="presOf" srcId="{DCBC1719-DFBE-4052-B398-A5D4A740BF6D}" destId="{AB38D2F2-BF85-49D8-A9A9-F34AC26B8BBB}" srcOrd="0" destOrd="0" presId="urn:microsoft.com/office/officeart/2005/8/layout/radial5"/>
    <dgm:cxn modelId="{4324AF1E-19EB-4D4B-9BBC-ADF7CB04922D}" type="presOf" srcId="{279526D5-C13A-4B55-94CE-3018D9B4B7AF}" destId="{BF76942A-3DCD-4F8A-B9EE-1B6B11AC779B}" srcOrd="0" destOrd="0" presId="urn:microsoft.com/office/officeart/2005/8/layout/radial5"/>
    <dgm:cxn modelId="{7A1E249C-C45C-41D9-84D6-30967DB67BBB}" srcId="{D9FF328A-17D5-4771-AD7E-F9FA3D4E9F86}" destId="{8E10A364-6308-4C8C-9EA6-29A089B41660}" srcOrd="8" destOrd="0" parTransId="{279526D5-C13A-4B55-94CE-3018D9B4B7AF}" sibTransId="{55B9683E-B11D-4155-9226-84370EF6EB37}"/>
    <dgm:cxn modelId="{783DAE52-37CA-415B-9370-3FD9812BD2C9}" type="presOf" srcId="{B5874D42-C7E1-4184-950E-A4BCDE86EEB4}" destId="{26BA031C-F0BC-4CEF-AE4C-DB7DABC3C9B2}" srcOrd="0" destOrd="0" presId="urn:microsoft.com/office/officeart/2005/8/layout/radial5"/>
    <dgm:cxn modelId="{112C3B26-F14F-41D4-8E35-75AFF48E9512}" srcId="{D9FF328A-17D5-4771-AD7E-F9FA3D4E9F86}" destId="{0A286C6A-CDF8-4DD2-83FE-D9D6E1240259}" srcOrd="4" destOrd="0" parTransId="{7614FE1F-710E-46F0-8303-E741DA3D3ABC}" sibTransId="{EA6AE49E-BC28-4250-A5AB-E3BE13A83EB4}"/>
    <dgm:cxn modelId="{15FC46EC-883F-4EAF-8FAE-D30AB7C2FC93}" type="presOf" srcId="{DCBC1719-DFBE-4052-B398-A5D4A740BF6D}" destId="{2841483E-C1B3-41C3-AA91-36CFA22B0768}" srcOrd="1" destOrd="0" presId="urn:microsoft.com/office/officeart/2005/8/layout/radial5"/>
    <dgm:cxn modelId="{0E6FC651-94EB-47EC-9957-AE239591DB88}" type="presOf" srcId="{E398F1DE-A311-48D5-9107-BAFA4AEFE7CA}" destId="{1CC7C2AE-9DE0-41D9-A7EE-D802C4A3A0B3}" srcOrd="0" destOrd="0" presId="urn:microsoft.com/office/officeart/2005/8/layout/radial5"/>
    <dgm:cxn modelId="{159CACBF-E265-455B-B45D-692342593DCC}" srcId="{D9FF328A-17D5-4771-AD7E-F9FA3D4E9F86}" destId="{5A3AB436-F03D-4385-8527-6660C8E17FAC}" srcOrd="7" destOrd="0" parTransId="{B5874D42-C7E1-4184-950E-A4BCDE86EEB4}" sibTransId="{0FFE7ECF-2B45-4550-990B-3D99DECD7A8A}"/>
    <dgm:cxn modelId="{5D6A1FD2-C3F1-40C7-B422-61B881C0AEBB}" type="presOf" srcId="{3EBFBA7B-39D7-4C06-83AB-326D7B22DDA7}" destId="{B4490C87-727C-4941-9D5F-8F647A4FDCFA}" srcOrd="0" destOrd="0" presId="urn:microsoft.com/office/officeart/2005/8/layout/radial5"/>
    <dgm:cxn modelId="{D218DEAB-8647-4827-A029-5DBD4211B052}" type="presOf" srcId="{E398F1DE-A311-48D5-9107-BAFA4AEFE7CA}" destId="{24AE8BE5-90CF-434B-A7DF-68236F64B09A}" srcOrd="1" destOrd="0" presId="urn:microsoft.com/office/officeart/2005/8/layout/radial5"/>
    <dgm:cxn modelId="{BA8EDF6D-0FE0-401A-8EF0-12A7C3F20AFE}" type="presOf" srcId="{4A359B03-961C-4477-A4AF-4C37FA55E456}" destId="{8613F3E4-F81E-44B6-8F8A-F0E4B17B7E30}" srcOrd="0" destOrd="0" presId="urn:microsoft.com/office/officeart/2005/8/layout/radial5"/>
    <dgm:cxn modelId="{F40535D3-90D8-4B1E-98DF-CB697B1DFD85}" srcId="{D9FF328A-17D5-4771-AD7E-F9FA3D4E9F86}" destId="{09392B02-B9D1-420C-A3E7-EE3D56D9706A}" srcOrd="5" destOrd="0" parTransId="{508A762E-557E-475B-B8A6-7733FDBB930B}" sibTransId="{43C06E95-BCF3-4FED-A6E8-B3646C8E03BA}"/>
    <dgm:cxn modelId="{864ACA6D-68C4-406D-8A32-8D5166BFFF40}" type="presOf" srcId="{37883865-6ADD-4119-A41A-B3159A9770DC}" destId="{4AE5E786-9E65-484A-A7F5-9696EB2E42CC}" srcOrd="0" destOrd="0" presId="urn:microsoft.com/office/officeart/2005/8/layout/radial5"/>
    <dgm:cxn modelId="{83D1652A-6C70-4C96-A3AC-2004D7A53CA7}" type="presOf" srcId="{7614FE1F-710E-46F0-8303-E741DA3D3ABC}" destId="{43F47EEF-52ED-420C-8B51-C0A9F51BAB86}" srcOrd="0" destOrd="0" presId="urn:microsoft.com/office/officeart/2005/8/layout/radial5"/>
    <dgm:cxn modelId="{0210BDF8-9679-49C1-A494-159A62533390}" srcId="{D9FF328A-17D5-4771-AD7E-F9FA3D4E9F86}" destId="{7E9D885A-D25E-4FF9-A4BE-C9D8EF13523B}" srcOrd="1" destOrd="0" parTransId="{0EE466BD-DDED-40D0-97D9-784B50A821A4}" sibTransId="{BE0AF78A-C59D-4154-A4F7-4458A7337C0E}"/>
    <dgm:cxn modelId="{2A54366A-63F6-4236-AC5F-E00B865496B7}" type="presOf" srcId="{8E10A364-6308-4C8C-9EA6-29A089B41660}" destId="{0A2EA0D6-3747-40A8-8CFA-E39B7C698CED}" srcOrd="0" destOrd="0" presId="urn:microsoft.com/office/officeart/2005/8/layout/radial5"/>
    <dgm:cxn modelId="{5D1D28D6-E49D-48FD-B017-56CCD26E11A8}" srcId="{CE107ABE-A74D-412D-8950-93F191390A8A}" destId="{D9FF328A-17D5-4771-AD7E-F9FA3D4E9F86}" srcOrd="0" destOrd="0" parTransId="{626565E4-D7A6-4180-875E-B47D0325DCB5}" sibTransId="{462B2FC3-DD6E-4AD8-A97B-8F90B6F96487}"/>
    <dgm:cxn modelId="{4EEC2660-92C5-4F68-B675-C9D4E4F053BA}" type="presOf" srcId="{09392B02-B9D1-420C-A3E7-EE3D56D9706A}" destId="{508A915C-F022-48A1-9EC9-9477A54E99B3}" srcOrd="0" destOrd="0" presId="urn:microsoft.com/office/officeart/2005/8/layout/radial5"/>
    <dgm:cxn modelId="{5DF33CFC-182A-470F-8676-E73975751D9C}" type="presOf" srcId="{3EBFBA7B-39D7-4C06-83AB-326D7B22DDA7}" destId="{E141102B-4E9E-4819-B4CD-44FF213B2976}" srcOrd="1" destOrd="0" presId="urn:microsoft.com/office/officeart/2005/8/layout/radial5"/>
    <dgm:cxn modelId="{55A46F31-CC9E-4FB0-9E65-2FDBF14B518B}" type="presOf" srcId="{0EE466BD-DDED-40D0-97D9-784B50A821A4}" destId="{EAE732FF-924F-444A-A518-D2B77ABBE28E}" srcOrd="1" destOrd="0" presId="urn:microsoft.com/office/officeart/2005/8/layout/radial5"/>
    <dgm:cxn modelId="{7017020B-6CD8-4CCA-9CC3-6D4E59F28C77}" srcId="{D9FF328A-17D5-4771-AD7E-F9FA3D4E9F86}" destId="{8D7C8A98-E1D2-44A1-B9FF-2BAAE732BE74}" srcOrd="3" destOrd="0" parTransId="{DCBC1719-DFBE-4052-B398-A5D4A740BF6D}" sibTransId="{FBCF33CE-86EF-4203-9375-D57107C06499}"/>
    <dgm:cxn modelId="{3891A9BE-4842-4BE5-B3AD-838E99718CE5}" type="presOf" srcId="{508A762E-557E-475B-B8A6-7733FDBB930B}" destId="{8B13AD07-6D3A-4D08-A28F-9DCE24EB392C}" srcOrd="0" destOrd="0" presId="urn:microsoft.com/office/officeart/2005/8/layout/radial5"/>
    <dgm:cxn modelId="{D3762842-88E4-4AB9-8A9C-962DE90B7F5E}" type="presOf" srcId="{37883865-6ADD-4119-A41A-B3159A9770DC}" destId="{05842485-91B7-4C07-BF15-DCF85C871216}" srcOrd="1" destOrd="0" presId="urn:microsoft.com/office/officeart/2005/8/layout/radial5"/>
    <dgm:cxn modelId="{78874A3E-DC59-4527-9FD4-3A3297E62A68}" type="presOf" srcId="{35CC0F7B-B646-4739-A9C6-C8F01E966FE0}" destId="{81BE0CC1-15E7-4AD4-8245-0A6110A31B77}" srcOrd="0" destOrd="0" presId="urn:microsoft.com/office/officeart/2005/8/layout/radial5"/>
    <dgm:cxn modelId="{63C80726-6B17-417F-AB92-41639DCD807A}" srcId="{D9FF328A-17D5-4771-AD7E-F9FA3D4E9F86}" destId="{A961C63B-D050-4F58-BC7D-21D262ACE101}" srcOrd="6" destOrd="0" parTransId="{E398F1DE-A311-48D5-9107-BAFA4AEFE7CA}" sibTransId="{A0BE083D-0690-4B00-8767-D3388DBC72A4}"/>
    <dgm:cxn modelId="{82A9CC61-6EE0-466B-889C-2C58BCAC3EE2}" type="presOf" srcId="{CE107ABE-A74D-412D-8950-93F191390A8A}" destId="{12218299-105D-4FFC-9A12-51DF2A53F031}" srcOrd="0" destOrd="0" presId="urn:microsoft.com/office/officeart/2005/8/layout/radial5"/>
    <dgm:cxn modelId="{C43758C2-C4D4-4754-9895-A5F6269E822C}" srcId="{D9FF328A-17D5-4771-AD7E-F9FA3D4E9F86}" destId="{4A359B03-961C-4477-A4AF-4C37FA55E456}" srcOrd="0" destOrd="0" parTransId="{3EBFBA7B-39D7-4C06-83AB-326D7B22DDA7}" sibTransId="{FEC3D7E0-B563-4EB4-B758-46BE6091327D}"/>
    <dgm:cxn modelId="{2C9A77B2-886A-4652-9BA7-BE1E4E6CAF83}" type="presOf" srcId="{B5874D42-C7E1-4184-950E-A4BCDE86EEB4}" destId="{03B4D5F1-1A58-42CA-A144-E00971BFFBE9}" srcOrd="1" destOrd="0" presId="urn:microsoft.com/office/officeart/2005/8/layout/radial5"/>
    <dgm:cxn modelId="{85F74A7D-4F39-4C29-83DF-ABC5D62F3CA0}" type="presParOf" srcId="{12218299-105D-4FFC-9A12-51DF2A53F031}" destId="{959760AF-1D80-4123-8980-CAAA200B54F7}" srcOrd="0" destOrd="0" presId="urn:microsoft.com/office/officeart/2005/8/layout/radial5"/>
    <dgm:cxn modelId="{F0D0AC12-532D-4FEA-B480-C6305FAE0759}" type="presParOf" srcId="{12218299-105D-4FFC-9A12-51DF2A53F031}" destId="{B4490C87-727C-4941-9D5F-8F647A4FDCFA}" srcOrd="1" destOrd="0" presId="urn:microsoft.com/office/officeart/2005/8/layout/radial5"/>
    <dgm:cxn modelId="{9333230B-465A-49E6-808A-91B1B34CB23C}" type="presParOf" srcId="{B4490C87-727C-4941-9D5F-8F647A4FDCFA}" destId="{E141102B-4E9E-4819-B4CD-44FF213B2976}" srcOrd="0" destOrd="0" presId="urn:microsoft.com/office/officeart/2005/8/layout/radial5"/>
    <dgm:cxn modelId="{3D0A854A-15BA-43DF-ADBC-92BC50657C97}" type="presParOf" srcId="{12218299-105D-4FFC-9A12-51DF2A53F031}" destId="{8613F3E4-F81E-44B6-8F8A-F0E4B17B7E30}" srcOrd="2" destOrd="0" presId="urn:microsoft.com/office/officeart/2005/8/layout/radial5"/>
    <dgm:cxn modelId="{CE1BCB6B-E5F3-49B6-998C-B26C5548BC9E}" type="presParOf" srcId="{12218299-105D-4FFC-9A12-51DF2A53F031}" destId="{43C730E9-F07B-4713-9C33-DF3CDF4BD80E}" srcOrd="3" destOrd="0" presId="urn:microsoft.com/office/officeart/2005/8/layout/radial5"/>
    <dgm:cxn modelId="{5D786CA0-788C-4C0C-BA29-57A445470C90}" type="presParOf" srcId="{43C730E9-F07B-4713-9C33-DF3CDF4BD80E}" destId="{EAE732FF-924F-444A-A518-D2B77ABBE28E}" srcOrd="0" destOrd="0" presId="urn:microsoft.com/office/officeart/2005/8/layout/radial5"/>
    <dgm:cxn modelId="{11808BCE-7810-4E70-8E15-C2E7B39847AF}" type="presParOf" srcId="{12218299-105D-4FFC-9A12-51DF2A53F031}" destId="{51878437-0358-4647-B23C-063770655D85}" srcOrd="4" destOrd="0" presId="urn:microsoft.com/office/officeart/2005/8/layout/radial5"/>
    <dgm:cxn modelId="{80513110-7FD8-46F5-9BD2-1449A0AA8ABF}" type="presParOf" srcId="{12218299-105D-4FFC-9A12-51DF2A53F031}" destId="{4AE5E786-9E65-484A-A7F5-9696EB2E42CC}" srcOrd="5" destOrd="0" presId="urn:microsoft.com/office/officeart/2005/8/layout/radial5"/>
    <dgm:cxn modelId="{DF5BA3BB-3AEB-4106-A49E-F14779A80768}" type="presParOf" srcId="{4AE5E786-9E65-484A-A7F5-9696EB2E42CC}" destId="{05842485-91B7-4C07-BF15-DCF85C871216}" srcOrd="0" destOrd="0" presId="urn:microsoft.com/office/officeart/2005/8/layout/radial5"/>
    <dgm:cxn modelId="{B5B2533A-37D7-4A20-9352-EF2E5D524885}" type="presParOf" srcId="{12218299-105D-4FFC-9A12-51DF2A53F031}" destId="{81BE0CC1-15E7-4AD4-8245-0A6110A31B77}" srcOrd="6" destOrd="0" presId="urn:microsoft.com/office/officeart/2005/8/layout/radial5"/>
    <dgm:cxn modelId="{AB9EA1EB-25BC-4D77-B8BD-BD219DDE9507}" type="presParOf" srcId="{12218299-105D-4FFC-9A12-51DF2A53F031}" destId="{AB38D2F2-BF85-49D8-A9A9-F34AC26B8BBB}" srcOrd="7" destOrd="0" presId="urn:microsoft.com/office/officeart/2005/8/layout/radial5"/>
    <dgm:cxn modelId="{C701FA4E-76C9-433E-BDC7-864C09B368BC}" type="presParOf" srcId="{AB38D2F2-BF85-49D8-A9A9-F34AC26B8BBB}" destId="{2841483E-C1B3-41C3-AA91-36CFA22B0768}" srcOrd="0" destOrd="0" presId="urn:microsoft.com/office/officeart/2005/8/layout/radial5"/>
    <dgm:cxn modelId="{A2528431-D16C-4F55-8D39-A77FCDAD9FF2}" type="presParOf" srcId="{12218299-105D-4FFC-9A12-51DF2A53F031}" destId="{DCB119BE-4404-4BF1-8F1A-B322060C6D9D}" srcOrd="8" destOrd="0" presId="urn:microsoft.com/office/officeart/2005/8/layout/radial5"/>
    <dgm:cxn modelId="{FA6EE0C3-DE0E-489D-BAC3-52211CF1FF77}" type="presParOf" srcId="{12218299-105D-4FFC-9A12-51DF2A53F031}" destId="{43F47EEF-52ED-420C-8B51-C0A9F51BAB86}" srcOrd="9" destOrd="0" presId="urn:microsoft.com/office/officeart/2005/8/layout/radial5"/>
    <dgm:cxn modelId="{0E7F13AE-A15B-4C50-A66E-86D5DB9716AE}" type="presParOf" srcId="{43F47EEF-52ED-420C-8B51-C0A9F51BAB86}" destId="{0A1E3055-BC20-407C-907E-DE2BEAF663FF}" srcOrd="0" destOrd="0" presId="urn:microsoft.com/office/officeart/2005/8/layout/radial5"/>
    <dgm:cxn modelId="{0A711705-B0EF-4A4E-840E-E57F944D0FFB}" type="presParOf" srcId="{12218299-105D-4FFC-9A12-51DF2A53F031}" destId="{C30253F9-8266-42E7-8319-0103838F2A19}" srcOrd="10" destOrd="0" presId="urn:microsoft.com/office/officeart/2005/8/layout/radial5"/>
    <dgm:cxn modelId="{C42654F9-FE97-42BD-992D-9D17C91369EC}" type="presParOf" srcId="{12218299-105D-4FFC-9A12-51DF2A53F031}" destId="{8B13AD07-6D3A-4D08-A28F-9DCE24EB392C}" srcOrd="11" destOrd="0" presId="urn:microsoft.com/office/officeart/2005/8/layout/radial5"/>
    <dgm:cxn modelId="{7648C4A9-69D1-4BEE-BA0D-C1210E9AE6F3}" type="presParOf" srcId="{8B13AD07-6D3A-4D08-A28F-9DCE24EB392C}" destId="{16A641A4-DC3B-4622-9AC5-24C026EF5065}" srcOrd="0" destOrd="0" presId="urn:microsoft.com/office/officeart/2005/8/layout/radial5"/>
    <dgm:cxn modelId="{ADB35F1C-D7B8-4216-ABDC-D338B08D1350}" type="presParOf" srcId="{12218299-105D-4FFC-9A12-51DF2A53F031}" destId="{508A915C-F022-48A1-9EC9-9477A54E99B3}" srcOrd="12" destOrd="0" presId="urn:microsoft.com/office/officeart/2005/8/layout/radial5"/>
    <dgm:cxn modelId="{4F2C4734-72C7-4AF1-B577-47FAD9D46D5E}" type="presParOf" srcId="{12218299-105D-4FFC-9A12-51DF2A53F031}" destId="{1CC7C2AE-9DE0-41D9-A7EE-D802C4A3A0B3}" srcOrd="13" destOrd="0" presId="urn:microsoft.com/office/officeart/2005/8/layout/radial5"/>
    <dgm:cxn modelId="{BD889661-28B2-41EA-9B42-E9B354B51664}" type="presParOf" srcId="{1CC7C2AE-9DE0-41D9-A7EE-D802C4A3A0B3}" destId="{24AE8BE5-90CF-434B-A7DF-68236F64B09A}" srcOrd="0" destOrd="0" presId="urn:microsoft.com/office/officeart/2005/8/layout/radial5"/>
    <dgm:cxn modelId="{A42F31D0-9E7F-40C8-9FD5-2783FCF49D18}" type="presParOf" srcId="{12218299-105D-4FFC-9A12-51DF2A53F031}" destId="{2025DB87-AA5B-4581-B820-B1B43E572C3A}" srcOrd="14" destOrd="0" presId="urn:microsoft.com/office/officeart/2005/8/layout/radial5"/>
    <dgm:cxn modelId="{44146DE6-7411-47AD-ABDC-CF3DD6C67AD0}" type="presParOf" srcId="{12218299-105D-4FFC-9A12-51DF2A53F031}" destId="{26BA031C-F0BC-4CEF-AE4C-DB7DABC3C9B2}" srcOrd="15" destOrd="0" presId="urn:microsoft.com/office/officeart/2005/8/layout/radial5"/>
    <dgm:cxn modelId="{43D41622-A67D-4CB2-911D-D47EB2338B60}" type="presParOf" srcId="{26BA031C-F0BC-4CEF-AE4C-DB7DABC3C9B2}" destId="{03B4D5F1-1A58-42CA-A144-E00971BFFBE9}" srcOrd="0" destOrd="0" presId="urn:microsoft.com/office/officeart/2005/8/layout/radial5"/>
    <dgm:cxn modelId="{87BFD589-98CB-4672-A054-C9F1DEA8740A}" type="presParOf" srcId="{12218299-105D-4FFC-9A12-51DF2A53F031}" destId="{3A8900B6-162B-4428-9FEE-81D1AED48990}" srcOrd="16" destOrd="0" presId="urn:microsoft.com/office/officeart/2005/8/layout/radial5"/>
    <dgm:cxn modelId="{1C322EBA-0666-42F5-BDBB-95D16EBBBA24}" type="presParOf" srcId="{12218299-105D-4FFC-9A12-51DF2A53F031}" destId="{BF76942A-3DCD-4F8A-B9EE-1B6B11AC779B}" srcOrd="17" destOrd="0" presId="urn:microsoft.com/office/officeart/2005/8/layout/radial5"/>
    <dgm:cxn modelId="{AFB5F47B-55C7-49AF-9B2B-99C740457102}" type="presParOf" srcId="{BF76942A-3DCD-4F8A-B9EE-1B6B11AC779B}" destId="{28FC967E-22BA-4BBE-8D56-9C97E0FD4A1F}" srcOrd="0" destOrd="0" presId="urn:microsoft.com/office/officeart/2005/8/layout/radial5"/>
    <dgm:cxn modelId="{462301A1-63CA-4C2A-BD3D-A61CBCC1662C}" type="presParOf" srcId="{12218299-105D-4FFC-9A12-51DF2A53F031}" destId="{0A2EA0D6-3747-40A8-8CFA-E39B7C698CED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1799" cy="500684"/>
          </a:xfrm>
          <a:prstGeom prst="rect">
            <a:avLst/>
          </a:prstGeom>
        </p:spPr>
        <p:txBody>
          <a:bodyPr vert="horz" lIns="92022" tIns="46011" rIns="92022" bIns="460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799" cy="500684"/>
          </a:xfrm>
          <a:prstGeom prst="rect">
            <a:avLst/>
          </a:prstGeom>
        </p:spPr>
        <p:txBody>
          <a:bodyPr vert="horz" lIns="92022" tIns="46011" rIns="92022" bIns="46011" rtlCol="0"/>
          <a:lstStyle>
            <a:lvl1pPr algn="r">
              <a:defRPr sz="1200"/>
            </a:lvl1pPr>
          </a:lstStyle>
          <a:p>
            <a:fld id="{16180B42-D677-4BE3-A8E8-EED09DE88A8E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2" tIns="46011" rIns="92022" bIns="460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802410"/>
            <a:ext cx="5486400" cy="3929242"/>
          </a:xfrm>
          <a:prstGeom prst="rect">
            <a:avLst/>
          </a:prstGeom>
        </p:spPr>
        <p:txBody>
          <a:bodyPr vert="horz" lIns="92022" tIns="46011" rIns="92022" bIns="4601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78344"/>
            <a:ext cx="2971799" cy="500683"/>
          </a:xfrm>
          <a:prstGeom prst="rect">
            <a:avLst/>
          </a:prstGeom>
        </p:spPr>
        <p:txBody>
          <a:bodyPr vert="horz" lIns="92022" tIns="46011" rIns="92022" bIns="460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78344"/>
            <a:ext cx="2971799" cy="500683"/>
          </a:xfrm>
          <a:prstGeom prst="rect">
            <a:avLst/>
          </a:prstGeom>
        </p:spPr>
        <p:txBody>
          <a:bodyPr vert="horz" lIns="92022" tIns="46011" rIns="92022" bIns="46011" rtlCol="0" anchor="b"/>
          <a:lstStyle>
            <a:lvl1pPr algn="r">
              <a:defRPr sz="1200"/>
            </a:lvl1pPr>
          </a:lstStyle>
          <a:p>
            <a:fld id="{5EC3B88C-395F-4F5E-A13E-91F2211F5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6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3B88C-395F-4F5E-A13E-91F2211F5E6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3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96" indent="-28118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5495" indent="-2236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10" indent="-2236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7322" indent="-2236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437" indent="-223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3" indent="-223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668" indent="-223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7784" indent="-223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5A18AE-3EB7-4DCB-9E69-3C797A58900C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2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96" indent="-28118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5495" indent="-2236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10" indent="-2236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7322" indent="-2236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437" indent="-223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3" indent="-223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668" indent="-223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7784" indent="-223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AF58AF-B446-42F2-B70C-24836E47D00D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6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96" indent="-28118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5495" indent="-2236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10" indent="-2236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7322" indent="-22367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437" indent="-223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553" indent="-223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7668" indent="-223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7784" indent="-223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4B3CBB-7B63-4EA2-A267-24E958F4677F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0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190" indent="-280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783" indent="-2233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210" indent="-2233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233" indent="-2233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660" indent="-2233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3087" indent="-2233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2514" indent="-2233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1942" indent="-2233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A0B3F3-E31F-4FC2-8610-F3F25F92D2B7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8056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6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0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095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69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80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34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60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8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7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0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9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93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1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7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2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59008-A71E-46C5-90B7-D14BE67FB1E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773136E-F2BE-4B30-90BA-812DA2C5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2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38908" y="1265382"/>
            <a:ext cx="11092873" cy="3394653"/>
          </a:xfrm>
        </p:spPr>
        <p:txBody>
          <a:bodyPr rtlCol="0">
            <a:noAutofit/>
          </a:bodyPr>
          <a:lstStyle/>
          <a:p>
            <a:pPr algn="ctr" defTabSz="945639" eaLnBrk="1" fontAlgn="auto" hangingPunct="1">
              <a:spcAft>
                <a:spcPts val="0"/>
              </a:spcAft>
              <a:defRPr/>
            </a:pPr>
            <a:r>
              <a:rPr lang="ru-RU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исполнения бюджета</a:t>
            </a:r>
            <a:br>
              <a:rPr lang="ru-RU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small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МР «Мирнинский </a:t>
            </a:r>
            <a:r>
              <a:rPr lang="ru-RU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ru-RU" b="1" cap="small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РС (Я)</a:t>
            </a:r>
            <a:r>
              <a:rPr lang="ru-RU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sm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cap="small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b="1" cap="sm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Группа 3"/>
          <p:cNvGrpSpPr>
            <a:grpSpLocks/>
          </p:cNvGrpSpPr>
          <p:nvPr/>
        </p:nvGrpSpPr>
        <p:grpSpPr bwMode="auto">
          <a:xfrm>
            <a:off x="334963" y="0"/>
            <a:ext cx="11593512" cy="1060450"/>
            <a:chOff x="0" y="-1"/>
            <a:chExt cx="10693400" cy="1167130"/>
          </a:xfrm>
        </p:grpSpPr>
        <p:sp>
          <p:nvSpPr>
            <p:cNvPr id="7" name="Прямоугольник с одним скругленным углом 6"/>
            <p:cNvSpPr/>
            <p:nvPr/>
          </p:nvSpPr>
          <p:spPr>
            <a:xfrm flipV="1">
              <a:off x="0" y="-1"/>
              <a:ext cx="10693400" cy="1167130"/>
            </a:xfrm>
            <a:prstGeom prst="round1Rect">
              <a:avLst>
                <a:gd name="adj" fmla="val 3562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algn="ctr" defTabSz="9456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7357" y="75129"/>
              <a:ext cx="8844056" cy="92951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4306" tIns="52153" rIns="104306" bIns="52153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Администрация муниципального </a:t>
              </a:r>
              <a:r>
                <a:rPr lang="ru-RU" alt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района</a:t>
              </a:r>
              <a:endPara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«Мирнинский район» Республики Саха (Якутия)</a:t>
              </a:r>
            </a:p>
          </p:txBody>
        </p:sp>
      </p:grpSp>
      <p:pic>
        <p:nvPicPr>
          <p:cNvPr id="8" name="Рисунок 7"/>
          <p:cNvPicPr/>
          <p:nvPr/>
        </p:nvPicPr>
        <p:blipFill rotWithShape="1">
          <a:blip r:embed="rId2"/>
          <a:srcRect l="47145" t="11960" r="47024" b="75634"/>
          <a:stretch/>
        </p:blipFill>
        <p:spPr bwMode="auto">
          <a:xfrm>
            <a:off x="1731963" y="125413"/>
            <a:ext cx="719137" cy="809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8642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 bwMode="auto">
          <a:xfrm flipV="1">
            <a:off x="395360" y="0"/>
            <a:ext cx="11520487" cy="857250"/>
          </a:xfrm>
          <a:prstGeom prst="round1Rect">
            <a:avLst>
              <a:gd name="adj" fmla="val 35623"/>
            </a:avLst>
          </a:prstGeom>
          <a:gradFill flip="none" rotWithShape="1"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104306" tIns="52153" rIns="104306" bIns="52153" anchor="ctr" anchorCtr="0"/>
          <a:lstStyle/>
          <a:p>
            <a:pPr algn="ctr">
              <a:defRPr/>
            </a:pP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42"/>
          <p:cNvSpPr>
            <a:spLocks noChangeArrowheads="1"/>
          </p:cNvSpPr>
          <p:nvPr/>
        </p:nvSpPr>
        <p:spPr bwMode="auto">
          <a:xfrm>
            <a:off x="10629900" y="-71438"/>
            <a:ext cx="1298575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9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76276" y="135112"/>
            <a:ext cx="10185688" cy="645938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altLang="ru-RU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расходов бюджета за </a:t>
            </a: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</a:t>
            </a:r>
            <a:r>
              <a:rPr lang="ru-RU" altLang="ru-RU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</a:t>
            </a:r>
            <a:br>
              <a:rPr lang="ru-RU" altLang="ru-RU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73074"/>
              </p:ext>
            </p:extLst>
          </p:nvPr>
        </p:nvGraphicFramePr>
        <p:xfrm>
          <a:off x="1533235" y="1006765"/>
          <a:ext cx="9984509" cy="571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5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 bwMode="auto">
          <a:xfrm flipV="1">
            <a:off x="349178" y="0"/>
            <a:ext cx="11520487" cy="857250"/>
          </a:xfrm>
          <a:prstGeom prst="round1Rect">
            <a:avLst>
              <a:gd name="adj" fmla="val 35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42"/>
          <p:cNvSpPr>
            <a:spLocks noChangeArrowheads="1"/>
          </p:cNvSpPr>
          <p:nvPr/>
        </p:nvSpPr>
        <p:spPr bwMode="auto">
          <a:xfrm>
            <a:off x="10629900" y="-71438"/>
            <a:ext cx="1298575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65018" y="1"/>
            <a:ext cx="10196946" cy="781050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altLang="ru-RU" sz="29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Исполнение бюджета по социально-значимым расходам </a:t>
            </a:r>
            <a:br>
              <a:rPr lang="ru-RU" altLang="ru-RU" sz="29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9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</a:t>
            </a:r>
            <a:r>
              <a:rPr lang="ru-RU" altLang="ru-RU" sz="2900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2024 </a:t>
            </a:r>
            <a:r>
              <a:rPr lang="ru-RU" altLang="ru-RU" sz="29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</a:t>
            </a:r>
            <a:br>
              <a:rPr lang="ru-RU" altLang="ru-RU" sz="29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0664248" y="731693"/>
            <a:ext cx="14353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(млн. 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4349"/>
              </p:ext>
            </p:extLst>
          </p:nvPr>
        </p:nvGraphicFramePr>
        <p:xfrm>
          <a:off x="378691" y="1034476"/>
          <a:ext cx="11517744" cy="5412505"/>
        </p:xfrm>
        <a:graphic>
          <a:graphicData uri="http://schemas.openxmlformats.org/drawingml/2006/table">
            <a:tbl>
              <a:tblPr/>
              <a:tblGrid>
                <a:gridCol w="1398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1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75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00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97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04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раздела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4 936,1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4 634,4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средств ФБ, РБ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1 874,9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1 871,7</a:t>
                      </a: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средств  бюджета района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3 061,2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2 762,7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272,5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218,6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средств ФБ, РБ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средств  бюджета района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271,7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217,8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389,2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361,3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средств ФБ, РБ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118,1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117,2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средств  бюджета района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271,1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244,1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 и физическая культура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42,3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средств  бюджета района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42,3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расходов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5 640,1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5 247,8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средств ФБ, РБ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1 993,8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1 989,7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45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счет средств  бюджета района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3 646,3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3 258,1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1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скругленным углом 6"/>
          <p:cNvSpPr/>
          <p:nvPr/>
        </p:nvSpPr>
        <p:spPr bwMode="auto">
          <a:xfrm flipV="1">
            <a:off x="407988" y="0"/>
            <a:ext cx="11520487" cy="857250"/>
          </a:xfrm>
          <a:prstGeom prst="round1Rect">
            <a:avLst>
              <a:gd name="adj" fmla="val 35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9456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663" y="100942"/>
            <a:ext cx="11227163" cy="775063"/>
          </a:xfrm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</a:t>
            </a:r>
            <a:b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МР 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«Мирнинский район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РС(Я) бюджетам городских и </a:t>
            </a:r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сельских поселений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Прямоугольник 42"/>
          <p:cNvSpPr>
            <a:spLocks noChangeArrowheads="1"/>
          </p:cNvSpPr>
          <p:nvPr/>
        </p:nvSpPr>
        <p:spPr bwMode="auto">
          <a:xfrm>
            <a:off x="10668000" y="-71438"/>
            <a:ext cx="1260475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11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55429" y="894761"/>
            <a:ext cx="2446880" cy="33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351715"/>
              </p:ext>
            </p:extLst>
          </p:nvPr>
        </p:nvGraphicFramePr>
        <p:xfrm>
          <a:off x="659119" y="1179058"/>
          <a:ext cx="5275126" cy="556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383625"/>
              </p:ext>
            </p:extLst>
          </p:nvPr>
        </p:nvGraphicFramePr>
        <p:xfrm>
          <a:off x="6641306" y="1179059"/>
          <a:ext cx="5275126" cy="556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190207" y="894761"/>
            <a:ext cx="2446880" cy="33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78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 bwMode="auto">
          <a:xfrm flipV="1">
            <a:off x="321469" y="0"/>
            <a:ext cx="11520487" cy="857250"/>
          </a:xfrm>
          <a:prstGeom prst="round1Rect">
            <a:avLst>
              <a:gd name="adj" fmla="val 35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lvl="0" algn="ctr">
              <a:defRPr/>
            </a:pPr>
            <a:endParaRPr lang="ru-RU" altLang="ru-RU" sz="2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10740"/>
              </p:ext>
            </p:extLst>
          </p:nvPr>
        </p:nvGraphicFramePr>
        <p:xfrm>
          <a:off x="350984" y="4932219"/>
          <a:ext cx="11561473" cy="1781774"/>
        </p:xfrm>
        <a:graphic>
          <a:graphicData uri="http://schemas.openxmlformats.org/drawingml/2006/table">
            <a:tbl>
              <a:tblPr/>
              <a:tblGrid>
                <a:gridCol w="4424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77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21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46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647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 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в общем объеме расходов</a:t>
                      </a:r>
                    </a:p>
                  </a:txBody>
                  <a:tcPr marL="9525" marR="9525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54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Программные расходы</a:t>
                      </a:r>
                    </a:p>
                  </a:txBody>
                  <a:tcPr marL="9525" marR="9525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646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54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Непрограммные расходы</a:t>
                      </a:r>
                    </a:p>
                  </a:txBody>
                  <a:tcPr marL="9525" marR="9525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54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расходов</a:t>
                      </a:r>
                    </a:p>
                  </a:txBody>
                  <a:tcPr marL="9525" marR="9525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791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7 229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621818" y="4553527"/>
            <a:ext cx="1454294" cy="3325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(млн.руб.)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42"/>
          <p:cNvSpPr>
            <a:spLocks noChangeArrowheads="1"/>
          </p:cNvSpPr>
          <p:nvPr/>
        </p:nvSpPr>
        <p:spPr bwMode="auto">
          <a:xfrm>
            <a:off x="10629900" y="-71438"/>
            <a:ext cx="1298575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12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76276" y="73891"/>
            <a:ext cx="10185688" cy="707159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defRPr/>
            </a:pPr>
            <a:r>
              <a:rPr lang="ru-RU" alt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бюджета в разрезе программных и непрограммных расходов за </a:t>
            </a:r>
            <a:r>
              <a:rPr lang="ru-RU" alt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alt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030107"/>
              </p:ext>
            </p:extLst>
          </p:nvPr>
        </p:nvGraphicFramePr>
        <p:xfrm>
          <a:off x="2503055" y="969818"/>
          <a:ext cx="7777017" cy="381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4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 bwMode="auto">
          <a:xfrm flipV="1">
            <a:off x="321469" y="0"/>
            <a:ext cx="11520487" cy="857250"/>
          </a:xfrm>
          <a:prstGeom prst="round1Rect">
            <a:avLst>
              <a:gd name="adj" fmla="val 35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lvl="0" algn="ctr">
              <a:defRPr/>
            </a:pPr>
            <a:endParaRPr lang="ru-RU" alt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10646929" y="784082"/>
            <a:ext cx="1347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7" name="Прямоугольник 42"/>
          <p:cNvSpPr>
            <a:spLocks noChangeArrowheads="1"/>
          </p:cNvSpPr>
          <p:nvPr/>
        </p:nvSpPr>
        <p:spPr bwMode="auto">
          <a:xfrm>
            <a:off x="10629900" y="-71438"/>
            <a:ext cx="1298575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76276" y="73891"/>
            <a:ext cx="10185688" cy="707159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altLang="ru-RU" sz="32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Программные расходы бюджета</a:t>
            </a:r>
            <a:br>
              <a:rPr lang="ru-RU" altLang="ru-RU" sz="32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466054"/>
              </p:ext>
            </p:extLst>
          </p:nvPr>
        </p:nvGraphicFramePr>
        <p:xfrm>
          <a:off x="350982" y="1117603"/>
          <a:ext cx="11526982" cy="5750232"/>
        </p:xfrm>
        <a:graphic>
          <a:graphicData uri="http://schemas.openxmlformats.org/drawingml/2006/table">
            <a:tbl>
              <a:tblPr/>
              <a:tblGrid>
                <a:gridCol w="7336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47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71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93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8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 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698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"Комплексное психолого-педагогическое и медико-социальное сопровождение образовательного процесса" на 2024-2028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7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"Развитие дошкольного образования" на 2024-2028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802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801,4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"Гражданско-патриотическое и физическое воспитание подрастающего поколения" на 2024 - 2028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7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"Развитие системы общего образования" на 2024-2028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2 936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2 850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7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"Доступное дополнительное образование" на 2024-2028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755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698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7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"Музейное дело" на 2024-2028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0,47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0,46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1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"Библиотеки Мирнинского района: инновационное развитие" на 2024-2028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7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"Дополнительное образование в детских школах искусств" на 2024-2028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7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"Развитие культуры" на 2024-2028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4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"Создание условий для развития межнациональных и межконфессиональных отношений" на 2024-2028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6698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И МОЛОДЕЖНАЯ ПОЛИТИКА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0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"Меры социальной поддержки детей-сирот и детей, оставшихся без попечения родителей, и лиц из их числа в Мирнинском районе" на 2024-2028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0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"Профилактика безнадзорности и правонарушений среди несовершеннолетних" на 2024-2028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7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"Реализация молодежной политики в Мирнинском районе" на 2024-2028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7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"Социальная поддержка граждан" на 2024-2028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7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"Поддержка семьи, материнства, отцовства и детства" на 2024-2028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7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"Поддержка общественных и гражданских инициатив" на 2024-2028 годы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8" marR="6018" marT="6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0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 bwMode="auto">
          <a:xfrm flipV="1">
            <a:off x="321469" y="0"/>
            <a:ext cx="11520487" cy="857250"/>
          </a:xfrm>
          <a:prstGeom prst="round1Rect">
            <a:avLst>
              <a:gd name="adj" fmla="val 35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lvl="0" algn="ctr">
              <a:defRPr/>
            </a:pPr>
            <a:endParaRPr lang="ru-RU" alt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10582275" y="775855"/>
            <a:ext cx="1369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8" name="Прямоугольник 42"/>
          <p:cNvSpPr>
            <a:spLocks noChangeArrowheads="1"/>
          </p:cNvSpPr>
          <p:nvPr/>
        </p:nvSpPr>
        <p:spPr bwMode="auto">
          <a:xfrm>
            <a:off x="10629900" y="-71438"/>
            <a:ext cx="1298575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14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76276" y="73891"/>
            <a:ext cx="10185688" cy="707159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altLang="ru-RU" sz="32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Программные расходы бюджета</a:t>
            </a:r>
            <a:br>
              <a:rPr lang="ru-RU" altLang="ru-RU" sz="32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78630"/>
              </p:ext>
            </p:extLst>
          </p:nvPr>
        </p:nvGraphicFramePr>
        <p:xfrm>
          <a:off x="350982" y="1099126"/>
          <a:ext cx="11499274" cy="5578764"/>
        </p:xfrm>
        <a:graphic>
          <a:graphicData uri="http://schemas.openxmlformats.org/drawingml/2006/table">
            <a:tbl>
              <a:tblPr/>
              <a:tblGrid>
                <a:gridCol w="731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063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39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9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75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1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 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7036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"Создание условий для оказания медицинской помощи населению и укрепления общественного здоровья" на 2024-2028 годы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52,6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37,4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88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"Развитие физической культуры и спорта" на 2024-2028 годы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8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 И ТРАНСПОРТНАЯ ДОСТУПНОСТЬ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4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"Комплексное развитие систем коммунальной инфраструктуры и благоустройства территорий поселений Мирнинского района" на 2024-2028 годы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9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"Осуществление дорожной деятельности в отношении автомобильных дорог местного значения в границах муниципального образования «Мирнинский район» Республики Саха (Якутия)" на 2024-2028 годы"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40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"Создание условий для предоставления транспортных услуг населению и организация транспортного обслуживания между поселениями в границах МР "Мирнинский район" РС (Я) на 2023-2027 годы"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46,3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53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ЖИЛИЩНАЯ ПОЛИТИКА И УПРАВЛЕНИЕ ТЕРРИТОРИЕЙ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"Реализация градостроительной политики" на 2024-2028 годы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9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"Обеспечение жильем молодых семей" на 2024-2028 годы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9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"Обеспечение жильем работников бюджетной сферы" на 2024-2028 годы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69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"Переселение граждан из аварийного жилого фонда на территории Мирнинского района на 2019-2025 годы"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41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 bwMode="auto">
          <a:xfrm flipV="1">
            <a:off x="321469" y="0"/>
            <a:ext cx="11520487" cy="857250"/>
          </a:xfrm>
          <a:prstGeom prst="round1Rect">
            <a:avLst>
              <a:gd name="adj" fmla="val 35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lvl="0" algn="ctr">
              <a:defRPr/>
            </a:pPr>
            <a:endParaRPr lang="ru-RU" alt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6276" y="73891"/>
            <a:ext cx="10185688" cy="707159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altLang="ru-RU" sz="32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Программные расходы бюджета</a:t>
            </a:r>
            <a:br>
              <a:rPr lang="ru-RU" altLang="ru-RU" sz="32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2"/>
          <p:cNvSpPr>
            <a:spLocks noChangeArrowheads="1"/>
          </p:cNvSpPr>
          <p:nvPr/>
        </p:nvSpPr>
        <p:spPr bwMode="auto">
          <a:xfrm>
            <a:off x="10629900" y="-71438"/>
            <a:ext cx="1298575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15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14"/>
          <p:cNvSpPr>
            <a:spLocks noChangeArrowheads="1"/>
          </p:cNvSpPr>
          <p:nvPr/>
        </p:nvSpPr>
        <p:spPr bwMode="auto">
          <a:xfrm>
            <a:off x="10582275" y="775855"/>
            <a:ext cx="1369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(млн.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512773"/>
              </p:ext>
            </p:extLst>
          </p:nvPr>
        </p:nvGraphicFramePr>
        <p:xfrm>
          <a:off x="341745" y="1071421"/>
          <a:ext cx="11462328" cy="5714847"/>
        </p:xfrm>
        <a:graphic>
          <a:graphicData uri="http://schemas.openxmlformats.org/drawingml/2006/table">
            <a:tbl>
              <a:tblPr/>
              <a:tblGrid>
                <a:gridCol w="729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81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9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58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52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18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 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89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МУНИЦИПАЛЬНЫЕ ФИНАНСЫ И  СОБСТВЕННОСТЬ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1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"Повышение эффективности управления муниципальными финансами" на 2024-2028 годы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"Управление муниципальной собственностью" на 2024-2028 годы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389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БЕЗОПАСНОСТЬ ЖИЗНЕДЕЯТЕЛЬНОСТИ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"Общественная безопасность, профилактика терроризма и экстремизма" на 2024-2028 годы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2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"Предупреждение и ликвидация последствий чрезвычайных ситуаций на территории муниципального района" на 2024-2028 годы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9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"Охрана окружающей среды, обращение с отходами производства и потребления" на 2024-2028 годы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389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ПРЕДПРИНИМАТЕЛЬСТВО И ТУРИЗМ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91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"Создание экономической среды развития производственного потенциала, предпринимательства, занятости и туризма в Мирнинском районе РС (Я) на 2023-2027 годы"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389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532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"Создание условий для развития сельскохозяйственного производства в поселениях, расширения рынка сельскохозяйственной продукции, сырья и продовольствия в Мирнинском районе" на 2024-2028 годы"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907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ИНФОРМАЦИОННАЯ ПОЛИТИКА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38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"Обеспечение информационной открытости деятельности органов местного самоуправления МР «Мирнинский район» РС (Я)" на 2024-2028 годы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0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6 646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6 181</a:t>
                      </a: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49" marR="6549" marT="6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49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 bwMode="auto">
          <a:xfrm flipV="1">
            <a:off x="321469" y="0"/>
            <a:ext cx="11520487" cy="857250"/>
          </a:xfrm>
          <a:prstGeom prst="round1Rect">
            <a:avLst>
              <a:gd name="adj" fmla="val 35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ru-RU" alt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42"/>
          <p:cNvSpPr>
            <a:spLocks noChangeArrowheads="1"/>
          </p:cNvSpPr>
          <p:nvPr/>
        </p:nvSpPr>
        <p:spPr bwMode="auto">
          <a:xfrm>
            <a:off x="10629900" y="-71438"/>
            <a:ext cx="1298575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</a:t>
            </a:r>
            <a:r>
              <a:rPr lang="ru-RU" alt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16</a:t>
            </a:r>
            <a:endParaRPr lang="ru-RU" altLang="ru-RU" sz="20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76276" y="73891"/>
            <a:ext cx="10185688" cy="707159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altLang="ru-RU" sz="26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Оценка эффективности </a:t>
            </a:r>
            <a:r>
              <a:rPr lang="ru-RU" altLang="ru-RU" sz="29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муниципальных</a:t>
            </a:r>
            <a:r>
              <a:rPr lang="ru-RU" altLang="ru-RU" sz="26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программ по итогам </a:t>
            </a:r>
            <a:r>
              <a:rPr lang="ru-RU" altLang="ru-RU" sz="2600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2024 </a:t>
            </a:r>
            <a:r>
              <a:rPr lang="ru-RU" altLang="ru-RU" sz="26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года</a:t>
            </a:r>
            <a:br>
              <a:rPr lang="ru-RU" altLang="ru-RU" sz="2600" b="1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 bwMode="auto">
          <a:xfrm>
            <a:off x="1416050" y="923636"/>
            <a:ext cx="9793288" cy="240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По итогам </a:t>
            </a:r>
            <a:r>
              <a:rPr lang="ru-RU" b="1" cap="small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2024 </a:t>
            </a:r>
            <a:r>
              <a:rPr lang="ru-RU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года проведена оценка эффективности муниципальных программ. </a:t>
            </a:r>
          </a:p>
          <a:p>
            <a:pPr>
              <a:defRPr/>
            </a:pPr>
            <a:r>
              <a:rPr lang="ru-RU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В результате, из</a:t>
            </a:r>
            <a:r>
              <a:rPr lang="ru-RU" b="1" cap="small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b="1" cap="sm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  <a:r>
              <a:rPr lang="ru-RU" b="1" cap="small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  <a:r>
              <a:rPr lang="ru-RU" b="1" cap="sm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программ</a:t>
            </a:r>
            <a:r>
              <a:rPr lang="ru-RU" b="1" cap="small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ru-RU" b="1" cap="small" dirty="0" smtClean="0">
              <a:solidFill>
                <a:prstClr val="black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ru-RU" b="1" cap="small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ru-RU" b="1" cap="sm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25</a:t>
            </a:r>
            <a:r>
              <a:rPr lang="ru-RU" b="1" cap="small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программ </a:t>
            </a:r>
            <a:r>
              <a:rPr lang="ru-RU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 высокой степенью эффективности </a:t>
            </a:r>
            <a:r>
              <a:rPr lang="ru-RU" b="1" cap="sm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(76%)</a:t>
            </a:r>
            <a:endParaRPr lang="ru-RU" b="1" cap="small" dirty="0">
              <a:solidFill>
                <a:srgbClr val="C0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ru-RU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ru-RU" b="1" cap="small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  <a:r>
              <a:rPr lang="ru-RU" b="1" cap="small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программ со средней степенью эффективности </a:t>
            </a:r>
            <a:r>
              <a:rPr lang="ru-RU" b="1" cap="sm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(18%)</a:t>
            </a:r>
            <a:endParaRPr lang="ru-RU" b="1" cap="small" dirty="0">
              <a:solidFill>
                <a:srgbClr val="C0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ru-RU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ru-RU" b="1" cap="small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  <a:r>
              <a:rPr lang="ru-RU" b="1" cap="small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программа </a:t>
            </a:r>
            <a:r>
              <a:rPr lang="ru-RU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 низкой степенью эффективности </a:t>
            </a:r>
            <a:r>
              <a:rPr lang="ru-RU" b="1" cap="sm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</a:t>
            </a:r>
            <a:r>
              <a:rPr lang="ru-RU" b="1" cap="small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  <a:r>
              <a:rPr lang="ru-RU" b="1" cap="sm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%)</a:t>
            </a:r>
          </a:p>
          <a:p>
            <a:pPr>
              <a:buBlip>
                <a:blip r:embed="rId2"/>
              </a:buBlip>
              <a:defRPr/>
            </a:pPr>
            <a:r>
              <a:rPr lang="ru-RU" b="1" cap="sm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1</a:t>
            </a:r>
            <a:r>
              <a:rPr lang="ru-RU" b="1" cap="small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b="1" cap="small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неэффективная </a:t>
            </a:r>
            <a:r>
              <a:rPr lang="ru-RU" b="1" cap="sm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(3%)</a:t>
            </a:r>
            <a:endParaRPr lang="ru-RU" b="1" cap="small" dirty="0">
              <a:solidFill>
                <a:srgbClr val="C0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cap="small" dirty="0">
              <a:solidFill>
                <a:srgbClr val="C0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b="1" i="1" cap="sm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948024"/>
              </p:ext>
            </p:extLst>
          </p:nvPr>
        </p:nvGraphicFramePr>
        <p:xfrm>
          <a:off x="2244437" y="2946400"/>
          <a:ext cx="7952508" cy="382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56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3"/>
          <p:cNvGrpSpPr>
            <a:grpSpLocks/>
          </p:cNvGrpSpPr>
          <p:nvPr/>
        </p:nvGrpSpPr>
        <p:grpSpPr bwMode="auto">
          <a:xfrm>
            <a:off x="336550" y="-1065"/>
            <a:ext cx="11591925" cy="857250"/>
            <a:chOff x="0" y="-1"/>
            <a:chExt cx="10693400" cy="1167406"/>
          </a:xfrm>
        </p:grpSpPr>
        <p:sp>
          <p:nvSpPr>
            <p:cNvPr id="16" name="Прямоугольник с одним скругленным углом 15"/>
            <p:cNvSpPr/>
            <p:nvPr/>
          </p:nvSpPr>
          <p:spPr>
            <a:xfrm flipV="1">
              <a:off x="0" y="-1"/>
              <a:ext cx="10693400" cy="1167406"/>
            </a:xfrm>
            <a:prstGeom prst="round1Rect">
              <a:avLst>
                <a:gd name="adj" fmla="val 3562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algn="ctr" defTabSz="9456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43105" y="194567"/>
              <a:ext cx="8842338" cy="8971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4306" tIns="52153" rIns="104306" bIns="52153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Исполнение основных задач в </a:t>
              </a:r>
              <a:r>
                <a:rPr lang="ru-RU" altLang="ru-RU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2024 </a:t>
              </a:r>
              <a:r>
                <a:rPr lang="ru-RU" altLang="ru-RU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году</a:t>
              </a:r>
            </a:p>
          </p:txBody>
        </p:sp>
      </p:grpSp>
      <p:sp>
        <p:nvSpPr>
          <p:cNvPr id="5" name="Штриховая стрелка вправо 4"/>
          <p:cNvSpPr/>
          <p:nvPr/>
        </p:nvSpPr>
        <p:spPr>
          <a:xfrm>
            <a:off x="221617" y="1363416"/>
            <a:ext cx="642937" cy="4953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957944" y="1013263"/>
            <a:ext cx="6461759" cy="1082237"/>
          </a:xfrm>
          <a:prstGeom prst="roundRect">
            <a:avLst/>
          </a:prstGeom>
          <a:noFill/>
          <a:ln w="25400"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Увеличение поступлений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«АЛРОСА» (ПАО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дочерних обществ и подрядных организаций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налогу на доходы физических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млн.руб. по отношению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221616" y="2936500"/>
            <a:ext cx="642938" cy="4968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957943" y="2348288"/>
            <a:ext cx="6461760" cy="1673312"/>
          </a:xfrm>
          <a:prstGeom prst="roundRect">
            <a:avLst/>
          </a:prstGeom>
          <a:noFill/>
          <a:ln w="25400"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поступлений доходов от компаний нефтегазового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комплекса и их подрядных организаций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налогу на доходы физических лиц составило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отношению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за счет регистрации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новых обособленных подразделений подрядных организаций. Поступления от них составили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42"/>
          <p:cNvSpPr>
            <a:spLocks noChangeArrowheads="1"/>
          </p:cNvSpPr>
          <p:nvPr/>
        </p:nvSpPr>
        <p:spPr bwMode="auto">
          <a:xfrm>
            <a:off x="10629900" y="-71438"/>
            <a:ext cx="1298575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17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091" y="3909490"/>
            <a:ext cx="4552723" cy="2907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091" y="983976"/>
            <a:ext cx="4552723" cy="2869951"/>
          </a:xfrm>
          <a:prstGeom prst="rect">
            <a:avLst/>
          </a:prstGeom>
        </p:spPr>
      </p:pic>
      <p:sp>
        <p:nvSpPr>
          <p:cNvPr id="13" name="Штриховая стрелка вправо 12"/>
          <p:cNvSpPr/>
          <p:nvPr/>
        </p:nvSpPr>
        <p:spPr>
          <a:xfrm>
            <a:off x="221616" y="5165814"/>
            <a:ext cx="642938" cy="4968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957942" y="4274389"/>
            <a:ext cx="6418580" cy="2279736"/>
          </a:xfrm>
          <a:prstGeom prst="roundRect">
            <a:avLst/>
          </a:prstGeom>
          <a:noFill/>
          <a:ln w="25400"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2024 году, в результате совместной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УФНС России по РС (Я) в части контроля полноты объемов добычи ОПИ, правильности указания в налоговых декларациях ОКТМО территории по месту ведения фактической деятельности начали уплачивать налог на добычу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общераспространенных полезных ископаемых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«Карьерные технологии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сумме 21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«Таас-Юрях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Нефтегазодобыча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сумме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8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триховая стрелка вправо 4"/>
          <p:cNvSpPr/>
          <p:nvPr/>
        </p:nvSpPr>
        <p:spPr>
          <a:xfrm>
            <a:off x="487363" y="2357438"/>
            <a:ext cx="642937" cy="4968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416050" y="1063625"/>
            <a:ext cx="10296525" cy="2965450"/>
          </a:xfrm>
          <a:prstGeom prst="roundRect">
            <a:avLst/>
          </a:prstGeom>
          <a:noFill/>
          <a:ln w="25400"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все основные направления бюджетной и налоговой политики, бюджет по итогам года сбалансирован,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исполнены в полном объеме расходы бюджета на обеспечение: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180000" algn="just" eaLnBrk="1">
              <a:buFont typeface="Wingdings" pitchFamily="2" charset="2"/>
              <a:buChar char="Ø"/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фонда оплаты труда с начислениями</a:t>
            </a:r>
          </a:p>
          <a:p>
            <a:pPr marL="180000" algn="just" eaLnBrk="1">
              <a:buFont typeface="Wingdings" pitchFamily="2" charset="2"/>
              <a:buChar char="Ø"/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расходов на оплату коммунальных услуг</a:t>
            </a:r>
          </a:p>
          <a:p>
            <a:pPr marL="180000" algn="just" eaLnBrk="1">
              <a:buFont typeface="Wingdings" pitchFamily="2" charset="2"/>
              <a:buChar char="Ø"/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на проезд в отпуск работников муниципальных учреждений</a:t>
            </a:r>
          </a:p>
          <a:p>
            <a:pPr marL="180000" algn="just" eaLnBrk="1">
              <a:buFont typeface="Wingdings" pitchFamily="2" charset="2"/>
              <a:buChar char="Ø"/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принятых обязательств по социальным выплатам</a:t>
            </a:r>
          </a:p>
          <a:p>
            <a:pPr marL="180000" algn="just" eaLnBrk="1">
              <a:buFont typeface="Wingdings" pitchFamily="2" charset="2"/>
              <a:buChar char="Ø"/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расходов по питанию в муниципальных учреждениях образования</a:t>
            </a:r>
          </a:p>
          <a:p>
            <a:pPr marL="180000" algn="just" eaLnBrk="1">
              <a:buFont typeface="Wingdings" pitchFamily="2" charset="2"/>
              <a:buChar char="Ø"/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отсутствие просроченной кредиторской задолженности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465138" y="4354513"/>
            <a:ext cx="642937" cy="4968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409700" y="4213225"/>
            <a:ext cx="10298113" cy="779463"/>
          </a:xfrm>
          <a:prstGeom prst="roundRect">
            <a:avLst/>
          </a:prstGeom>
          <a:noFill/>
          <a:ln w="25400"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достигнуты целевые показатели по средней заработной плате целевых категорий работников бюджетного сектора экономики</a:t>
            </a: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460375" y="5670550"/>
            <a:ext cx="642938" cy="4968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411288" y="5313363"/>
            <a:ext cx="10296525" cy="1211262"/>
          </a:xfrm>
          <a:prstGeom prst="roundRect">
            <a:avLst/>
          </a:prstGeom>
          <a:noFill/>
          <a:ln w="25400"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Поступление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полном объеме средств дотаций, субвенций, субсидий и иных межбюджетных трансфертов из федерального и республиканского бюджетов, своевременное и качественное освоение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99%)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42"/>
          <p:cNvSpPr>
            <a:spLocks noChangeArrowheads="1"/>
          </p:cNvSpPr>
          <p:nvPr/>
        </p:nvSpPr>
        <p:spPr bwMode="auto">
          <a:xfrm>
            <a:off x="10629900" y="-71438"/>
            <a:ext cx="1298575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3"/>
          <p:cNvGrpSpPr>
            <a:grpSpLocks/>
          </p:cNvGrpSpPr>
          <p:nvPr/>
        </p:nvGrpSpPr>
        <p:grpSpPr bwMode="auto">
          <a:xfrm>
            <a:off x="336550" y="-1065"/>
            <a:ext cx="11591925" cy="857250"/>
            <a:chOff x="0" y="-1"/>
            <a:chExt cx="10693400" cy="1167406"/>
          </a:xfrm>
        </p:grpSpPr>
        <p:sp>
          <p:nvSpPr>
            <p:cNvPr id="13" name="Прямоугольник с одним скругленным углом 12"/>
            <p:cNvSpPr/>
            <p:nvPr/>
          </p:nvSpPr>
          <p:spPr>
            <a:xfrm flipV="1">
              <a:off x="0" y="-1"/>
              <a:ext cx="10693400" cy="1167406"/>
            </a:xfrm>
            <a:prstGeom prst="round1Rect">
              <a:avLst>
                <a:gd name="adj" fmla="val 3562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algn="ctr" defTabSz="9456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3105" y="194567"/>
              <a:ext cx="8842338" cy="8971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4306" tIns="52153" rIns="104306" bIns="52153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Исполнение основных задач в </a:t>
              </a:r>
              <a:r>
                <a:rPr lang="ru-RU" altLang="ru-RU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2024 </a:t>
              </a:r>
              <a:r>
                <a:rPr lang="ru-RU" altLang="ru-RU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году</a:t>
              </a:r>
            </a:p>
          </p:txBody>
        </p:sp>
      </p:grpSp>
      <p:sp>
        <p:nvSpPr>
          <p:cNvPr id="15" name="Прямоугольник 42"/>
          <p:cNvSpPr>
            <a:spLocks noChangeArrowheads="1"/>
          </p:cNvSpPr>
          <p:nvPr/>
        </p:nvSpPr>
        <p:spPr bwMode="auto">
          <a:xfrm>
            <a:off x="10699173" y="0"/>
            <a:ext cx="1298575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7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3"/>
          <p:cNvGrpSpPr>
            <a:grpSpLocks/>
          </p:cNvGrpSpPr>
          <p:nvPr/>
        </p:nvGrpSpPr>
        <p:grpSpPr bwMode="auto">
          <a:xfrm>
            <a:off x="263525" y="0"/>
            <a:ext cx="11449050" cy="1127125"/>
            <a:chOff x="0" y="666"/>
            <a:chExt cx="10693400" cy="1166546"/>
          </a:xfrm>
        </p:grpSpPr>
        <p:sp>
          <p:nvSpPr>
            <p:cNvPr id="7" name="Прямоугольник с одним скругленным углом 6"/>
            <p:cNvSpPr/>
            <p:nvPr/>
          </p:nvSpPr>
          <p:spPr>
            <a:xfrm flipV="1">
              <a:off x="0" y="666"/>
              <a:ext cx="10693400" cy="1166546"/>
            </a:xfrm>
            <a:prstGeom prst="round1Rect">
              <a:avLst>
                <a:gd name="adj" fmla="val 3562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algn="ctr" defTabSz="9456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4784" y="120607"/>
              <a:ext cx="9143954" cy="1000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4306" tIns="52153" rIns="104306" bIns="52153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Основные параметры бюджета </a:t>
              </a:r>
              <a:r>
                <a:rPr lang="ru-RU" alt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МР </a:t>
              </a:r>
              <a:r>
                <a:rPr lang="ru-RU" alt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«Мирнинский район</a:t>
              </a:r>
              <a:r>
                <a:rPr lang="ru-RU" alt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 </a:t>
              </a:r>
              <a:r>
                <a:rPr lang="ru-RU" alt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 </a:t>
              </a:r>
              <a:r>
                <a:rPr lang="ru-RU" alt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2024 </a:t>
              </a:r>
              <a:r>
                <a:rPr lang="ru-RU" alt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</a:t>
              </a: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84327"/>
              </p:ext>
            </p:extLst>
          </p:nvPr>
        </p:nvGraphicFramePr>
        <p:xfrm>
          <a:off x="277091" y="1421607"/>
          <a:ext cx="11508509" cy="517842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06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4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19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8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22982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  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2199">
                <a:tc>
                  <a:txBody>
                    <a:bodyPr/>
                    <a:lstStyle/>
                    <a:p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 т.ч.: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5098">
                <a:tc>
                  <a:txBody>
                    <a:bodyPr/>
                    <a:lstStyle/>
                    <a:p>
                      <a:pPr lvl="1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5098">
                <a:tc>
                  <a:txBody>
                    <a:bodyPr/>
                    <a:lstStyle/>
                    <a:p>
                      <a:pPr lvl="1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6385">
                <a:tc>
                  <a:txBody>
                    <a:bodyPr/>
                    <a:lstStyle/>
                    <a:p>
                      <a:pPr lvl="1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6468">
                <a:tc>
                  <a:txBody>
                    <a:bodyPr/>
                    <a:lstStyle/>
                    <a:p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 т.ч.: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3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</a:t>
                      </a:r>
                      <a:r>
                        <a:rPr lang="ru-RU" sz="3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8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3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229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8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3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8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5098">
                <a:tc>
                  <a:txBody>
                    <a:bodyPr/>
                    <a:lstStyle/>
                    <a:p>
                      <a:pPr lvl="1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расходы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2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</a:t>
                      </a:r>
                      <a:endParaRPr lang="ru-RU" sz="2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8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6 181</a:t>
                      </a:r>
                      <a:endParaRPr lang="ru-RU" sz="2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8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8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5098">
                <a:tc>
                  <a:txBody>
                    <a:bodyPr/>
                    <a:lstStyle/>
                    <a:p>
                      <a:pPr lvl="1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145</a:t>
                      </a:r>
                      <a:endParaRPr lang="ru-RU" sz="2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8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1 048</a:t>
                      </a:r>
                      <a:endParaRPr lang="ru-RU" sz="2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8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2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8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67" name="Прямоугольник 10"/>
          <p:cNvSpPr>
            <a:spLocks noChangeArrowheads="1"/>
          </p:cNvSpPr>
          <p:nvPr/>
        </p:nvSpPr>
        <p:spPr bwMode="auto">
          <a:xfrm>
            <a:off x="10584872" y="1036494"/>
            <a:ext cx="133003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5168" name="Прямоугольник 11"/>
          <p:cNvSpPr>
            <a:spLocks noChangeArrowheads="1"/>
          </p:cNvSpPr>
          <p:nvPr/>
        </p:nvSpPr>
        <p:spPr bwMode="auto">
          <a:xfrm>
            <a:off x="10523538" y="0"/>
            <a:ext cx="11525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1</a:t>
            </a:r>
          </a:p>
        </p:txBody>
      </p:sp>
    </p:spTree>
    <p:extLst>
      <p:ext uri="{BB962C8B-B14F-4D97-AF65-F5344CB8AC3E}">
        <p14:creationId xmlns:p14="http://schemas.microsoft.com/office/powerpoint/2010/main" val="15429234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 bwMode="auto">
          <a:xfrm flipV="1">
            <a:off x="330705" y="0"/>
            <a:ext cx="11520487" cy="857250"/>
          </a:xfrm>
          <a:prstGeom prst="round1Rect">
            <a:avLst>
              <a:gd name="adj" fmla="val 35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479377" y="764704"/>
            <a:ext cx="11377263" cy="3478610"/>
          </a:xfrm>
          <a:prstGeom prst="snip1Rect">
            <a:avLst/>
          </a:prstGeom>
          <a:noFill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216000" bIns="0"/>
          <a:lstStyle>
            <a:lvl1pPr indent="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</a:p>
          <a:p>
            <a:pPr indent="268288" algn="just" eaLnBrk="1" hangingPunct="1">
              <a:defRPr/>
            </a:pPr>
            <a:r>
              <a:rPr lang="ru-RU" altLang="ru-RU" sz="1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2024 </a:t>
            </a:r>
            <a:r>
              <a:rPr lang="ru-RU" altLang="ru-RU" sz="15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году </a:t>
            </a:r>
            <a:r>
              <a:rPr lang="ru-RU" altLang="ru-RU" sz="1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проведены </a:t>
            </a:r>
            <a:r>
              <a:rPr lang="ru-RU" sz="15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публичные </a:t>
            </a:r>
            <a:r>
              <a:rPr lang="ru-RU" sz="15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слушания</a:t>
            </a:r>
            <a:r>
              <a:rPr lang="ru-RU" sz="15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 участием представителей организаций, учреждений и предприятий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Мирнинского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района, депутатов Мирнинского районного Совета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депутатов</a:t>
            </a:r>
            <a:r>
              <a:rPr lang="ru-RU" altLang="ru-RU" sz="15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altLang="ru-RU" sz="15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68288" lvl="0" indent="-268288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ru-RU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</a:t>
            </a:r>
            <a:r>
              <a:rPr lang="ru-RU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- по обсуждению отчета об исполнении бюджета </a:t>
            </a:r>
            <a:r>
              <a:rPr lang="ru-RU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«Мирнинский район» </a:t>
            </a:r>
            <a:r>
              <a:rPr lang="ru-RU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 (Я) за 2023 </a:t>
            </a:r>
            <a:r>
              <a:rPr lang="ru-RU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  Приняли участие согласно журнала регистрации участников - </a:t>
            </a:r>
            <a:r>
              <a:rPr lang="ru-RU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  <a:r>
              <a:rPr lang="ru-RU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чел., слушатели на официальной странице районной администрации в социальной сети ВКонтакте </a:t>
            </a:r>
            <a:r>
              <a:rPr lang="ru-RU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(800 </a:t>
            </a:r>
            <a:r>
              <a:rPr lang="ru-RU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просмотров).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endParaRPr lang="ru-RU" altLang="ru-RU" sz="1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68288" lvl="0" indent="-268288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</a:t>
            </a:r>
            <a:r>
              <a:rPr lang="ru-RU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</a:t>
            </a:r>
            <a:r>
              <a:rPr lang="ru-RU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- по проекту бюджета </a:t>
            </a:r>
            <a:r>
              <a:rPr lang="ru-RU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«Мирнинский район» РС (Я) на </a:t>
            </a:r>
            <a:r>
              <a:rPr lang="ru-RU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 Приняли участие согласно журнала регистрации участников - </a:t>
            </a:r>
            <a:r>
              <a:rPr lang="ru-RU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</a:t>
            </a:r>
            <a:r>
              <a:rPr lang="ru-RU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чел., слушатели на официальной странице районной администрации в социальной сети ВКонтакте (</a:t>
            </a:r>
            <a:r>
              <a:rPr lang="ru-RU" sz="1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356 </a:t>
            </a:r>
            <a:r>
              <a:rPr lang="ru-RU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просмотров).</a:t>
            </a:r>
          </a:p>
          <a:p>
            <a:pPr indent="0" algn="just" eaLnBrk="1" hangingPunct="1">
              <a:defRPr/>
            </a:pPr>
            <a:endParaRPr lang="ru-RU" altLang="ru-RU" sz="1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1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Проведена работа по размещению информации ответственными лицами на Едином портале бюджетной системы Российской Федерации в структурированном виде с использованием системы «Электронный бюджет»,  во исполнение приказа Министерства финансов Российской  Федерации от  28.12.2016 г. № 243н «О составе и порядке размещения и предоставления информации на Едином портале бюджетной системы Российской Федерации». По результатам мониторинга Министерства финансов РС (Я) по размещению информации на Едином портале бюджетной системы Российской Федерации за 2024 год: МР «Мирнинский район» – 100%, ГП и СП поселений Мирнинского района –</a:t>
            </a:r>
            <a:r>
              <a:rPr lang="en-US" altLang="ru-RU" sz="15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100</a:t>
            </a:r>
            <a:r>
              <a:rPr lang="ru-RU" altLang="ru-RU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%.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endParaRPr lang="ru-RU" altLang="ru-RU" sz="1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4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4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7"/>
          <a:stretch/>
        </p:blipFill>
        <p:spPr>
          <a:xfrm>
            <a:off x="1005492" y="4802908"/>
            <a:ext cx="4120690" cy="205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5560147" y="4740419"/>
            <a:ext cx="5903912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Администрации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«Мирнинский район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РС (Я) (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www.алмазный край.рф) размещен в электронном виде с элементами инфографики, форматирования и представления фрагментов текста «Бюджет для граждан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«Мирнинский район»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 (Я) на 2024 год и плановый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гг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 (внесены корректировки после исполнения, уточнения).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14" name="Прямоугольник 42"/>
          <p:cNvSpPr>
            <a:spLocks noChangeArrowheads="1"/>
          </p:cNvSpPr>
          <p:nvPr/>
        </p:nvSpPr>
        <p:spPr bwMode="auto">
          <a:xfrm>
            <a:off x="10629900" y="-71438"/>
            <a:ext cx="1298575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293092" y="0"/>
            <a:ext cx="9651134" cy="9055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4306" tIns="52153" rIns="104306" bIns="52153">
            <a:spAutoFit/>
          </a:bodyPr>
          <a:lstStyle/>
          <a:p>
            <a:pPr lvl="0" algn="ctr">
              <a:defRPr/>
            </a:pPr>
            <a:r>
              <a:rPr lang="ru-RU" altLang="ru-RU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Открытость и прозрачность управления муниципальными финансами</a:t>
            </a:r>
          </a:p>
        </p:txBody>
      </p:sp>
    </p:spTree>
    <p:extLst>
      <p:ext uri="{BB962C8B-B14F-4D97-AF65-F5344CB8AC3E}">
        <p14:creationId xmlns:p14="http://schemas.microsoft.com/office/powerpoint/2010/main" val="23094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скругленным углом 6"/>
          <p:cNvSpPr/>
          <p:nvPr/>
        </p:nvSpPr>
        <p:spPr bwMode="auto">
          <a:xfrm flipV="1">
            <a:off x="334963" y="55563"/>
            <a:ext cx="11522075" cy="857250"/>
          </a:xfrm>
          <a:prstGeom prst="round1Rect">
            <a:avLst>
              <a:gd name="adj" fmla="val 35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9456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7" name="Прямоугольник 10"/>
          <p:cNvSpPr>
            <a:spLocks noChangeArrowheads="1"/>
          </p:cNvSpPr>
          <p:nvPr/>
        </p:nvSpPr>
        <p:spPr bwMode="auto">
          <a:xfrm>
            <a:off x="10623550" y="987426"/>
            <a:ext cx="1273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6148" name="Прямоугольник 11"/>
          <p:cNvSpPr>
            <a:spLocks noChangeArrowheads="1"/>
          </p:cNvSpPr>
          <p:nvPr/>
        </p:nvSpPr>
        <p:spPr bwMode="auto">
          <a:xfrm>
            <a:off x="10623550" y="30163"/>
            <a:ext cx="12334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2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630488" y="0"/>
            <a:ext cx="6931025" cy="9667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4306" tIns="52153" rIns="104306" bIns="52153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по собственным доходам  бюджета за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696687"/>
              </p:ext>
            </p:extLst>
          </p:nvPr>
        </p:nvGraphicFramePr>
        <p:xfrm>
          <a:off x="341746" y="1350963"/>
          <a:ext cx="11515293" cy="5245104"/>
        </p:xfrm>
        <a:graphic>
          <a:graphicData uri="http://schemas.openxmlformats.org/drawingml/2006/table">
            <a:tbl>
              <a:tblPr/>
              <a:tblGrid>
                <a:gridCol w="61627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4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4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4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9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дохода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исп.</a:t>
                      </a: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1. Налоговые доходы, из них: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3 136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3 390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 на доходы физических лиц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42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 на добычу ОПИ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Государственная пошлина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9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Налоги на совокупный доход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9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2. Неналоговые доходы, из них: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9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Дивиденды по акциям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9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Доходы от арендной платы за земельные участки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9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аренду имущества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9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 от использования</a:t>
                      </a:r>
                      <a:r>
                        <a:rPr lang="ru-RU" sz="180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42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9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Плата за негативное воздействие на окружающую среду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9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Доходы от оказания услуг и компенсации затрат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9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Доходы от реализации имущества и земельных участков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34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142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82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СОБСТВЕННЫХ</a:t>
                      </a:r>
                      <a:r>
                        <a:rPr lang="ru-RU" sz="1800" b="1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78" marR="6178" marT="6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800" b="1" i="0" u="none" strike="noStrike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791</a:t>
                      </a:r>
                      <a:endParaRPr lang="ru-RU" sz="18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4 125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1792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3"/>
          <p:cNvGrpSpPr>
            <a:grpSpLocks/>
          </p:cNvGrpSpPr>
          <p:nvPr/>
        </p:nvGrpSpPr>
        <p:grpSpPr bwMode="auto">
          <a:xfrm>
            <a:off x="227013" y="23813"/>
            <a:ext cx="11664950" cy="857250"/>
            <a:chOff x="0" y="666"/>
            <a:chExt cx="10693400" cy="1165867"/>
          </a:xfrm>
        </p:grpSpPr>
        <p:sp>
          <p:nvSpPr>
            <p:cNvPr id="7" name="Прямоугольник с одним скругленным углом 6"/>
            <p:cNvSpPr/>
            <p:nvPr/>
          </p:nvSpPr>
          <p:spPr>
            <a:xfrm flipV="1">
              <a:off x="0" y="666"/>
              <a:ext cx="10693400" cy="1165867"/>
            </a:xfrm>
            <a:prstGeom prst="round1Rect">
              <a:avLst>
                <a:gd name="adj" fmla="val 3562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algn="ctr" defTabSz="9456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7387" y="188499"/>
              <a:ext cx="8843739" cy="72974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4306" tIns="52153" rIns="104306" bIns="52153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 за </a:t>
              </a:r>
              <a:r>
                <a:rPr lang="ru-RU" alt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2024 </a:t>
              </a:r>
              <a:r>
                <a:rPr lang="ru-RU" alt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</a:t>
              </a: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381253"/>
              </p:ext>
            </p:extLst>
          </p:nvPr>
        </p:nvGraphicFramePr>
        <p:xfrm>
          <a:off x="1831259" y="1401763"/>
          <a:ext cx="9713042" cy="5211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7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8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44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4224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1441" marR="9144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91441" marR="9144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21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38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сбалансированность</a:t>
                      </a:r>
                    </a:p>
                  </a:txBody>
                  <a:tcPr marL="91441" marR="9144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38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1441" marR="9144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38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1441" marR="9144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61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трансферты, в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596">
                <a:tc>
                  <a:txBody>
                    <a:bodyPr/>
                    <a:lstStyle/>
                    <a:p>
                      <a:pPr lvl="1" algn="l"/>
                      <a:r>
                        <a:rPr lang="ru-RU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государственного</a:t>
                      </a:r>
                      <a:r>
                        <a:rPr lang="ru-RU" sz="18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РС (Я)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77915">
                <a:tc>
                  <a:txBody>
                    <a:bodyPr/>
                    <a:lstStyle/>
                    <a:p>
                      <a:pPr lvl="1" algn="l"/>
                      <a:r>
                        <a:rPr lang="ru-RU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МБТ</a:t>
                      </a:r>
                      <a:r>
                        <a:rPr lang="ru-RU" sz="18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передаваемым полномочиям из 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 и сельских </a:t>
                      </a:r>
                      <a:r>
                        <a:rPr lang="ru-RU" sz="18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поселений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7380">
                <a:tc>
                  <a:txBody>
                    <a:bodyPr/>
                    <a:lstStyle/>
                    <a:p>
                      <a:pPr algn="l"/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поступления, в </a:t>
                      </a:r>
                      <a:r>
                        <a:rPr lang="ru-RU" sz="180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7380">
                <a:tc>
                  <a:txBody>
                    <a:bodyPr/>
                    <a:lstStyle/>
                    <a:p>
                      <a:pPr lvl="1" algn="l"/>
                      <a:r>
                        <a:rPr lang="ru-RU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 «АЛРОСА» (ПАО)</a:t>
                      </a:r>
                    </a:p>
                  </a:txBody>
                  <a:tcPr marL="91441" marR="9144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7380">
                <a:tc>
                  <a:txBody>
                    <a:bodyPr/>
                    <a:lstStyle/>
                    <a:p>
                      <a:pPr lvl="1" algn="l"/>
                      <a:r>
                        <a:rPr lang="ru-RU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Компании - </a:t>
                      </a:r>
                      <a:r>
                        <a:rPr lang="ru-RU" sz="18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недропользователи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7380"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</a:t>
                      </a:r>
                      <a:r>
                        <a:rPr lang="ru-RU" sz="18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остатков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239" name="Прямоугольник 10"/>
          <p:cNvSpPr>
            <a:spLocks noChangeArrowheads="1"/>
          </p:cNvSpPr>
          <p:nvPr/>
        </p:nvSpPr>
        <p:spPr bwMode="auto">
          <a:xfrm>
            <a:off x="10437091" y="950119"/>
            <a:ext cx="130232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(млн. руб.)</a:t>
            </a:r>
          </a:p>
        </p:txBody>
      </p:sp>
      <p:sp>
        <p:nvSpPr>
          <p:cNvPr id="7240" name="Прямоугольник 11"/>
          <p:cNvSpPr>
            <a:spLocks noChangeArrowheads="1"/>
          </p:cNvSpPr>
          <p:nvPr/>
        </p:nvSpPr>
        <p:spPr bwMode="auto">
          <a:xfrm>
            <a:off x="10729913" y="53975"/>
            <a:ext cx="11366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3</a:t>
            </a:r>
          </a:p>
        </p:txBody>
      </p:sp>
    </p:spTree>
    <p:extLst>
      <p:ext uri="{BB962C8B-B14F-4D97-AF65-F5344CB8AC3E}">
        <p14:creationId xmlns:p14="http://schemas.microsoft.com/office/powerpoint/2010/main" val="38028756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3"/>
          <p:cNvGrpSpPr>
            <a:grpSpLocks/>
          </p:cNvGrpSpPr>
          <p:nvPr/>
        </p:nvGrpSpPr>
        <p:grpSpPr bwMode="auto">
          <a:xfrm>
            <a:off x="263525" y="0"/>
            <a:ext cx="11520488" cy="966788"/>
            <a:chOff x="0" y="-1"/>
            <a:chExt cx="10693400" cy="1317001"/>
          </a:xfrm>
        </p:grpSpPr>
        <p:sp>
          <p:nvSpPr>
            <p:cNvPr id="7" name="Прямоугольник с одним скругленным углом 6"/>
            <p:cNvSpPr/>
            <p:nvPr/>
          </p:nvSpPr>
          <p:spPr>
            <a:xfrm flipV="1">
              <a:off x="0" y="-1"/>
              <a:ext cx="10693400" cy="1167784"/>
            </a:xfrm>
            <a:prstGeom prst="round1Rect">
              <a:avLst>
                <a:gd name="adj" fmla="val 3562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algn="ctr" defTabSz="9456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64488" y="-1"/>
              <a:ext cx="8844121" cy="13170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4306" tIns="52153" rIns="104306" bIns="52153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Сравнительная структура доходов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бюджета за </a:t>
              </a:r>
              <a:r>
                <a:rPr lang="ru-RU" alt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2023-2024 </a:t>
              </a:r>
              <a:r>
                <a:rPr lang="ru-RU" alt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годы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0541793" y="3357960"/>
            <a:ext cx="1439863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(млн.руб.)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196" name="Прямоугольник 12"/>
          <p:cNvSpPr>
            <a:spLocks noChangeArrowheads="1"/>
          </p:cNvSpPr>
          <p:nvPr/>
        </p:nvSpPr>
        <p:spPr bwMode="auto">
          <a:xfrm>
            <a:off x="10590213" y="-46038"/>
            <a:ext cx="1193800" cy="41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4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33970"/>
              </p:ext>
            </p:extLst>
          </p:nvPr>
        </p:nvGraphicFramePr>
        <p:xfrm>
          <a:off x="183379" y="3696540"/>
          <a:ext cx="11880849" cy="3160517"/>
        </p:xfrm>
        <a:graphic>
          <a:graphicData uri="http://schemas.openxmlformats.org/drawingml/2006/table">
            <a:tbl>
              <a:tblPr/>
              <a:tblGrid>
                <a:gridCol w="5581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5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39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36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0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8309">
                <a:tc>
                  <a:txBody>
                    <a:bodyPr/>
                    <a:lstStyle/>
                    <a:p>
                      <a:pPr algn="ctr" rtl="0" fontAlgn="ctr"/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3" marR="9323" marT="9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2023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2024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(+;-)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155">
                <a:tc>
                  <a:txBody>
                    <a:bodyPr/>
                    <a:lstStyle/>
                    <a:p>
                      <a:pPr marL="0" indent="266700" algn="l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3" marR="9323" marT="9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9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Налог </a:t>
                      </a: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доходы физических лиц</a:t>
                      </a:r>
                    </a:p>
                  </a:txBody>
                  <a:tcPr marL="9323" marR="9323" marT="9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2 706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9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Налог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добычу общераспространенных полезных ископаемых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3" marR="9323" marT="9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41673490"/>
                  </a:ext>
                </a:extLst>
              </a:tr>
              <a:tr h="2891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Неналоговые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из них:</a:t>
                      </a:r>
                    </a:p>
                  </a:txBody>
                  <a:tcPr marL="9323" marR="9323" marT="9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967">
                <a:tc>
                  <a:txBody>
                    <a:bodyPr/>
                    <a:lstStyle/>
                    <a:p>
                      <a:pPr marL="355600" indent="-88900" algn="l" rtl="0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Дивиденды </a:t>
                      </a: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акциям </a:t>
                      </a:r>
                    </a:p>
                  </a:txBody>
                  <a:tcPr marL="9323" marR="9323" marT="9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588">
                <a:tc>
                  <a:txBody>
                    <a:bodyPr/>
                    <a:lstStyle/>
                    <a:p>
                      <a:pPr marL="266700" indent="0" algn="l" rtl="0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Плата за негативное воздействие на окружающую среду</a:t>
                      </a:r>
                    </a:p>
                  </a:txBody>
                  <a:tcPr marL="9323" marR="9323" marT="9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Безвозмездные поступления, из них: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3" marR="9323" marT="9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3 709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334996935"/>
                  </a:ext>
                </a:extLst>
              </a:tr>
              <a:tr h="2891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Дотация на сбалансированность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3" marR="9323" marT="9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9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9323" marR="9323" marT="9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7 059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6 924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935800"/>
              </p:ext>
            </p:extLst>
          </p:nvPr>
        </p:nvGraphicFramePr>
        <p:xfrm>
          <a:off x="1009650" y="961231"/>
          <a:ext cx="4929188" cy="285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678607"/>
              </p:ext>
            </p:extLst>
          </p:nvPr>
        </p:nvGraphicFramePr>
        <p:xfrm>
          <a:off x="6332538" y="961231"/>
          <a:ext cx="4929187" cy="285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135071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3"/>
          <p:cNvGrpSpPr>
            <a:grpSpLocks/>
          </p:cNvGrpSpPr>
          <p:nvPr/>
        </p:nvGrpSpPr>
        <p:grpSpPr bwMode="auto">
          <a:xfrm>
            <a:off x="119063" y="0"/>
            <a:ext cx="11809412" cy="569913"/>
            <a:chOff x="0" y="-1"/>
            <a:chExt cx="10693400" cy="1167406"/>
          </a:xfrm>
        </p:grpSpPr>
        <p:sp>
          <p:nvSpPr>
            <p:cNvPr id="7" name="Прямоугольник с одним скругленным углом 6"/>
            <p:cNvSpPr/>
            <p:nvPr/>
          </p:nvSpPr>
          <p:spPr>
            <a:xfrm flipV="1">
              <a:off x="0" y="-1"/>
              <a:ext cx="10693400" cy="1167406"/>
            </a:xfrm>
            <a:prstGeom prst="round1Rect">
              <a:avLst>
                <a:gd name="adj" fmla="val 3562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algn="ctr" defTabSz="9456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25" y="-1"/>
              <a:ext cx="10200345" cy="100481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4306" tIns="52153" rIns="104306" bIns="52153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5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Компании-</a:t>
              </a:r>
              <a:r>
                <a:rPr lang="ru-RU" altLang="ru-RU" sz="25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недропользователи</a:t>
              </a:r>
              <a:r>
                <a:rPr lang="ru-RU" altLang="ru-RU" sz="25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6" name="Заголовок 4"/>
          <p:cNvSpPr txBox="1">
            <a:spLocks/>
          </p:cNvSpPr>
          <p:nvPr/>
        </p:nvSpPr>
        <p:spPr bwMode="auto">
          <a:xfrm>
            <a:off x="6743700" y="890588"/>
            <a:ext cx="29527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Прямоугольник 43"/>
          <p:cNvSpPr>
            <a:spLocks noChangeArrowheads="1"/>
          </p:cNvSpPr>
          <p:nvPr/>
        </p:nvSpPr>
        <p:spPr bwMode="auto">
          <a:xfrm>
            <a:off x="479425" y="649288"/>
            <a:ext cx="11304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компаний-</a:t>
            </a:r>
            <a:r>
              <a:rPr lang="ru-RU" alt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недропользователей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подрядными организациями за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</a:t>
            </a:r>
            <a:r>
              <a:rPr lang="en-US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в том числе НДФЛ –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</a:t>
            </a:r>
            <a:r>
              <a:rPr lang="en-US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en-US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11" descr="https://www.rosneft.ru/media/rosneft/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1"/>
          <a:stretch>
            <a:fillRect/>
          </a:stretch>
        </p:blipFill>
        <p:spPr bwMode="auto">
          <a:xfrm>
            <a:off x="1339850" y="1951038"/>
            <a:ext cx="7508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http://rostneftegaz.ru/wp-content/uploads/2015/11/logo_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9"/>
          <a:stretch>
            <a:fillRect/>
          </a:stretch>
        </p:blipFill>
        <p:spPr bwMode="auto">
          <a:xfrm>
            <a:off x="1443830" y="2699166"/>
            <a:ext cx="4937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1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49593" t="9755" r="46614" b="82678"/>
          <a:stretch/>
        </p:blipFill>
        <p:spPr bwMode="auto">
          <a:xfrm>
            <a:off x="1519051" y="3461532"/>
            <a:ext cx="434418" cy="418359"/>
          </a:xfrm>
          <a:prstGeom prst="ellipse">
            <a:avLst/>
          </a:prstGeom>
          <a:noFill/>
          <a:ln>
            <a:noFill/>
          </a:ln>
          <a:extLst/>
        </p:spPr>
      </p:pic>
      <p:pic>
        <p:nvPicPr>
          <p:cNvPr id="48" name="Picture 7" descr="Логотип Сургутнефтегаз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b="35412"/>
          <a:stretch/>
        </p:blipFill>
        <p:spPr bwMode="auto">
          <a:xfrm>
            <a:off x="1519051" y="4187941"/>
            <a:ext cx="477883" cy="314184"/>
          </a:xfrm>
          <a:prstGeom prst="ellipse">
            <a:avLst/>
          </a:prstGeom>
          <a:noFill/>
          <a:extLst/>
        </p:spPr>
      </p:pic>
      <p:sp>
        <p:nvSpPr>
          <p:cNvPr id="62" name="Стрелка вправо 61"/>
          <p:cNvSpPr/>
          <p:nvPr/>
        </p:nvSpPr>
        <p:spPr>
          <a:xfrm>
            <a:off x="2241550" y="1955800"/>
            <a:ext cx="6586538" cy="56356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676A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ООО «Таас-Юрях Нефтегазодобыча»</a:t>
            </a:r>
          </a:p>
        </p:txBody>
      </p:sp>
      <p:sp>
        <p:nvSpPr>
          <p:cNvPr id="68" name="Стрелка вправо 67"/>
          <p:cNvSpPr/>
          <p:nvPr/>
        </p:nvSpPr>
        <p:spPr>
          <a:xfrm>
            <a:off x="2235200" y="2622232"/>
            <a:ext cx="6592888" cy="52387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676A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АО «РНГ»</a:t>
            </a:r>
          </a:p>
        </p:txBody>
      </p:sp>
      <p:sp>
        <p:nvSpPr>
          <p:cNvPr id="69" name="Стрелка вправо 68"/>
          <p:cNvSpPr/>
          <p:nvPr/>
        </p:nvSpPr>
        <p:spPr>
          <a:xfrm>
            <a:off x="2222500" y="3337017"/>
            <a:ext cx="6592888" cy="51593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676A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ООО «Иркутская нефтяная компания»</a:t>
            </a:r>
            <a:endParaRPr lang="ru-RU" dirty="0">
              <a:solidFill>
                <a:srgbClr val="676A5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трелка вправо 73"/>
          <p:cNvSpPr/>
          <p:nvPr/>
        </p:nvSpPr>
        <p:spPr>
          <a:xfrm>
            <a:off x="2235200" y="4070350"/>
            <a:ext cx="6604000" cy="54451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676A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ПАО «Сургутнефтегаз»</a:t>
            </a:r>
          </a:p>
        </p:txBody>
      </p:sp>
      <p:sp>
        <p:nvSpPr>
          <p:cNvPr id="75" name="Стрелка вправо 74"/>
          <p:cNvSpPr/>
          <p:nvPr/>
        </p:nvSpPr>
        <p:spPr>
          <a:xfrm>
            <a:off x="2222500" y="4787900"/>
            <a:ext cx="6592888" cy="49053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676A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b="1" dirty="0" err="1">
                <a:solidFill>
                  <a:srgbClr val="676A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АЛРОСА-Газ</a:t>
            </a:r>
            <a:r>
              <a:rPr lang="ru-RU" b="1" dirty="0">
                <a:solidFill>
                  <a:srgbClr val="676A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7" name="Стрелка вправо 76"/>
          <p:cNvSpPr/>
          <p:nvPr/>
        </p:nvSpPr>
        <p:spPr>
          <a:xfrm>
            <a:off x="2222500" y="5499101"/>
            <a:ext cx="6592888" cy="53022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676A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b="1" dirty="0" err="1">
                <a:solidFill>
                  <a:srgbClr val="676A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Айхалтрансгаз</a:t>
            </a:r>
            <a:r>
              <a:rPr lang="ru-RU" b="1" dirty="0">
                <a:solidFill>
                  <a:srgbClr val="676A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232" name="Прямоугольник 81"/>
          <p:cNvSpPr>
            <a:spLocks noChangeArrowheads="1"/>
          </p:cNvSpPr>
          <p:nvPr/>
        </p:nvSpPr>
        <p:spPr bwMode="auto">
          <a:xfrm>
            <a:off x="8472488" y="2636838"/>
            <a:ext cx="71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33" name="TextBox 86"/>
          <p:cNvSpPr txBox="1">
            <a:spLocks noChangeArrowheads="1"/>
          </p:cNvSpPr>
          <p:nvPr/>
        </p:nvSpPr>
        <p:spPr bwMode="auto">
          <a:xfrm>
            <a:off x="9150350" y="1793875"/>
            <a:ext cx="273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34" name="TextBox 87"/>
          <p:cNvSpPr txBox="1">
            <a:spLocks noChangeArrowheads="1"/>
          </p:cNvSpPr>
          <p:nvPr/>
        </p:nvSpPr>
        <p:spPr bwMode="auto">
          <a:xfrm rot="10800000" flipV="1">
            <a:off x="9182100" y="2443163"/>
            <a:ext cx="2987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 </a:t>
            </a:r>
            <a:r>
              <a:rPr lang="ru-RU" alt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35" name="TextBox 88"/>
          <p:cNvSpPr txBox="1">
            <a:spLocks noChangeArrowheads="1"/>
          </p:cNvSpPr>
          <p:nvPr/>
        </p:nvSpPr>
        <p:spPr bwMode="auto">
          <a:xfrm rot="10800000" flipV="1">
            <a:off x="9191625" y="3227389"/>
            <a:ext cx="3168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</a:t>
            </a:r>
            <a:r>
              <a:rPr lang="ru-RU" alt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36" name="TextBox 89"/>
          <p:cNvSpPr txBox="1">
            <a:spLocks noChangeArrowheads="1"/>
          </p:cNvSpPr>
          <p:nvPr/>
        </p:nvSpPr>
        <p:spPr bwMode="auto">
          <a:xfrm rot="10800000" flipV="1">
            <a:off x="9150350" y="3967162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alt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37" name="TextBox 90"/>
          <p:cNvSpPr txBox="1">
            <a:spLocks noChangeArrowheads="1"/>
          </p:cNvSpPr>
          <p:nvPr/>
        </p:nvSpPr>
        <p:spPr bwMode="auto">
          <a:xfrm rot="10800000" flipV="1">
            <a:off x="9182100" y="4600574"/>
            <a:ext cx="296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  <a:r>
              <a:rPr lang="ru-RU" alt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38" name="TextBox 92"/>
          <p:cNvSpPr txBox="1">
            <a:spLocks noChangeArrowheads="1"/>
          </p:cNvSpPr>
          <p:nvPr/>
        </p:nvSpPr>
        <p:spPr bwMode="auto">
          <a:xfrm rot="10800000" flipV="1">
            <a:off x="9182100" y="5381626"/>
            <a:ext cx="3113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alt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39" name="Прямоугольник 31"/>
          <p:cNvSpPr>
            <a:spLocks noChangeArrowheads="1"/>
          </p:cNvSpPr>
          <p:nvPr/>
        </p:nvSpPr>
        <p:spPr bwMode="auto">
          <a:xfrm>
            <a:off x="10739438" y="-65088"/>
            <a:ext cx="1274762" cy="41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</a:t>
            </a:r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9240" name="Рисунок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37" y="5600701"/>
            <a:ext cx="4175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трелка вправо 28"/>
          <p:cNvSpPr/>
          <p:nvPr/>
        </p:nvSpPr>
        <p:spPr>
          <a:xfrm>
            <a:off x="2222500" y="1423988"/>
            <a:ext cx="6605588" cy="48895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676A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АК «АЛРОСА» (ПАО) и дочерние общества</a:t>
            </a:r>
          </a:p>
        </p:txBody>
      </p:sp>
      <p:sp>
        <p:nvSpPr>
          <p:cNvPr id="9242" name="TextBox 86"/>
          <p:cNvSpPr txBox="1">
            <a:spLocks noChangeArrowheads="1"/>
          </p:cNvSpPr>
          <p:nvPr/>
        </p:nvSpPr>
        <p:spPr bwMode="auto">
          <a:xfrm>
            <a:off x="9150350" y="1217613"/>
            <a:ext cx="2633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2 423 </a:t>
            </a:r>
            <a:r>
              <a:rPr lang="ru-RU" alt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1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602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2236788" y="6223000"/>
            <a:ext cx="6618287" cy="50641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ООО «Газпром Недра»</a:t>
            </a:r>
          </a:p>
        </p:txBody>
      </p:sp>
      <p:sp>
        <p:nvSpPr>
          <p:cNvPr id="9249" name="TextBox 92"/>
          <p:cNvSpPr txBox="1">
            <a:spLocks noChangeArrowheads="1"/>
          </p:cNvSpPr>
          <p:nvPr/>
        </p:nvSpPr>
        <p:spPr bwMode="auto">
          <a:xfrm rot="10800000" flipV="1">
            <a:off x="9182100" y="6121400"/>
            <a:ext cx="3113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 – </a:t>
            </a:r>
            <a:r>
              <a:rPr lang="en-US" alt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alt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9570" y="1280232"/>
            <a:ext cx="682231" cy="682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/>
          <a:srcRect l="13888" r="13104"/>
          <a:stretch/>
        </p:blipFill>
        <p:spPr>
          <a:xfrm>
            <a:off x="1428750" y="4717054"/>
            <a:ext cx="619125" cy="56535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/>
          <a:srcRect r="56133"/>
          <a:stretch/>
        </p:blipFill>
        <p:spPr>
          <a:xfrm>
            <a:off x="1168397" y="6152015"/>
            <a:ext cx="10445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35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3"/>
          <p:cNvGrpSpPr>
            <a:grpSpLocks/>
          </p:cNvGrpSpPr>
          <p:nvPr/>
        </p:nvGrpSpPr>
        <p:grpSpPr bwMode="auto">
          <a:xfrm>
            <a:off x="0" y="52388"/>
            <a:ext cx="11784013" cy="955675"/>
            <a:chOff x="-244442" y="694"/>
            <a:chExt cx="10937842" cy="1181755"/>
          </a:xfrm>
        </p:grpSpPr>
        <p:sp>
          <p:nvSpPr>
            <p:cNvPr id="7" name="Прямоугольник с одним скругленным углом 6"/>
            <p:cNvSpPr/>
            <p:nvPr/>
          </p:nvSpPr>
          <p:spPr>
            <a:xfrm flipV="1">
              <a:off x="160" y="694"/>
              <a:ext cx="10693240" cy="1166051"/>
            </a:xfrm>
            <a:prstGeom prst="round1Rect">
              <a:avLst>
                <a:gd name="adj" fmla="val 3562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algn="ctr" defTabSz="9456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44442" y="24251"/>
              <a:ext cx="10246767" cy="11581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4306" tIns="52153" rIns="104306" bIns="52153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7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Сравнительный анализ поступлений от АК АЛРОСА» (ПАО), дочерних обществ и их подрядных организаций за </a:t>
              </a:r>
              <a:r>
                <a:rPr lang="ru-RU" altLang="ru-RU" sz="2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2023-2024 </a:t>
              </a:r>
              <a:r>
                <a:rPr lang="ru-RU" altLang="ru-RU" sz="27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годы</a:t>
              </a:r>
            </a:p>
          </p:txBody>
        </p:sp>
      </p:grpSp>
      <p:sp>
        <p:nvSpPr>
          <p:cNvPr id="16" name="Заголовок 4"/>
          <p:cNvSpPr txBox="1">
            <a:spLocks/>
          </p:cNvSpPr>
          <p:nvPr/>
        </p:nvSpPr>
        <p:spPr bwMode="auto">
          <a:xfrm>
            <a:off x="6888163" y="908050"/>
            <a:ext cx="29527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19963" y="1773238"/>
            <a:ext cx="2952750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900" b="1" dirty="0"/>
          </a:p>
        </p:txBody>
      </p:sp>
      <p:sp>
        <p:nvSpPr>
          <p:cNvPr id="11269" name="Прямоугольник 81"/>
          <p:cNvSpPr>
            <a:spLocks noChangeArrowheads="1"/>
          </p:cNvSpPr>
          <p:nvPr/>
        </p:nvSpPr>
        <p:spPr bwMode="auto">
          <a:xfrm>
            <a:off x="8472488" y="2636838"/>
            <a:ext cx="71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1270" name="Прямоугольник 31"/>
          <p:cNvSpPr>
            <a:spLocks noChangeArrowheads="1"/>
          </p:cNvSpPr>
          <p:nvPr/>
        </p:nvSpPr>
        <p:spPr bwMode="auto">
          <a:xfrm>
            <a:off x="10633075" y="-19050"/>
            <a:ext cx="11509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6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912350" y="4424363"/>
            <a:ext cx="14033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(млн.руб.)</a:t>
            </a:r>
            <a:endParaRPr lang="ru-RU" b="1" i="1" dirty="0">
              <a:solidFill>
                <a:schemeClr val="tx1"/>
              </a:solidFill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634151"/>
              </p:ext>
            </p:extLst>
          </p:nvPr>
        </p:nvGraphicFramePr>
        <p:xfrm>
          <a:off x="492125" y="4784725"/>
          <a:ext cx="10656888" cy="1947865"/>
        </p:xfrm>
        <a:graphic>
          <a:graphicData uri="http://schemas.openxmlformats.org/drawingml/2006/table">
            <a:tbl>
              <a:tblPr/>
              <a:tblGrid>
                <a:gridCol w="3297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7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42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973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3985"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(+;-)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доходов, 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Дивиденды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земельных участков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3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-86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55868334"/>
              </p:ext>
            </p:extLst>
          </p:nvPr>
        </p:nvGraphicFramePr>
        <p:xfrm>
          <a:off x="2905126" y="1107282"/>
          <a:ext cx="8878888" cy="355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84328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3"/>
          <p:cNvGrpSpPr>
            <a:grpSpLocks/>
          </p:cNvGrpSpPr>
          <p:nvPr/>
        </p:nvGrpSpPr>
        <p:grpSpPr bwMode="auto">
          <a:xfrm>
            <a:off x="192088" y="84138"/>
            <a:ext cx="11660187" cy="957262"/>
            <a:chOff x="-129984" y="-13158"/>
            <a:chExt cx="10823384" cy="1164857"/>
          </a:xfrm>
        </p:grpSpPr>
        <p:sp>
          <p:nvSpPr>
            <p:cNvPr id="7" name="Прямоугольник с одним скругленным углом 6"/>
            <p:cNvSpPr/>
            <p:nvPr/>
          </p:nvSpPr>
          <p:spPr>
            <a:xfrm flipV="1">
              <a:off x="-310" y="-13158"/>
              <a:ext cx="10693710" cy="1164857"/>
            </a:xfrm>
            <a:prstGeom prst="round1Rect">
              <a:avLst>
                <a:gd name="adj" fmla="val 3562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anchor="ctr"/>
            <a:lstStyle/>
            <a:p>
              <a:pPr algn="ctr" defTabSz="94563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29984" y="31272"/>
              <a:ext cx="10232482" cy="9523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4306" tIns="52153" rIns="104306" bIns="52153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Сравнительный анализ поступлений от компаний-недропользователей нефтегазового комплекса и их подрядных организаций за </a:t>
              </a:r>
              <a:r>
                <a:rPr lang="ru-RU" altLang="ru-RU" sz="2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2023-2024 </a:t>
              </a:r>
              <a:r>
                <a:rPr lang="ru-RU" altLang="ru-RU" sz="2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годы</a:t>
              </a:r>
            </a:p>
          </p:txBody>
        </p:sp>
      </p:grpSp>
      <p:sp>
        <p:nvSpPr>
          <p:cNvPr id="16" name="Заголовок 4"/>
          <p:cNvSpPr txBox="1">
            <a:spLocks/>
          </p:cNvSpPr>
          <p:nvPr/>
        </p:nvSpPr>
        <p:spPr bwMode="auto">
          <a:xfrm>
            <a:off x="6888163" y="908050"/>
            <a:ext cx="29527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small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19963" y="1773238"/>
            <a:ext cx="2952750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900" b="1" dirty="0"/>
          </a:p>
        </p:txBody>
      </p:sp>
      <p:sp>
        <p:nvSpPr>
          <p:cNvPr id="13317" name="Прямоугольник 81"/>
          <p:cNvSpPr>
            <a:spLocks noChangeArrowheads="1"/>
          </p:cNvSpPr>
          <p:nvPr/>
        </p:nvSpPr>
        <p:spPr bwMode="auto">
          <a:xfrm>
            <a:off x="8472488" y="2636838"/>
            <a:ext cx="71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3318" name="Прямоугольник 31"/>
          <p:cNvSpPr>
            <a:spLocks noChangeArrowheads="1"/>
          </p:cNvSpPr>
          <p:nvPr/>
        </p:nvSpPr>
        <p:spPr bwMode="auto">
          <a:xfrm>
            <a:off x="10766425" y="-17463"/>
            <a:ext cx="1177925" cy="41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7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293804" y="4513739"/>
            <a:ext cx="14033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(млн.руб.)</a:t>
            </a:r>
            <a:endParaRPr lang="ru-RU" b="1" i="1" dirty="0">
              <a:solidFill>
                <a:schemeClr val="tx1"/>
              </a:solidFill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333150"/>
              </p:ext>
            </p:extLst>
          </p:nvPr>
        </p:nvGraphicFramePr>
        <p:xfrm>
          <a:off x="1785257" y="676276"/>
          <a:ext cx="8673737" cy="401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77705"/>
              </p:ext>
            </p:extLst>
          </p:nvPr>
        </p:nvGraphicFramePr>
        <p:xfrm>
          <a:off x="801597" y="4838067"/>
          <a:ext cx="10801351" cy="1986641"/>
        </p:xfrm>
        <a:graphic>
          <a:graphicData uri="http://schemas.openxmlformats.org/drawingml/2006/table">
            <a:tbl>
              <a:tblPr/>
              <a:tblGrid>
                <a:gridCol w="336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9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70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325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3877"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(+;-)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доходов, </a:t>
                      </a:r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НВОС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884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6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36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557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4087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 bwMode="auto">
          <a:xfrm flipV="1">
            <a:off x="321469" y="0"/>
            <a:ext cx="11520487" cy="857250"/>
          </a:xfrm>
          <a:prstGeom prst="round1Rect">
            <a:avLst>
              <a:gd name="adj" fmla="val 356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9456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2"/>
          <p:cNvSpPr>
            <a:spLocks noChangeArrowheads="1"/>
          </p:cNvSpPr>
          <p:nvPr/>
        </p:nvSpPr>
        <p:spPr bwMode="auto">
          <a:xfrm>
            <a:off x="10629900" y="-71438"/>
            <a:ext cx="1298575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Слайд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6" y="135112"/>
            <a:ext cx="10185688" cy="6459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расходной части бюджета за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250306"/>
              </p:ext>
            </p:extLst>
          </p:nvPr>
        </p:nvGraphicFramePr>
        <p:xfrm>
          <a:off x="334963" y="1046163"/>
          <a:ext cx="11522075" cy="5691336"/>
        </p:xfrm>
        <a:graphic>
          <a:graphicData uri="http://schemas.openxmlformats.org/drawingml/2006/table">
            <a:tbl>
              <a:tblPr/>
              <a:tblGrid>
                <a:gridCol w="63848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4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1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11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4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Расходы бюджета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Исполнено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% исп.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4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9525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2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Общегосударственные вопросы </a:t>
                      </a:r>
                    </a:p>
                  </a:txBody>
                  <a:tcPr marL="9525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9525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49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Национальная экономика </a:t>
                      </a:r>
                    </a:p>
                  </a:txBody>
                  <a:tcPr marL="9525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3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9525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42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Охрана окружающей среды </a:t>
                      </a:r>
                    </a:p>
                  </a:txBody>
                  <a:tcPr marL="9525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48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</a:p>
                  </a:txBody>
                  <a:tcPr marL="9525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42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 </a:t>
                      </a:r>
                    </a:p>
                  </a:txBody>
                  <a:tcPr marL="9525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42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</a:p>
                  </a:txBody>
                  <a:tcPr marL="9525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42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 </a:t>
                      </a:r>
                    </a:p>
                  </a:txBody>
                  <a:tcPr marL="9525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977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 </a:t>
                      </a:r>
                    </a:p>
                  </a:txBody>
                  <a:tcPr marL="9525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297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</a:t>
                      </a:r>
                    </a:p>
                  </a:txBody>
                  <a:tcPr marL="9525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10664248" y="731693"/>
            <a:ext cx="12731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1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5685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2871</TotalTime>
  <Words>2539</Words>
  <Application>Microsoft Office PowerPoint</Application>
  <PresentationFormat>Широкоэкранный</PresentationFormat>
  <Paragraphs>757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Легкий дым</vt:lpstr>
      <vt:lpstr>Итоги исполнения бюджета МР «Мирнинский район» РС (Я) за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расходной части бюджета за 2024 год </vt:lpstr>
      <vt:lpstr>Структура расходов бюджета за 2024 год  </vt:lpstr>
      <vt:lpstr>Исполнение бюджета по социально-значимым расходам  за 2024 год   </vt:lpstr>
      <vt:lpstr>Межбюджетные трансферты из бюджета МР «Мирнинский район» РС(Я) бюджетам городских и сельских поселений</vt:lpstr>
      <vt:lpstr>Структура бюджета в разрезе программных и непрограммных расходов за 2024 год    </vt:lpstr>
      <vt:lpstr>Программные расходы бюджета      </vt:lpstr>
      <vt:lpstr>Программные расходы бюджета      </vt:lpstr>
      <vt:lpstr>Программные расходы бюджета      </vt:lpstr>
      <vt:lpstr>Оценка эффективности муниципальных программ по итогам 2024 года    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исполнения бюджета МО«Мирнинский район» за 2023 год</dc:title>
  <dc:creator>Галимова Ирина Владимировна</dc:creator>
  <cp:lastModifiedBy>Кычкина Анастасия Ивановна</cp:lastModifiedBy>
  <cp:revision>214</cp:revision>
  <cp:lastPrinted>2025-03-31T07:21:08Z</cp:lastPrinted>
  <dcterms:created xsi:type="dcterms:W3CDTF">2024-03-12T03:04:44Z</dcterms:created>
  <dcterms:modified xsi:type="dcterms:W3CDTF">2025-04-02T07:44:42Z</dcterms:modified>
</cp:coreProperties>
</file>